
<file path=[Content_Types].xml><?xml version="1.0" encoding="utf-8"?>
<Types xmlns="http://schemas.openxmlformats.org/package/2006/content-types">
  <Default Extension="xml" ContentType="application/xml"/>
  <Default Extension="pdf" ContentType="application/pdf"/>
  <Default Extension="bin" ContentType="application/vnd.openxmlformats-officedocument.oleObject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gif" ContentType="image/gif"/>
  <Default Extension="png" ContentType="image/png"/>
  <Default Extension="wmf" ContentType="image/x-w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media/image4.jpg" ContentType="image/png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9"/>
  </p:notesMasterIdLst>
  <p:sldIdLst>
    <p:sldId id="377" r:id="rId2"/>
    <p:sldId id="404" r:id="rId3"/>
    <p:sldId id="405" r:id="rId4"/>
    <p:sldId id="406" r:id="rId5"/>
    <p:sldId id="419" r:id="rId6"/>
    <p:sldId id="407" r:id="rId7"/>
    <p:sldId id="390" r:id="rId8"/>
    <p:sldId id="384" r:id="rId9"/>
    <p:sldId id="432" r:id="rId10"/>
    <p:sldId id="396" r:id="rId11"/>
    <p:sldId id="386" r:id="rId12"/>
    <p:sldId id="391" r:id="rId13"/>
    <p:sldId id="392" r:id="rId14"/>
    <p:sldId id="393" r:id="rId15"/>
    <p:sldId id="394" r:id="rId16"/>
    <p:sldId id="388" r:id="rId17"/>
    <p:sldId id="426" r:id="rId18"/>
    <p:sldId id="429" r:id="rId19"/>
    <p:sldId id="435" r:id="rId20"/>
    <p:sldId id="431" r:id="rId21"/>
    <p:sldId id="409" r:id="rId22"/>
    <p:sldId id="410" r:id="rId23"/>
    <p:sldId id="430" r:id="rId24"/>
    <p:sldId id="415" r:id="rId25"/>
    <p:sldId id="413" r:id="rId26"/>
    <p:sldId id="421" r:id="rId27"/>
    <p:sldId id="423" r:id="rId28"/>
    <p:sldId id="402" r:id="rId29"/>
    <p:sldId id="428" r:id="rId30"/>
    <p:sldId id="437" r:id="rId31"/>
    <p:sldId id="436" r:id="rId32"/>
    <p:sldId id="438" r:id="rId33"/>
    <p:sldId id="439" r:id="rId34"/>
    <p:sldId id="440" r:id="rId35"/>
    <p:sldId id="441" r:id="rId36"/>
    <p:sldId id="442" r:id="rId37"/>
    <p:sldId id="443" r:id="rId38"/>
    <p:sldId id="444" r:id="rId39"/>
    <p:sldId id="445" r:id="rId40"/>
    <p:sldId id="446" r:id="rId41"/>
    <p:sldId id="447" r:id="rId42"/>
    <p:sldId id="448" r:id="rId43"/>
    <p:sldId id="449" r:id="rId44"/>
    <p:sldId id="450" r:id="rId45"/>
    <p:sldId id="451" r:id="rId46"/>
    <p:sldId id="453" r:id="rId47"/>
    <p:sldId id="454" r:id="rId48"/>
    <p:sldId id="455" r:id="rId49"/>
    <p:sldId id="456" r:id="rId50"/>
    <p:sldId id="457" r:id="rId51"/>
    <p:sldId id="458" r:id="rId52"/>
    <p:sldId id="461" r:id="rId53"/>
    <p:sldId id="462" r:id="rId54"/>
    <p:sldId id="463" r:id="rId55"/>
    <p:sldId id="464" r:id="rId56"/>
    <p:sldId id="452" r:id="rId57"/>
    <p:sldId id="399" r:id="rId5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7993"/>
    <p:restoredTop sz="86397"/>
  </p:normalViewPr>
  <p:slideViewPr>
    <p:cSldViewPr snapToGrid="0" snapToObjects="1">
      <p:cViewPr>
        <p:scale>
          <a:sx n="79" d="100"/>
          <a:sy n="79" d="100"/>
        </p:scale>
        <p:origin x="648" y="2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2266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3" d="100"/>
        <a:sy n="83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notesMaster" Target="notesMasters/notesMaster1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presProps" Target="presProps.xml"/><Relationship Id="rId61" Type="http://schemas.openxmlformats.org/officeDocument/2006/relationships/viewProps" Target="viewProps.xml"/><Relationship Id="rId62" Type="http://schemas.openxmlformats.org/officeDocument/2006/relationships/theme" Target="theme/theme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8.pd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C1508C-EE8C-E544-AE65-B9AAAE3DCDA2}" type="datetimeFigureOut">
              <a:rPr lang="en-US" smtClean="0"/>
              <a:t>9/22/15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22D16E-F1C3-1C40-BD3E-9E681F48127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0685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7E976C-CADF-D24C-9A21-00CFBBD6D9D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117599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22D16E-F1C3-1C40-BD3E-9E681F48127D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57840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22D16E-F1C3-1C40-BD3E-9E681F48127D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0803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374AFA-EAE3-C148-BF63-DC1D2E56EDA5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147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22D16E-F1C3-1C40-BD3E-9E681F48127D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4481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2DC9799-BD3E-3242-B32A-B2F9974B8AF2}" type="slidenum">
              <a:rPr lang="en-GB" altLang="en-US"/>
              <a:pPr/>
              <a:t>8</a:t>
            </a:fld>
            <a:endParaRPr lang="en-GB" altLang="en-US" dirty="0"/>
          </a:p>
        </p:txBody>
      </p:sp>
      <p:sp>
        <p:nvSpPr>
          <p:cNvPr id="108545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0854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270522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22D16E-F1C3-1C40-BD3E-9E681F48127D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99392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74F3A3B-8460-D347-B6DD-C0CAF9B5F855}" type="slidenum">
              <a:rPr lang="en-US" altLang="en-US"/>
              <a:pPr/>
              <a:t>10</a:t>
            </a:fld>
            <a:endParaRPr lang="en-US" altLang="en-US" dirty="0"/>
          </a:p>
        </p:txBody>
      </p:sp>
      <p:sp>
        <p:nvSpPr>
          <p:cNvPr id="3215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15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4894355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326C0BA8-2858-DF48-B14C-0C21DC5AE4BC}" type="slidenum">
              <a:rPr lang="en-GB" altLang="en-US"/>
              <a:pPr/>
              <a:t>11</a:t>
            </a:fld>
            <a:endParaRPr lang="en-GB" altLang="en-US" dirty="0"/>
          </a:p>
        </p:txBody>
      </p:sp>
      <p:sp>
        <p:nvSpPr>
          <p:cNvPr id="11059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1059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0898163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22D16E-F1C3-1C40-BD3E-9E681F48127D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15286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322E5351-A819-EE44-86BF-0EB21F2738E5}" type="slidenum">
              <a:rPr lang="en-GB" altLang="en-US"/>
              <a:pPr/>
              <a:t>16</a:t>
            </a:fld>
            <a:endParaRPr lang="en-GB" altLang="en-US" dirty="0"/>
          </a:p>
        </p:txBody>
      </p:sp>
      <p:sp>
        <p:nvSpPr>
          <p:cNvPr id="11264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1264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1326883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22D16E-F1C3-1C40-BD3E-9E681F48127D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21741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8CFA8-40D4-D44D-A04B-26D67CBC06B9}" type="datetimeFigureOut">
              <a:rPr lang="en-US" smtClean="0"/>
              <a:t>9/22/15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EEE97-4FC4-7E4C-92D1-1534008B6E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64508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8CFA8-40D4-D44D-A04B-26D67CBC06B9}" type="datetimeFigureOut">
              <a:rPr lang="en-US" smtClean="0"/>
              <a:t>9/22/15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EEE97-4FC4-7E4C-92D1-1534008B6E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01322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8CFA8-40D4-D44D-A04B-26D67CBC06B9}" type="datetimeFigureOut">
              <a:rPr lang="en-US" smtClean="0"/>
              <a:t>9/22/15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EEE97-4FC4-7E4C-92D1-1534008B6E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97811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-Line1-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84" name="Group 83"/>
          <p:cNvGrpSpPr/>
          <p:nvPr userDrawn="1"/>
        </p:nvGrpSpPr>
        <p:grpSpPr bwMode="gray">
          <a:xfrm>
            <a:off x="7515473" y="549297"/>
            <a:ext cx="1287919" cy="329976"/>
            <a:chOff x="12700" y="2816225"/>
            <a:chExt cx="10079038" cy="1936750"/>
          </a:xfrm>
          <a:solidFill>
            <a:schemeClr val="bg1"/>
          </a:solidFill>
        </p:grpSpPr>
        <p:sp>
          <p:nvSpPr>
            <p:cNvPr id="85" name="Freeform 1"/>
            <p:cNvSpPr>
              <a:spLocks noChangeArrowheads="1"/>
            </p:cNvSpPr>
            <p:nvPr/>
          </p:nvSpPr>
          <p:spPr bwMode="gray">
            <a:xfrm>
              <a:off x="12700" y="3257550"/>
              <a:ext cx="1096963" cy="1473200"/>
            </a:xfrm>
            <a:custGeom>
              <a:avLst/>
              <a:gdLst>
                <a:gd name="T0" fmla="*/ 1589 w 3049"/>
                <a:gd name="T1" fmla="*/ 0 h 4091"/>
                <a:gd name="T2" fmla="*/ 1996 w 3049"/>
                <a:gd name="T3" fmla="*/ 23 h 4091"/>
                <a:gd name="T4" fmla="*/ 2294 w 3049"/>
                <a:gd name="T5" fmla="*/ 95 h 4091"/>
                <a:gd name="T6" fmla="*/ 2503 w 3049"/>
                <a:gd name="T7" fmla="*/ 212 h 4091"/>
                <a:gd name="T8" fmla="*/ 2693 w 3049"/>
                <a:gd name="T9" fmla="*/ 393 h 4091"/>
                <a:gd name="T10" fmla="*/ 2809 w 3049"/>
                <a:gd name="T11" fmla="*/ 567 h 4091"/>
                <a:gd name="T12" fmla="*/ 2896 w 3049"/>
                <a:gd name="T13" fmla="*/ 821 h 4091"/>
                <a:gd name="T14" fmla="*/ 2917 w 3049"/>
                <a:gd name="T15" fmla="*/ 1061 h 4091"/>
                <a:gd name="T16" fmla="*/ 2910 w 3049"/>
                <a:gd name="T17" fmla="*/ 1228 h 4091"/>
                <a:gd name="T18" fmla="*/ 2860 w 3049"/>
                <a:gd name="T19" fmla="*/ 1424 h 4091"/>
                <a:gd name="T20" fmla="*/ 2736 w 3049"/>
                <a:gd name="T21" fmla="*/ 1641 h 4091"/>
                <a:gd name="T22" fmla="*/ 2518 w 3049"/>
                <a:gd name="T23" fmla="*/ 1838 h 4091"/>
                <a:gd name="T24" fmla="*/ 2178 w 3049"/>
                <a:gd name="T25" fmla="*/ 1976 h 4091"/>
                <a:gd name="T26" fmla="*/ 2395 w 3049"/>
                <a:gd name="T27" fmla="*/ 2026 h 4091"/>
                <a:gd name="T28" fmla="*/ 2649 w 3049"/>
                <a:gd name="T29" fmla="*/ 2157 h 4091"/>
                <a:gd name="T30" fmla="*/ 2816 w 3049"/>
                <a:gd name="T31" fmla="*/ 2303 h 4091"/>
                <a:gd name="T32" fmla="*/ 2976 w 3049"/>
                <a:gd name="T33" fmla="*/ 2564 h 4091"/>
                <a:gd name="T34" fmla="*/ 3041 w 3049"/>
                <a:gd name="T35" fmla="*/ 2826 h 4091"/>
                <a:gd name="T36" fmla="*/ 3048 w 3049"/>
                <a:gd name="T37" fmla="*/ 2970 h 4091"/>
                <a:gd name="T38" fmla="*/ 3005 w 3049"/>
                <a:gd name="T39" fmla="*/ 3313 h 4091"/>
                <a:gd name="T40" fmla="*/ 2860 w 3049"/>
                <a:gd name="T41" fmla="*/ 3624 h 4091"/>
                <a:gd name="T42" fmla="*/ 2722 w 3049"/>
                <a:gd name="T43" fmla="*/ 3791 h 4091"/>
                <a:gd name="T44" fmla="*/ 2366 w 3049"/>
                <a:gd name="T45" fmla="*/ 4003 h 4091"/>
                <a:gd name="T46" fmla="*/ 2017 w 3049"/>
                <a:gd name="T47" fmla="*/ 4083 h 4091"/>
                <a:gd name="T48" fmla="*/ 0 w 3049"/>
                <a:gd name="T49" fmla="*/ 4090 h 4091"/>
                <a:gd name="T50" fmla="*/ 1597 w 3049"/>
                <a:gd name="T51" fmla="*/ 1722 h 4091"/>
                <a:gd name="T52" fmla="*/ 1728 w 3049"/>
                <a:gd name="T53" fmla="*/ 1714 h 4091"/>
                <a:gd name="T54" fmla="*/ 1894 w 3049"/>
                <a:gd name="T55" fmla="*/ 1656 h 4091"/>
                <a:gd name="T56" fmla="*/ 2025 w 3049"/>
                <a:gd name="T57" fmla="*/ 1561 h 4091"/>
                <a:gd name="T58" fmla="*/ 2127 w 3049"/>
                <a:gd name="T59" fmla="*/ 1424 h 4091"/>
                <a:gd name="T60" fmla="*/ 2178 w 3049"/>
                <a:gd name="T61" fmla="*/ 1257 h 4091"/>
                <a:gd name="T62" fmla="*/ 2192 w 3049"/>
                <a:gd name="T63" fmla="*/ 1126 h 4091"/>
                <a:gd name="T64" fmla="*/ 2148 w 3049"/>
                <a:gd name="T65" fmla="*/ 902 h 4091"/>
                <a:gd name="T66" fmla="*/ 2039 w 3049"/>
                <a:gd name="T67" fmla="*/ 741 h 4091"/>
                <a:gd name="T68" fmla="*/ 1894 w 3049"/>
                <a:gd name="T69" fmla="*/ 647 h 4091"/>
                <a:gd name="T70" fmla="*/ 1654 w 3049"/>
                <a:gd name="T71" fmla="*/ 589 h 4091"/>
                <a:gd name="T72" fmla="*/ 697 w 3049"/>
                <a:gd name="T73" fmla="*/ 1722 h 4091"/>
                <a:gd name="T74" fmla="*/ 1654 w 3049"/>
                <a:gd name="T75" fmla="*/ 3480 h 4091"/>
                <a:gd name="T76" fmla="*/ 1851 w 3049"/>
                <a:gd name="T77" fmla="*/ 3457 h 4091"/>
                <a:gd name="T78" fmla="*/ 2025 w 3049"/>
                <a:gd name="T79" fmla="*/ 3392 h 4091"/>
                <a:gd name="T80" fmla="*/ 2163 w 3049"/>
                <a:gd name="T81" fmla="*/ 3283 h 4091"/>
                <a:gd name="T82" fmla="*/ 2250 w 3049"/>
                <a:gd name="T83" fmla="*/ 3138 h 4091"/>
                <a:gd name="T84" fmla="*/ 2300 w 3049"/>
                <a:gd name="T85" fmla="*/ 2956 h 4091"/>
                <a:gd name="T86" fmla="*/ 2300 w 3049"/>
                <a:gd name="T87" fmla="*/ 2826 h 4091"/>
                <a:gd name="T88" fmla="*/ 2258 w 3049"/>
                <a:gd name="T89" fmla="*/ 2659 h 4091"/>
                <a:gd name="T90" fmla="*/ 2170 w 3049"/>
                <a:gd name="T91" fmla="*/ 2513 h 4091"/>
                <a:gd name="T92" fmla="*/ 2032 w 3049"/>
                <a:gd name="T93" fmla="*/ 2405 h 4091"/>
                <a:gd name="T94" fmla="*/ 1865 w 3049"/>
                <a:gd name="T95" fmla="*/ 2331 h 4091"/>
                <a:gd name="T96" fmla="*/ 1654 w 3049"/>
                <a:gd name="T97" fmla="*/ 2303 h 40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049" h="4091">
                  <a:moveTo>
                    <a:pt x="0" y="0"/>
                  </a:moveTo>
                  <a:lnTo>
                    <a:pt x="1589" y="0"/>
                  </a:lnTo>
                  <a:lnTo>
                    <a:pt x="1589" y="0"/>
                  </a:lnTo>
                  <a:lnTo>
                    <a:pt x="1720" y="0"/>
                  </a:lnTo>
                  <a:lnTo>
                    <a:pt x="1851" y="8"/>
                  </a:lnTo>
                  <a:lnTo>
                    <a:pt x="1996" y="23"/>
                  </a:lnTo>
                  <a:lnTo>
                    <a:pt x="2141" y="44"/>
                  </a:lnTo>
                  <a:lnTo>
                    <a:pt x="2220" y="66"/>
                  </a:lnTo>
                  <a:lnTo>
                    <a:pt x="2294" y="95"/>
                  </a:lnTo>
                  <a:lnTo>
                    <a:pt x="2366" y="125"/>
                  </a:lnTo>
                  <a:lnTo>
                    <a:pt x="2431" y="168"/>
                  </a:lnTo>
                  <a:lnTo>
                    <a:pt x="2503" y="212"/>
                  </a:lnTo>
                  <a:lnTo>
                    <a:pt x="2569" y="262"/>
                  </a:lnTo>
                  <a:lnTo>
                    <a:pt x="2634" y="320"/>
                  </a:lnTo>
                  <a:lnTo>
                    <a:pt x="2693" y="393"/>
                  </a:lnTo>
                  <a:lnTo>
                    <a:pt x="2693" y="393"/>
                  </a:lnTo>
                  <a:lnTo>
                    <a:pt x="2758" y="480"/>
                  </a:lnTo>
                  <a:lnTo>
                    <a:pt x="2809" y="567"/>
                  </a:lnTo>
                  <a:lnTo>
                    <a:pt x="2845" y="654"/>
                  </a:lnTo>
                  <a:lnTo>
                    <a:pt x="2874" y="741"/>
                  </a:lnTo>
                  <a:lnTo>
                    <a:pt x="2896" y="821"/>
                  </a:lnTo>
                  <a:lnTo>
                    <a:pt x="2910" y="908"/>
                  </a:lnTo>
                  <a:lnTo>
                    <a:pt x="2917" y="989"/>
                  </a:lnTo>
                  <a:lnTo>
                    <a:pt x="2917" y="1061"/>
                  </a:lnTo>
                  <a:lnTo>
                    <a:pt x="2917" y="1061"/>
                  </a:lnTo>
                  <a:lnTo>
                    <a:pt x="2917" y="1126"/>
                  </a:lnTo>
                  <a:lnTo>
                    <a:pt x="2910" y="1228"/>
                  </a:lnTo>
                  <a:lnTo>
                    <a:pt x="2896" y="1293"/>
                  </a:lnTo>
                  <a:lnTo>
                    <a:pt x="2881" y="1359"/>
                  </a:lnTo>
                  <a:lnTo>
                    <a:pt x="2860" y="1424"/>
                  </a:lnTo>
                  <a:lnTo>
                    <a:pt x="2824" y="1496"/>
                  </a:lnTo>
                  <a:lnTo>
                    <a:pt x="2787" y="1569"/>
                  </a:lnTo>
                  <a:lnTo>
                    <a:pt x="2736" y="1641"/>
                  </a:lnTo>
                  <a:lnTo>
                    <a:pt x="2678" y="1707"/>
                  </a:lnTo>
                  <a:lnTo>
                    <a:pt x="2606" y="1772"/>
                  </a:lnTo>
                  <a:lnTo>
                    <a:pt x="2518" y="1838"/>
                  </a:lnTo>
                  <a:lnTo>
                    <a:pt x="2424" y="1889"/>
                  </a:lnTo>
                  <a:lnTo>
                    <a:pt x="2308" y="1939"/>
                  </a:lnTo>
                  <a:lnTo>
                    <a:pt x="2178" y="1976"/>
                  </a:lnTo>
                  <a:lnTo>
                    <a:pt x="2178" y="1976"/>
                  </a:lnTo>
                  <a:lnTo>
                    <a:pt x="2315" y="2005"/>
                  </a:lnTo>
                  <a:lnTo>
                    <a:pt x="2395" y="2026"/>
                  </a:lnTo>
                  <a:lnTo>
                    <a:pt x="2482" y="2063"/>
                  </a:lnTo>
                  <a:lnTo>
                    <a:pt x="2562" y="2099"/>
                  </a:lnTo>
                  <a:lnTo>
                    <a:pt x="2649" y="2157"/>
                  </a:lnTo>
                  <a:lnTo>
                    <a:pt x="2736" y="2223"/>
                  </a:lnTo>
                  <a:lnTo>
                    <a:pt x="2816" y="2303"/>
                  </a:lnTo>
                  <a:lnTo>
                    <a:pt x="2816" y="2303"/>
                  </a:lnTo>
                  <a:lnTo>
                    <a:pt x="2881" y="2390"/>
                  </a:lnTo>
                  <a:lnTo>
                    <a:pt x="2932" y="2477"/>
                  </a:lnTo>
                  <a:lnTo>
                    <a:pt x="2976" y="2564"/>
                  </a:lnTo>
                  <a:lnTo>
                    <a:pt x="3005" y="2659"/>
                  </a:lnTo>
                  <a:lnTo>
                    <a:pt x="3027" y="2739"/>
                  </a:lnTo>
                  <a:lnTo>
                    <a:pt x="3041" y="2826"/>
                  </a:lnTo>
                  <a:lnTo>
                    <a:pt x="3048" y="2898"/>
                  </a:lnTo>
                  <a:lnTo>
                    <a:pt x="3048" y="2970"/>
                  </a:lnTo>
                  <a:lnTo>
                    <a:pt x="3048" y="2970"/>
                  </a:lnTo>
                  <a:lnTo>
                    <a:pt x="3041" y="3087"/>
                  </a:lnTo>
                  <a:lnTo>
                    <a:pt x="3027" y="3196"/>
                  </a:lnTo>
                  <a:lnTo>
                    <a:pt x="3005" y="3313"/>
                  </a:lnTo>
                  <a:lnTo>
                    <a:pt x="2961" y="3421"/>
                  </a:lnTo>
                  <a:lnTo>
                    <a:pt x="2917" y="3531"/>
                  </a:lnTo>
                  <a:lnTo>
                    <a:pt x="2860" y="3624"/>
                  </a:lnTo>
                  <a:lnTo>
                    <a:pt x="2794" y="3712"/>
                  </a:lnTo>
                  <a:lnTo>
                    <a:pt x="2722" y="3791"/>
                  </a:lnTo>
                  <a:lnTo>
                    <a:pt x="2722" y="3791"/>
                  </a:lnTo>
                  <a:lnTo>
                    <a:pt x="2598" y="3879"/>
                  </a:lnTo>
                  <a:lnTo>
                    <a:pt x="2482" y="3944"/>
                  </a:lnTo>
                  <a:lnTo>
                    <a:pt x="2366" y="4003"/>
                  </a:lnTo>
                  <a:lnTo>
                    <a:pt x="2250" y="4039"/>
                  </a:lnTo>
                  <a:lnTo>
                    <a:pt x="2134" y="4068"/>
                  </a:lnTo>
                  <a:lnTo>
                    <a:pt x="2017" y="4083"/>
                  </a:lnTo>
                  <a:lnTo>
                    <a:pt x="1901" y="4090"/>
                  </a:lnTo>
                  <a:lnTo>
                    <a:pt x="1785" y="4090"/>
                  </a:lnTo>
                  <a:lnTo>
                    <a:pt x="0" y="4090"/>
                  </a:lnTo>
                  <a:lnTo>
                    <a:pt x="0" y="0"/>
                  </a:lnTo>
                  <a:close/>
                  <a:moveTo>
                    <a:pt x="697" y="1722"/>
                  </a:moveTo>
                  <a:lnTo>
                    <a:pt x="1597" y="1722"/>
                  </a:lnTo>
                  <a:lnTo>
                    <a:pt x="1597" y="1722"/>
                  </a:lnTo>
                  <a:lnTo>
                    <a:pt x="1662" y="1722"/>
                  </a:lnTo>
                  <a:lnTo>
                    <a:pt x="1728" y="1714"/>
                  </a:lnTo>
                  <a:lnTo>
                    <a:pt x="1785" y="1700"/>
                  </a:lnTo>
                  <a:lnTo>
                    <a:pt x="1836" y="1678"/>
                  </a:lnTo>
                  <a:lnTo>
                    <a:pt x="1894" y="1656"/>
                  </a:lnTo>
                  <a:lnTo>
                    <a:pt x="1937" y="1627"/>
                  </a:lnTo>
                  <a:lnTo>
                    <a:pt x="1988" y="1598"/>
                  </a:lnTo>
                  <a:lnTo>
                    <a:pt x="2025" y="1561"/>
                  </a:lnTo>
                  <a:lnTo>
                    <a:pt x="2061" y="1518"/>
                  </a:lnTo>
                  <a:lnTo>
                    <a:pt x="2097" y="1474"/>
                  </a:lnTo>
                  <a:lnTo>
                    <a:pt x="2127" y="1424"/>
                  </a:lnTo>
                  <a:lnTo>
                    <a:pt x="2148" y="1374"/>
                  </a:lnTo>
                  <a:lnTo>
                    <a:pt x="2170" y="1316"/>
                  </a:lnTo>
                  <a:lnTo>
                    <a:pt x="2178" y="1257"/>
                  </a:lnTo>
                  <a:lnTo>
                    <a:pt x="2192" y="1192"/>
                  </a:lnTo>
                  <a:lnTo>
                    <a:pt x="2192" y="1126"/>
                  </a:lnTo>
                  <a:lnTo>
                    <a:pt x="2192" y="1126"/>
                  </a:lnTo>
                  <a:lnTo>
                    <a:pt x="2184" y="1039"/>
                  </a:lnTo>
                  <a:lnTo>
                    <a:pt x="2170" y="967"/>
                  </a:lnTo>
                  <a:lnTo>
                    <a:pt x="2148" y="902"/>
                  </a:lnTo>
                  <a:lnTo>
                    <a:pt x="2119" y="843"/>
                  </a:lnTo>
                  <a:lnTo>
                    <a:pt x="2083" y="792"/>
                  </a:lnTo>
                  <a:lnTo>
                    <a:pt x="2039" y="741"/>
                  </a:lnTo>
                  <a:lnTo>
                    <a:pt x="1996" y="705"/>
                  </a:lnTo>
                  <a:lnTo>
                    <a:pt x="1945" y="676"/>
                  </a:lnTo>
                  <a:lnTo>
                    <a:pt x="1894" y="647"/>
                  </a:lnTo>
                  <a:lnTo>
                    <a:pt x="1844" y="625"/>
                  </a:lnTo>
                  <a:lnTo>
                    <a:pt x="1742" y="597"/>
                  </a:lnTo>
                  <a:lnTo>
                    <a:pt x="1654" y="589"/>
                  </a:lnTo>
                  <a:lnTo>
                    <a:pt x="1575" y="582"/>
                  </a:lnTo>
                  <a:lnTo>
                    <a:pt x="697" y="582"/>
                  </a:lnTo>
                  <a:lnTo>
                    <a:pt x="697" y="1722"/>
                  </a:lnTo>
                  <a:close/>
                  <a:moveTo>
                    <a:pt x="697" y="3480"/>
                  </a:moveTo>
                  <a:lnTo>
                    <a:pt x="1654" y="3480"/>
                  </a:lnTo>
                  <a:lnTo>
                    <a:pt x="1654" y="3480"/>
                  </a:lnTo>
                  <a:lnTo>
                    <a:pt x="1720" y="3472"/>
                  </a:lnTo>
                  <a:lnTo>
                    <a:pt x="1785" y="3465"/>
                  </a:lnTo>
                  <a:lnTo>
                    <a:pt x="1851" y="3457"/>
                  </a:lnTo>
                  <a:lnTo>
                    <a:pt x="1916" y="3436"/>
                  </a:lnTo>
                  <a:lnTo>
                    <a:pt x="1974" y="3414"/>
                  </a:lnTo>
                  <a:lnTo>
                    <a:pt x="2025" y="3392"/>
                  </a:lnTo>
                  <a:lnTo>
                    <a:pt x="2076" y="3363"/>
                  </a:lnTo>
                  <a:lnTo>
                    <a:pt x="2119" y="3327"/>
                  </a:lnTo>
                  <a:lnTo>
                    <a:pt x="2163" y="3283"/>
                  </a:lnTo>
                  <a:lnTo>
                    <a:pt x="2199" y="3239"/>
                  </a:lnTo>
                  <a:lnTo>
                    <a:pt x="2228" y="3196"/>
                  </a:lnTo>
                  <a:lnTo>
                    <a:pt x="2250" y="3138"/>
                  </a:lnTo>
                  <a:lnTo>
                    <a:pt x="2271" y="3080"/>
                  </a:lnTo>
                  <a:lnTo>
                    <a:pt x="2286" y="3021"/>
                  </a:lnTo>
                  <a:lnTo>
                    <a:pt x="2300" y="2956"/>
                  </a:lnTo>
                  <a:lnTo>
                    <a:pt x="2300" y="2891"/>
                  </a:lnTo>
                  <a:lnTo>
                    <a:pt x="2300" y="2891"/>
                  </a:lnTo>
                  <a:lnTo>
                    <a:pt x="2300" y="2826"/>
                  </a:lnTo>
                  <a:lnTo>
                    <a:pt x="2294" y="2767"/>
                  </a:lnTo>
                  <a:lnTo>
                    <a:pt x="2279" y="2710"/>
                  </a:lnTo>
                  <a:lnTo>
                    <a:pt x="2258" y="2659"/>
                  </a:lnTo>
                  <a:lnTo>
                    <a:pt x="2235" y="2608"/>
                  </a:lnTo>
                  <a:lnTo>
                    <a:pt x="2199" y="2557"/>
                  </a:lnTo>
                  <a:lnTo>
                    <a:pt x="2170" y="2513"/>
                  </a:lnTo>
                  <a:lnTo>
                    <a:pt x="2127" y="2470"/>
                  </a:lnTo>
                  <a:lnTo>
                    <a:pt x="2083" y="2433"/>
                  </a:lnTo>
                  <a:lnTo>
                    <a:pt x="2032" y="2405"/>
                  </a:lnTo>
                  <a:lnTo>
                    <a:pt x="1981" y="2375"/>
                  </a:lnTo>
                  <a:lnTo>
                    <a:pt x="1923" y="2346"/>
                  </a:lnTo>
                  <a:lnTo>
                    <a:pt x="1865" y="2331"/>
                  </a:lnTo>
                  <a:lnTo>
                    <a:pt x="1793" y="2317"/>
                  </a:lnTo>
                  <a:lnTo>
                    <a:pt x="1728" y="2310"/>
                  </a:lnTo>
                  <a:lnTo>
                    <a:pt x="1654" y="2303"/>
                  </a:lnTo>
                  <a:lnTo>
                    <a:pt x="697" y="2303"/>
                  </a:lnTo>
                  <a:lnTo>
                    <a:pt x="697" y="348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n-US" sz="1800" dirty="0">
                <a:solidFill>
                  <a:prstClr val="black"/>
                </a:solidFill>
                <a:latin typeface="Dual 400" panose="02000603000000020004" pitchFamily="2" charset="0"/>
              </a:endParaRPr>
            </a:p>
          </p:txBody>
        </p:sp>
        <p:sp>
          <p:nvSpPr>
            <p:cNvPr id="86" name="Freeform 2"/>
            <p:cNvSpPr>
              <a:spLocks noChangeArrowheads="1"/>
            </p:cNvSpPr>
            <p:nvPr/>
          </p:nvSpPr>
          <p:spPr bwMode="gray">
            <a:xfrm>
              <a:off x="1227138" y="3257550"/>
              <a:ext cx="1154112" cy="1473200"/>
            </a:xfrm>
            <a:custGeom>
              <a:avLst/>
              <a:gdLst>
                <a:gd name="T0" fmla="*/ 1771 w 3208"/>
                <a:gd name="T1" fmla="*/ 2411 h 4091"/>
                <a:gd name="T2" fmla="*/ 733 w 3208"/>
                <a:gd name="T3" fmla="*/ 4090 h 4091"/>
                <a:gd name="T4" fmla="*/ 0 w 3208"/>
                <a:gd name="T5" fmla="*/ 0 h 4091"/>
                <a:gd name="T6" fmla="*/ 1771 w 3208"/>
                <a:gd name="T7" fmla="*/ 0 h 4091"/>
                <a:gd name="T8" fmla="*/ 2119 w 3208"/>
                <a:gd name="T9" fmla="*/ 15 h 4091"/>
                <a:gd name="T10" fmla="*/ 2402 w 3208"/>
                <a:gd name="T11" fmla="*/ 74 h 4091"/>
                <a:gd name="T12" fmla="*/ 2634 w 3208"/>
                <a:gd name="T13" fmla="*/ 175 h 4091"/>
                <a:gd name="T14" fmla="*/ 2837 w 3208"/>
                <a:gd name="T15" fmla="*/ 320 h 4091"/>
                <a:gd name="T16" fmla="*/ 2910 w 3208"/>
                <a:gd name="T17" fmla="*/ 393 h 4091"/>
                <a:gd name="T18" fmla="*/ 3048 w 3208"/>
                <a:gd name="T19" fmla="*/ 567 h 4091"/>
                <a:gd name="T20" fmla="*/ 3142 w 3208"/>
                <a:gd name="T21" fmla="*/ 785 h 4091"/>
                <a:gd name="T22" fmla="*/ 3200 w 3208"/>
                <a:gd name="T23" fmla="*/ 1054 h 4091"/>
                <a:gd name="T24" fmla="*/ 3207 w 3208"/>
                <a:gd name="T25" fmla="*/ 1200 h 4091"/>
                <a:gd name="T26" fmla="*/ 3186 w 3208"/>
                <a:gd name="T27" fmla="*/ 1461 h 4091"/>
                <a:gd name="T28" fmla="*/ 3120 w 3208"/>
                <a:gd name="T29" fmla="*/ 1678 h 4091"/>
                <a:gd name="T30" fmla="*/ 3026 w 3208"/>
                <a:gd name="T31" fmla="*/ 1859 h 4091"/>
                <a:gd name="T32" fmla="*/ 2917 w 3208"/>
                <a:gd name="T33" fmla="*/ 1997 h 4091"/>
                <a:gd name="T34" fmla="*/ 2794 w 3208"/>
                <a:gd name="T35" fmla="*/ 2107 h 4091"/>
                <a:gd name="T36" fmla="*/ 2670 w 3208"/>
                <a:gd name="T37" fmla="*/ 2187 h 4091"/>
                <a:gd name="T38" fmla="*/ 2467 w 3208"/>
                <a:gd name="T39" fmla="*/ 2288 h 4091"/>
                <a:gd name="T40" fmla="*/ 2409 w 3208"/>
                <a:gd name="T41" fmla="*/ 4090 h 4091"/>
                <a:gd name="T42" fmla="*/ 1654 w 3208"/>
                <a:gd name="T43" fmla="*/ 1823 h 4091"/>
                <a:gd name="T44" fmla="*/ 1792 w 3208"/>
                <a:gd name="T45" fmla="*/ 1816 h 4091"/>
                <a:gd name="T46" fmla="*/ 1996 w 3208"/>
                <a:gd name="T47" fmla="*/ 1779 h 4091"/>
                <a:gd name="T48" fmla="*/ 2126 w 3208"/>
                <a:gd name="T49" fmla="*/ 1728 h 4091"/>
                <a:gd name="T50" fmla="*/ 2235 w 3208"/>
                <a:gd name="T51" fmla="*/ 1656 h 4091"/>
                <a:gd name="T52" fmla="*/ 2330 w 3208"/>
                <a:gd name="T53" fmla="*/ 1561 h 4091"/>
                <a:gd name="T54" fmla="*/ 2395 w 3208"/>
                <a:gd name="T55" fmla="*/ 1439 h 4091"/>
                <a:gd name="T56" fmla="*/ 2438 w 3208"/>
                <a:gd name="T57" fmla="*/ 1279 h 4091"/>
                <a:gd name="T58" fmla="*/ 2438 w 3208"/>
                <a:gd name="T59" fmla="*/ 1192 h 4091"/>
                <a:gd name="T60" fmla="*/ 2431 w 3208"/>
                <a:gd name="T61" fmla="*/ 1076 h 4091"/>
                <a:gd name="T62" fmla="*/ 2402 w 3208"/>
                <a:gd name="T63" fmla="*/ 967 h 4091"/>
                <a:gd name="T64" fmla="*/ 2351 w 3208"/>
                <a:gd name="T65" fmla="*/ 865 h 4091"/>
                <a:gd name="T66" fmla="*/ 2271 w 3208"/>
                <a:gd name="T67" fmla="*/ 771 h 4091"/>
                <a:gd name="T68" fmla="*/ 2177 w 3208"/>
                <a:gd name="T69" fmla="*/ 698 h 4091"/>
                <a:gd name="T70" fmla="*/ 2047 w 3208"/>
                <a:gd name="T71" fmla="*/ 640 h 4091"/>
                <a:gd name="T72" fmla="*/ 1894 w 3208"/>
                <a:gd name="T73" fmla="*/ 603 h 4091"/>
                <a:gd name="T74" fmla="*/ 1720 w 3208"/>
                <a:gd name="T75" fmla="*/ 589 h 4091"/>
                <a:gd name="T76" fmla="*/ 733 w 3208"/>
                <a:gd name="T77" fmla="*/ 1823 h 40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208" h="4091">
                  <a:moveTo>
                    <a:pt x="2409" y="4090"/>
                  </a:moveTo>
                  <a:lnTo>
                    <a:pt x="1771" y="2411"/>
                  </a:lnTo>
                  <a:lnTo>
                    <a:pt x="733" y="2411"/>
                  </a:lnTo>
                  <a:lnTo>
                    <a:pt x="733" y="4090"/>
                  </a:lnTo>
                  <a:lnTo>
                    <a:pt x="0" y="4090"/>
                  </a:lnTo>
                  <a:lnTo>
                    <a:pt x="0" y="0"/>
                  </a:lnTo>
                  <a:lnTo>
                    <a:pt x="1771" y="0"/>
                  </a:lnTo>
                  <a:lnTo>
                    <a:pt x="1771" y="0"/>
                  </a:lnTo>
                  <a:lnTo>
                    <a:pt x="1952" y="0"/>
                  </a:lnTo>
                  <a:lnTo>
                    <a:pt x="2119" y="15"/>
                  </a:lnTo>
                  <a:lnTo>
                    <a:pt x="2264" y="44"/>
                  </a:lnTo>
                  <a:lnTo>
                    <a:pt x="2402" y="74"/>
                  </a:lnTo>
                  <a:lnTo>
                    <a:pt x="2525" y="117"/>
                  </a:lnTo>
                  <a:lnTo>
                    <a:pt x="2634" y="175"/>
                  </a:lnTo>
                  <a:lnTo>
                    <a:pt x="2743" y="240"/>
                  </a:lnTo>
                  <a:lnTo>
                    <a:pt x="2837" y="320"/>
                  </a:lnTo>
                  <a:lnTo>
                    <a:pt x="2837" y="320"/>
                  </a:lnTo>
                  <a:lnTo>
                    <a:pt x="2910" y="393"/>
                  </a:lnTo>
                  <a:lnTo>
                    <a:pt x="2983" y="480"/>
                  </a:lnTo>
                  <a:lnTo>
                    <a:pt x="3048" y="567"/>
                  </a:lnTo>
                  <a:lnTo>
                    <a:pt x="3099" y="676"/>
                  </a:lnTo>
                  <a:lnTo>
                    <a:pt x="3142" y="785"/>
                  </a:lnTo>
                  <a:lnTo>
                    <a:pt x="3179" y="916"/>
                  </a:lnTo>
                  <a:lnTo>
                    <a:pt x="3200" y="1054"/>
                  </a:lnTo>
                  <a:lnTo>
                    <a:pt x="3207" y="1200"/>
                  </a:lnTo>
                  <a:lnTo>
                    <a:pt x="3207" y="1200"/>
                  </a:lnTo>
                  <a:lnTo>
                    <a:pt x="3200" y="1337"/>
                  </a:lnTo>
                  <a:lnTo>
                    <a:pt x="3186" y="1461"/>
                  </a:lnTo>
                  <a:lnTo>
                    <a:pt x="3157" y="1576"/>
                  </a:lnTo>
                  <a:lnTo>
                    <a:pt x="3120" y="1678"/>
                  </a:lnTo>
                  <a:lnTo>
                    <a:pt x="3077" y="1772"/>
                  </a:lnTo>
                  <a:lnTo>
                    <a:pt x="3026" y="1859"/>
                  </a:lnTo>
                  <a:lnTo>
                    <a:pt x="2975" y="1932"/>
                  </a:lnTo>
                  <a:lnTo>
                    <a:pt x="2917" y="1997"/>
                  </a:lnTo>
                  <a:lnTo>
                    <a:pt x="2859" y="2056"/>
                  </a:lnTo>
                  <a:lnTo>
                    <a:pt x="2794" y="2107"/>
                  </a:lnTo>
                  <a:lnTo>
                    <a:pt x="2736" y="2150"/>
                  </a:lnTo>
                  <a:lnTo>
                    <a:pt x="2670" y="2187"/>
                  </a:lnTo>
                  <a:lnTo>
                    <a:pt x="2562" y="2244"/>
                  </a:lnTo>
                  <a:lnTo>
                    <a:pt x="2467" y="2288"/>
                  </a:lnTo>
                  <a:lnTo>
                    <a:pt x="3186" y="4090"/>
                  </a:lnTo>
                  <a:lnTo>
                    <a:pt x="2409" y="4090"/>
                  </a:lnTo>
                  <a:close/>
                  <a:moveTo>
                    <a:pt x="733" y="1823"/>
                  </a:moveTo>
                  <a:lnTo>
                    <a:pt x="1654" y="1823"/>
                  </a:lnTo>
                  <a:lnTo>
                    <a:pt x="1654" y="1823"/>
                  </a:lnTo>
                  <a:lnTo>
                    <a:pt x="1792" y="1816"/>
                  </a:lnTo>
                  <a:lnTo>
                    <a:pt x="1931" y="1794"/>
                  </a:lnTo>
                  <a:lnTo>
                    <a:pt x="1996" y="1779"/>
                  </a:lnTo>
                  <a:lnTo>
                    <a:pt x="2061" y="1758"/>
                  </a:lnTo>
                  <a:lnTo>
                    <a:pt x="2126" y="1728"/>
                  </a:lnTo>
                  <a:lnTo>
                    <a:pt x="2184" y="1692"/>
                  </a:lnTo>
                  <a:lnTo>
                    <a:pt x="2235" y="1656"/>
                  </a:lnTo>
                  <a:lnTo>
                    <a:pt x="2286" y="1612"/>
                  </a:lnTo>
                  <a:lnTo>
                    <a:pt x="2330" y="1561"/>
                  </a:lnTo>
                  <a:lnTo>
                    <a:pt x="2366" y="1504"/>
                  </a:lnTo>
                  <a:lnTo>
                    <a:pt x="2395" y="1439"/>
                  </a:lnTo>
                  <a:lnTo>
                    <a:pt x="2424" y="1359"/>
                  </a:lnTo>
                  <a:lnTo>
                    <a:pt x="2438" y="1279"/>
                  </a:lnTo>
                  <a:lnTo>
                    <a:pt x="2438" y="1192"/>
                  </a:lnTo>
                  <a:lnTo>
                    <a:pt x="2438" y="1192"/>
                  </a:lnTo>
                  <a:lnTo>
                    <a:pt x="2438" y="1134"/>
                  </a:lnTo>
                  <a:lnTo>
                    <a:pt x="2431" y="1076"/>
                  </a:lnTo>
                  <a:lnTo>
                    <a:pt x="2417" y="1018"/>
                  </a:lnTo>
                  <a:lnTo>
                    <a:pt x="2402" y="967"/>
                  </a:lnTo>
                  <a:lnTo>
                    <a:pt x="2381" y="916"/>
                  </a:lnTo>
                  <a:lnTo>
                    <a:pt x="2351" y="865"/>
                  </a:lnTo>
                  <a:lnTo>
                    <a:pt x="2315" y="815"/>
                  </a:lnTo>
                  <a:lnTo>
                    <a:pt x="2271" y="771"/>
                  </a:lnTo>
                  <a:lnTo>
                    <a:pt x="2228" y="734"/>
                  </a:lnTo>
                  <a:lnTo>
                    <a:pt x="2177" y="698"/>
                  </a:lnTo>
                  <a:lnTo>
                    <a:pt x="2112" y="669"/>
                  </a:lnTo>
                  <a:lnTo>
                    <a:pt x="2047" y="640"/>
                  </a:lnTo>
                  <a:lnTo>
                    <a:pt x="1974" y="618"/>
                  </a:lnTo>
                  <a:lnTo>
                    <a:pt x="1894" y="603"/>
                  </a:lnTo>
                  <a:lnTo>
                    <a:pt x="1807" y="589"/>
                  </a:lnTo>
                  <a:lnTo>
                    <a:pt x="1720" y="589"/>
                  </a:lnTo>
                  <a:lnTo>
                    <a:pt x="733" y="589"/>
                  </a:lnTo>
                  <a:lnTo>
                    <a:pt x="733" y="1823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n-US" sz="1800" dirty="0">
                <a:solidFill>
                  <a:prstClr val="black"/>
                </a:solidFill>
                <a:latin typeface="Dual 400" panose="02000603000000020004" pitchFamily="2" charset="0"/>
              </a:endParaRPr>
            </a:p>
          </p:txBody>
        </p:sp>
        <p:sp>
          <p:nvSpPr>
            <p:cNvPr id="87" name="Freeform 3"/>
            <p:cNvSpPr>
              <a:spLocks noChangeArrowheads="1"/>
            </p:cNvSpPr>
            <p:nvPr/>
          </p:nvSpPr>
          <p:spPr bwMode="gray">
            <a:xfrm>
              <a:off x="2436813" y="3233738"/>
              <a:ext cx="1250950" cy="1519237"/>
            </a:xfrm>
            <a:custGeom>
              <a:avLst/>
              <a:gdLst>
                <a:gd name="T0" fmla="*/ 1488 w 3477"/>
                <a:gd name="T1" fmla="*/ 4205 h 4221"/>
                <a:gd name="T2" fmla="*/ 1082 w 3477"/>
                <a:gd name="T3" fmla="*/ 4097 h 4221"/>
                <a:gd name="T4" fmla="*/ 755 w 3477"/>
                <a:gd name="T5" fmla="*/ 3907 h 4221"/>
                <a:gd name="T6" fmla="*/ 487 w 3477"/>
                <a:gd name="T7" fmla="*/ 3653 h 4221"/>
                <a:gd name="T8" fmla="*/ 284 w 3477"/>
                <a:gd name="T9" fmla="*/ 3341 h 4221"/>
                <a:gd name="T10" fmla="*/ 51 w 3477"/>
                <a:gd name="T11" fmla="*/ 2637 h 4221"/>
                <a:gd name="T12" fmla="*/ 0 w 3477"/>
                <a:gd name="T13" fmla="*/ 2091 h 4221"/>
                <a:gd name="T14" fmla="*/ 117 w 3477"/>
                <a:gd name="T15" fmla="*/ 1301 h 4221"/>
                <a:gd name="T16" fmla="*/ 400 w 3477"/>
                <a:gd name="T17" fmla="*/ 705 h 4221"/>
                <a:gd name="T18" fmla="*/ 632 w 3477"/>
                <a:gd name="T19" fmla="*/ 436 h 4221"/>
                <a:gd name="T20" fmla="*/ 922 w 3477"/>
                <a:gd name="T21" fmla="*/ 218 h 4221"/>
                <a:gd name="T22" fmla="*/ 1263 w 3477"/>
                <a:gd name="T23" fmla="*/ 73 h 4221"/>
                <a:gd name="T24" fmla="*/ 1648 w 3477"/>
                <a:gd name="T25" fmla="*/ 8 h 4221"/>
                <a:gd name="T26" fmla="*/ 1959 w 3477"/>
                <a:gd name="T27" fmla="*/ 15 h 4221"/>
                <a:gd name="T28" fmla="*/ 2337 w 3477"/>
                <a:gd name="T29" fmla="*/ 102 h 4221"/>
                <a:gd name="T30" fmla="*/ 2664 w 3477"/>
                <a:gd name="T31" fmla="*/ 269 h 4221"/>
                <a:gd name="T32" fmla="*/ 2932 w 3477"/>
                <a:gd name="T33" fmla="*/ 501 h 4221"/>
                <a:gd name="T34" fmla="*/ 3142 w 3477"/>
                <a:gd name="T35" fmla="*/ 792 h 4221"/>
                <a:gd name="T36" fmla="*/ 3411 w 3477"/>
                <a:gd name="T37" fmla="*/ 1504 h 4221"/>
                <a:gd name="T38" fmla="*/ 3476 w 3477"/>
                <a:gd name="T39" fmla="*/ 2106 h 4221"/>
                <a:gd name="T40" fmla="*/ 3353 w 3477"/>
                <a:gd name="T41" fmla="*/ 2963 h 4221"/>
                <a:gd name="T42" fmla="*/ 3157 w 3477"/>
                <a:gd name="T43" fmla="*/ 3406 h 4221"/>
                <a:gd name="T44" fmla="*/ 2939 w 3477"/>
                <a:gd name="T45" fmla="*/ 3697 h 4221"/>
                <a:gd name="T46" fmla="*/ 2678 w 3477"/>
                <a:gd name="T47" fmla="*/ 3930 h 4221"/>
                <a:gd name="T48" fmla="*/ 2366 w 3477"/>
                <a:gd name="T49" fmla="*/ 4097 h 4221"/>
                <a:gd name="T50" fmla="*/ 2010 w 3477"/>
                <a:gd name="T51" fmla="*/ 4191 h 4221"/>
                <a:gd name="T52" fmla="*/ 2475 w 3477"/>
                <a:gd name="T53" fmla="*/ 1047 h 4221"/>
                <a:gd name="T54" fmla="*/ 2344 w 3477"/>
                <a:gd name="T55" fmla="*/ 850 h 4221"/>
                <a:gd name="T56" fmla="*/ 2141 w 3477"/>
                <a:gd name="T57" fmla="*/ 690 h 4221"/>
                <a:gd name="T58" fmla="*/ 1807 w 3477"/>
                <a:gd name="T59" fmla="*/ 596 h 4221"/>
                <a:gd name="T60" fmla="*/ 1604 w 3477"/>
                <a:gd name="T61" fmla="*/ 603 h 4221"/>
                <a:gd name="T62" fmla="*/ 1365 w 3477"/>
                <a:gd name="T63" fmla="*/ 676 h 4221"/>
                <a:gd name="T64" fmla="*/ 1103 w 3477"/>
                <a:gd name="T65" fmla="*/ 886 h 4221"/>
                <a:gd name="T66" fmla="*/ 893 w 3477"/>
                <a:gd name="T67" fmla="*/ 1315 h 4221"/>
                <a:gd name="T68" fmla="*/ 806 w 3477"/>
                <a:gd name="T69" fmla="*/ 1844 h 4221"/>
                <a:gd name="T70" fmla="*/ 799 w 3477"/>
                <a:gd name="T71" fmla="*/ 2324 h 4221"/>
                <a:gd name="T72" fmla="*/ 864 w 3477"/>
                <a:gd name="T73" fmla="*/ 2804 h 4221"/>
                <a:gd name="T74" fmla="*/ 1059 w 3477"/>
                <a:gd name="T75" fmla="*/ 3276 h 4221"/>
                <a:gd name="T76" fmla="*/ 1270 w 3477"/>
                <a:gd name="T77" fmla="*/ 3494 h 4221"/>
                <a:gd name="T78" fmla="*/ 1509 w 3477"/>
                <a:gd name="T79" fmla="*/ 3596 h 4221"/>
                <a:gd name="T80" fmla="*/ 1727 w 3477"/>
                <a:gd name="T81" fmla="*/ 3624 h 4221"/>
                <a:gd name="T82" fmla="*/ 1982 w 3477"/>
                <a:gd name="T83" fmla="*/ 3581 h 4221"/>
                <a:gd name="T84" fmla="*/ 2293 w 3477"/>
                <a:gd name="T85" fmla="*/ 3406 h 4221"/>
                <a:gd name="T86" fmla="*/ 2497 w 3477"/>
                <a:gd name="T87" fmla="*/ 3152 h 4221"/>
                <a:gd name="T88" fmla="*/ 2620 w 3477"/>
                <a:gd name="T89" fmla="*/ 2767 h 4221"/>
                <a:gd name="T90" fmla="*/ 2678 w 3477"/>
                <a:gd name="T91" fmla="*/ 2099 h 4221"/>
                <a:gd name="T92" fmla="*/ 2649 w 3477"/>
                <a:gd name="T93" fmla="*/ 1656 h 4221"/>
                <a:gd name="T94" fmla="*/ 2511 w 3477"/>
                <a:gd name="T95" fmla="*/ 1119 h 4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477" h="4221">
                  <a:moveTo>
                    <a:pt x="1720" y="4220"/>
                  </a:moveTo>
                  <a:lnTo>
                    <a:pt x="1720" y="4220"/>
                  </a:lnTo>
                  <a:lnTo>
                    <a:pt x="1604" y="4213"/>
                  </a:lnTo>
                  <a:lnTo>
                    <a:pt x="1488" y="4205"/>
                  </a:lnTo>
                  <a:lnTo>
                    <a:pt x="1379" y="4184"/>
                  </a:lnTo>
                  <a:lnTo>
                    <a:pt x="1277" y="4162"/>
                  </a:lnTo>
                  <a:lnTo>
                    <a:pt x="1176" y="4133"/>
                  </a:lnTo>
                  <a:lnTo>
                    <a:pt x="1082" y="4097"/>
                  </a:lnTo>
                  <a:lnTo>
                    <a:pt x="994" y="4060"/>
                  </a:lnTo>
                  <a:lnTo>
                    <a:pt x="907" y="4017"/>
                  </a:lnTo>
                  <a:lnTo>
                    <a:pt x="827" y="3966"/>
                  </a:lnTo>
                  <a:lnTo>
                    <a:pt x="755" y="3907"/>
                  </a:lnTo>
                  <a:lnTo>
                    <a:pt x="683" y="3850"/>
                  </a:lnTo>
                  <a:lnTo>
                    <a:pt x="610" y="3791"/>
                  </a:lnTo>
                  <a:lnTo>
                    <a:pt x="544" y="3719"/>
                  </a:lnTo>
                  <a:lnTo>
                    <a:pt x="487" y="3653"/>
                  </a:lnTo>
                  <a:lnTo>
                    <a:pt x="428" y="3581"/>
                  </a:lnTo>
                  <a:lnTo>
                    <a:pt x="377" y="3501"/>
                  </a:lnTo>
                  <a:lnTo>
                    <a:pt x="326" y="3421"/>
                  </a:lnTo>
                  <a:lnTo>
                    <a:pt x="284" y="3341"/>
                  </a:lnTo>
                  <a:lnTo>
                    <a:pt x="204" y="3174"/>
                  </a:lnTo>
                  <a:lnTo>
                    <a:pt x="138" y="2999"/>
                  </a:lnTo>
                  <a:lnTo>
                    <a:pt x="87" y="2818"/>
                  </a:lnTo>
                  <a:lnTo>
                    <a:pt x="51" y="2637"/>
                  </a:lnTo>
                  <a:lnTo>
                    <a:pt x="22" y="2447"/>
                  </a:lnTo>
                  <a:lnTo>
                    <a:pt x="7" y="2273"/>
                  </a:lnTo>
                  <a:lnTo>
                    <a:pt x="0" y="2091"/>
                  </a:lnTo>
                  <a:lnTo>
                    <a:pt x="0" y="2091"/>
                  </a:lnTo>
                  <a:lnTo>
                    <a:pt x="7" y="1888"/>
                  </a:lnTo>
                  <a:lnTo>
                    <a:pt x="29" y="1685"/>
                  </a:lnTo>
                  <a:lnTo>
                    <a:pt x="65" y="1489"/>
                  </a:lnTo>
                  <a:lnTo>
                    <a:pt x="117" y="1301"/>
                  </a:lnTo>
                  <a:lnTo>
                    <a:pt x="181" y="1119"/>
                  </a:lnTo>
                  <a:lnTo>
                    <a:pt x="254" y="945"/>
                  </a:lnTo>
                  <a:lnTo>
                    <a:pt x="349" y="785"/>
                  </a:lnTo>
                  <a:lnTo>
                    <a:pt x="400" y="705"/>
                  </a:lnTo>
                  <a:lnTo>
                    <a:pt x="450" y="632"/>
                  </a:lnTo>
                  <a:lnTo>
                    <a:pt x="508" y="567"/>
                  </a:lnTo>
                  <a:lnTo>
                    <a:pt x="573" y="495"/>
                  </a:lnTo>
                  <a:lnTo>
                    <a:pt x="632" y="436"/>
                  </a:lnTo>
                  <a:lnTo>
                    <a:pt x="704" y="370"/>
                  </a:lnTo>
                  <a:lnTo>
                    <a:pt x="770" y="320"/>
                  </a:lnTo>
                  <a:lnTo>
                    <a:pt x="842" y="262"/>
                  </a:lnTo>
                  <a:lnTo>
                    <a:pt x="922" y="218"/>
                  </a:lnTo>
                  <a:lnTo>
                    <a:pt x="1002" y="175"/>
                  </a:lnTo>
                  <a:lnTo>
                    <a:pt x="1089" y="139"/>
                  </a:lnTo>
                  <a:lnTo>
                    <a:pt x="1169" y="102"/>
                  </a:lnTo>
                  <a:lnTo>
                    <a:pt x="1263" y="73"/>
                  </a:lnTo>
                  <a:lnTo>
                    <a:pt x="1350" y="44"/>
                  </a:lnTo>
                  <a:lnTo>
                    <a:pt x="1444" y="29"/>
                  </a:lnTo>
                  <a:lnTo>
                    <a:pt x="1546" y="15"/>
                  </a:lnTo>
                  <a:lnTo>
                    <a:pt x="1648" y="8"/>
                  </a:lnTo>
                  <a:lnTo>
                    <a:pt x="1750" y="0"/>
                  </a:lnTo>
                  <a:lnTo>
                    <a:pt x="1750" y="0"/>
                  </a:lnTo>
                  <a:lnTo>
                    <a:pt x="1858" y="8"/>
                  </a:lnTo>
                  <a:lnTo>
                    <a:pt x="1959" y="15"/>
                  </a:lnTo>
                  <a:lnTo>
                    <a:pt x="2061" y="29"/>
                  </a:lnTo>
                  <a:lnTo>
                    <a:pt x="2156" y="51"/>
                  </a:lnTo>
                  <a:lnTo>
                    <a:pt x="2250" y="73"/>
                  </a:lnTo>
                  <a:lnTo>
                    <a:pt x="2337" y="102"/>
                  </a:lnTo>
                  <a:lnTo>
                    <a:pt x="2424" y="139"/>
                  </a:lnTo>
                  <a:lnTo>
                    <a:pt x="2504" y="175"/>
                  </a:lnTo>
                  <a:lnTo>
                    <a:pt x="2584" y="218"/>
                  </a:lnTo>
                  <a:lnTo>
                    <a:pt x="2664" y="269"/>
                  </a:lnTo>
                  <a:lnTo>
                    <a:pt x="2736" y="320"/>
                  </a:lnTo>
                  <a:lnTo>
                    <a:pt x="2802" y="378"/>
                  </a:lnTo>
                  <a:lnTo>
                    <a:pt x="2867" y="436"/>
                  </a:lnTo>
                  <a:lnTo>
                    <a:pt x="2932" y="501"/>
                  </a:lnTo>
                  <a:lnTo>
                    <a:pt x="2990" y="574"/>
                  </a:lnTo>
                  <a:lnTo>
                    <a:pt x="3049" y="639"/>
                  </a:lnTo>
                  <a:lnTo>
                    <a:pt x="3099" y="719"/>
                  </a:lnTo>
                  <a:lnTo>
                    <a:pt x="3142" y="792"/>
                  </a:lnTo>
                  <a:lnTo>
                    <a:pt x="3230" y="959"/>
                  </a:lnTo>
                  <a:lnTo>
                    <a:pt x="3309" y="1134"/>
                  </a:lnTo>
                  <a:lnTo>
                    <a:pt x="3368" y="1315"/>
                  </a:lnTo>
                  <a:lnTo>
                    <a:pt x="3411" y="1504"/>
                  </a:lnTo>
                  <a:lnTo>
                    <a:pt x="3448" y="1700"/>
                  </a:lnTo>
                  <a:lnTo>
                    <a:pt x="3469" y="1903"/>
                  </a:lnTo>
                  <a:lnTo>
                    <a:pt x="3476" y="2106"/>
                  </a:lnTo>
                  <a:lnTo>
                    <a:pt x="3476" y="2106"/>
                  </a:lnTo>
                  <a:lnTo>
                    <a:pt x="3469" y="2339"/>
                  </a:lnTo>
                  <a:lnTo>
                    <a:pt x="3440" y="2557"/>
                  </a:lnTo>
                  <a:lnTo>
                    <a:pt x="3404" y="2767"/>
                  </a:lnTo>
                  <a:lnTo>
                    <a:pt x="3353" y="2963"/>
                  </a:lnTo>
                  <a:lnTo>
                    <a:pt x="3281" y="3152"/>
                  </a:lnTo>
                  <a:lnTo>
                    <a:pt x="3244" y="3239"/>
                  </a:lnTo>
                  <a:lnTo>
                    <a:pt x="3201" y="3327"/>
                  </a:lnTo>
                  <a:lnTo>
                    <a:pt x="3157" y="3406"/>
                  </a:lnTo>
                  <a:lnTo>
                    <a:pt x="3106" y="3486"/>
                  </a:lnTo>
                  <a:lnTo>
                    <a:pt x="3055" y="3559"/>
                  </a:lnTo>
                  <a:lnTo>
                    <a:pt x="2998" y="3632"/>
                  </a:lnTo>
                  <a:lnTo>
                    <a:pt x="2939" y="3697"/>
                  </a:lnTo>
                  <a:lnTo>
                    <a:pt x="2882" y="3763"/>
                  </a:lnTo>
                  <a:lnTo>
                    <a:pt x="2816" y="3820"/>
                  </a:lnTo>
                  <a:lnTo>
                    <a:pt x="2751" y="3879"/>
                  </a:lnTo>
                  <a:lnTo>
                    <a:pt x="2678" y="3930"/>
                  </a:lnTo>
                  <a:lnTo>
                    <a:pt x="2605" y="3981"/>
                  </a:lnTo>
                  <a:lnTo>
                    <a:pt x="2525" y="4024"/>
                  </a:lnTo>
                  <a:lnTo>
                    <a:pt x="2446" y="4060"/>
                  </a:lnTo>
                  <a:lnTo>
                    <a:pt x="2366" y="4097"/>
                  </a:lnTo>
                  <a:lnTo>
                    <a:pt x="2279" y="4125"/>
                  </a:lnTo>
                  <a:lnTo>
                    <a:pt x="2192" y="4155"/>
                  </a:lnTo>
                  <a:lnTo>
                    <a:pt x="2105" y="4176"/>
                  </a:lnTo>
                  <a:lnTo>
                    <a:pt x="2010" y="4191"/>
                  </a:lnTo>
                  <a:lnTo>
                    <a:pt x="1916" y="4205"/>
                  </a:lnTo>
                  <a:lnTo>
                    <a:pt x="1822" y="4213"/>
                  </a:lnTo>
                  <a:lnTo>
                    <a:pt x="1720" y="4220"/>
                  </a:lnTo>
                  <a:close/>
                  <a:moveTo>
                    <a:pt x="2475" y="1047"/>
                  </a:moveTo>
                  <a:lnTo>
                    <a:pt x="2475" y="1047"/>
                  </a:lnTo>
                  <a:lnTo>
                    <a:pt x="2432" y="973"/>
                  </a:lnTo>
                  <a:lnTo>
                    <a:pt x="2388" y="901"/>
                  </a:lnTo>
                  <a:lnTo>
                    <a:pt x="2344" y="850"/>
                  </a:lnTo>
                  <a:lnTo>
                    <a:pt x="2293" y="799"/>
                  </a:lnTo>
                  <a:lnTo>
                    <a:pt x="2242" y="755"/>
                  </a:lnTo>
                  <a:lnTo>
                    <a:pt x="2192" y="719"/>
                  </a:lnTo>
                  <a:lnTo>
                    <a:pt x="2141" y="690"/>
                  </a:lnTo>
                  <a:lnTo>
                    <a:pt x="2090" y="662"/>
                  </a:lnTo>
                  <a:lnTo>
                    <a:pt x="1989" y="625"/>
                  </a:lnTo>
                  <a:lnTo>
                    <a:pt x="1894" y="611"/>
                  </a:lnTo>
                  <a:lnTo>
                    <a:pt x="1807" y="596"/>
                  </a:lnTo>
                  <a:lnTo>
                    <a:pt x="1742" y="596"/>
                  </a:lnTo>
                  <a:lnTo>
                    <a:pt x="1742" y="596"/>
                  </a:lnTo>
                  <a:lnTo>
                    <a:pt x="1669" y="603"/>
                  </a:lnTo>
                  <a:lnTo>
                    <a:pt x="1604" y="603"/>
                  </a:lnTo>
                  <a:lnTo>
                    <a:pt x="1539" y="618"/>
                  </a:lnTo>
                  <a:lnTo>
                    <a:pt x="1481" y="632"/>
                  </a:lnTo>
                  <a:lnTo>
                    <a:pt x="1423" y="654"/>
                  </a:lnTo>
                  <a:lnTo>
                    <a:pt x="1365" y="676"/>
                  </a:lnTo>
                  <a:lnTo>
                    <a:pt x="1314" y="705"/>
                  </a:lnTo>
                  <a:lnTo>
                    <a:pt x="1263" y="734"/>
                  </a:lnTo>
                  <a:lnTo>
                    <a:pt x="1176" y="806"/>
                  </a:lnTo>
                  <a:lnTo>
                    <a:pt x="1103" y="886"/>
                  </a:lnTo>
                  <a:lnTo>
                    <a:pt x="1038" y="981"/>
                  </a:lnTo>
                  <a:lnTo>
                    <a:pt x="980" y="1083"/>
                  </a:lnTo>
                  <a:lnTo>
                    <a:pt x="929" y="1199"/>
                  </a:lnTo>
                  <a:lnTo>
                    <a:pt x="893" y="1315"/>
                  </a:lnTo>
                  <a:lnTo>
                    <a:pt x="856" y="1446"/>
                  </a:lnTo>
                  <a:lnTo>
                    <a:pt x="835" y="1575"/>
                  </a:lnTo>
                  <a:lnTo>
                    <a:pt x="813" y="1706"/>
                  </a:lnTo>
                  <a:lnTo>
                    <a:pt x="806" y="1844"/>
                  </a:lnTo>
                  <a:lnTo>
                    <a:pt x="799" y="1983"/>
                  </a:lnTo>
                  <a:lnTo>
                    <a:pt x="799" y="2121"/>
                  </a:lnTo>
                  <a:lnTo>
                    <a:pt x="799" y="2121"/>
                  </a:lnTo>
                  <a:lnTo>
                    <a:pt x="799" y="2324"/>
                  </a:lnTo>
                  <a:lnTo>
                    <a:pt x="806" y="2440"/>
                  </a:lnTo>
                  <a:lnTo>
                    <a:pt x="820" y="2557"/>
                  </a:lnTo>
                  <a:lnTo>
                    <a:pt x="842" y="2680"/>
                  </a:lnTo>
                  <a:lnTo>
                    <a:pt x="864" y="2804"/>
                  </a:lnTo>
                  <a:lnTo>
                    <a:pt x="900" y="2934"/>
                  </a:lnTo>
                  <a:lnTo>
                    <a:pt x="943" y="3050"/>
                  </a:lnTo>
                  <a:lnTo>
                    <a:pt x="994" y="3166"/>
                  </a:lnTo>
                  <a:lnTo>
                    <a:pt x="1059" y="3276"/>
                  </a:lnTo>
                  <a:lnTo>
                    <a:pt x="1133" y="3370"/>
                  </a:lnTo>
                  <a:lnTo>
                    <a:pt x="1176" y="3414"/>
                  </a:lnTo>
                  <a:lnTo>
                    <a:pt x="1220" y="3457"/>
                  </a:lnTo>
                  <a:lnTo>
                    <a:pt x="1270" y="3494"/>
                  </a:lnTo>
                  <a:lnTo>
                    <a:pt x="1328" y="3522"/>
                  </a:lnTo>
                  <a:lnTo>
                    <a:pt x="1379" y="3552"/>
                  </a:lnTo>
                  <a:lnTo>
                    <a:pt x="1444" y="3573"/>
                  </a:lnTo>
                  <a:lnTo>
                    <a:pt x="1509" y="3596"/>
                  </a:lnTo>
                  <a:lnTo>
                    <a:pt x="1575" y="3610"/>
                  </a:lnTo>
                  <a:lnTo>
                    <a:pt x="1648" y="3617"/>
                  </a:lnTo>
                  <a:lnTo>
                    <a:pt x="1727" y="3624"/>
                  </a:lnTo>
                  <a:lnTo>
                    <a:pt x="1727" y="3624"/>
                  </a:lnTo>
                  <a:lnTo>
                    <a:pt x="1792" y="3617"/>
                  </a:lnTo>
                  <a:lnTo>
                    <a:pt x="1858" y="3610"/>
                  </a:lnTo>
                  <a:lnTo>
                    <a:pt x="1923" y="3596"/>
                  </a:lnTo>
                  <a:lnTo>
                    <a:pt x="1982" y="3581"/>
                  </a:lnTo>
                  <a:lnTo>
                    <a:pt x="2047" y="3559"/>
                  </a:lnTo>
                  <a:lnTo>
                    <a:pt x="2098" y="3537"/>
                  </a:lnTo>
                  <a:lnTo>
                    <a:pt x="2199" y="3479"/>
                  </a:lnTo>
                  <a:lnTo>
                    <a:pt x="2293" y="3406"/>
                  </a:lnTo>
                  <a:lnTo>
                    <a:pt x="2373" y="3327"/>
                  </a:lnTo>
                  <a:lnTo>
                    <a:pt x="2439" y="3239"/>
                  </a:lnTo>
                  <a:lnTo>
                    <a:pt x="2497" y="3152"/>
                  </a:lnTo>
                  <a:lnTo>
                    <a:pt x="2497" y="3152"/>
                  </a:lnTo>
                  <a:lnTo>
                    <a:pt x="2533" y="3072"/>
                  </a:lnTo>
                  <a:lnTo>
                    <a:pt x="2562" y="2985"/>
                  </a:lnTo>
                  <a:lnTo>
                    <a:pt x="2599" y="2883"/>
                  </a:lnTo>
                  <a:lnTo>
                    <a:pt x="2620" y="2767"/>
                  </a:lnTo>
                  <a:lnTo>
                    <a:pt x="2642" y="2637"/>
                  </a:lnTo>
                  <a:lnTo>
                    <a:pt x="2664" y="2484"/>
                  </a:lnTo>
                  <a:lnTo>
                    <a:pt x="2671" y="2303"/>
                  </a:lnTo>
                  <a:lnTo>
                    <a:pt x="2678" y="2099"/>
                  </a:lnTo>
                  <a:lnTo>
                    <a:pt x="2678" y="2099"/>
                  </a:lnTo>
                  <a:lnTo>
                    <a:pt x="2671" y="1917"/>
                  </a:lnTo>
                  <a:lnTo>
                    <a:pt x="2664" y="1793"/>
                  </a:lnTo>
                  <a:lnTo>
                    <a:pt x="2649" y="1656"/>
                  </a:lnTo>
                  <a:lnTo>
                    <a:pt x="2620" y="1504"/>
                  </a:lnTo>
                  <a:lnTo>
                    <a:pt x="2584" y="1352"/>
                  </a:lnTo>
                  <a:lnTo>
                    <a:pt x="2540" y="1191"/>
                  </a:lnTo>
                  <a:lnTo>
                    <a:pt x="2511" y="1119"/>
                  </a:lnTo>
                  <a:lnTo>
                    <a:pt x="2475" y="1047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n-US" sz="1800" dirty="0">
                <a:solidFill>
                  <a:prstClr val="black"/>
                </a:solidFill>
                <a:latin typeface="Dual 400" panose="02000603000000020004" pitchFamily="2" charset="0"/>
              </a:endParaRPr>
            </a:p>
          </p:txBody>
        </p:sp>
        <p:sp>
          <p:nvSpPr>
            <p:cNvPr id="88" name="Freeform 4"/>
            <p:cNvSpPr>
              <a:spLocks noChangeArrowheads="1"/>
            </p:cNvSpPr>
            <p:nvPr/>
          </p:nvSpPr>
          <p:spPr bwMode="gray">
            <a:xfrm>
              <a:off x="3756025" y="3233738"/>
              <a:ext cx="1147763" cy="1519237"/>
            </a:xfrm>
            <a:custGeom>
              <a:avLst/>
              <a:gdLst>
                <a:gd name="T0" fmla="*/ 3150 w 3187"/>
                <a:gd name="T1" fmla="*/ 3007 h 4221"/>
                <a:gd name="T2" fmla="*/ 2969 w 3187"/>
                <a:gd name="T3" fmla="*/ 3486 h 4221"/>
                <a:gd name="T4" fmla="*/ 2700 w 3187"/>
                <a:gd name="T5" fmla="*/ 3828 h 4221"/>
                <a:gd name="T6" fmla="*/ 2366 w 3187"/>
                <a:gd name="T7" fmla="*/ 4053 h 4221"/>
                <a:gd name="T8" fmla="*/ 2003 w 3187"/>
                <a:gd name="T9" fmla="*/ 4176 h 4221"/>
                <a:gd name="T10" fmla="*/ 1633 w 3187"/>
                <a:gd name="T11" fmla="*/ 4220 h 4221"/>
                <a:gd name="T12" fmla="*/ 1394 w 3187"/>
                <a:gd name="T13" fmla="*/ 4199 h 4221"/>
                <a:gd name="T14" fmla="*/ 1067 w 3187"/>
                <a:gd name="T15" fmla="*/ 4118 h 4221"/>
                <a:gd name="T16" fmla="*/ 799 w 3187"/>
                <a:gd name="T17" fmla="*/ 3987 h 4221"/>
                <a:gd name="T18" fmla="*/ 581 w 3187"/>
                <a:gd name="T19" fmla="*/ 3806 h 4221"/>
                <a:gd name="T20" fmla="*/ 400 w 3187"/>
                <a:gd name="T21" fmla="*/ 3588 h 4221"/>
                <a:gd name="T22" fmla="*/ 218 w 3187"/>
                <a:gd name="T23" fmla="*/ 3253 h 4221"/>
                <a:gd name="T24" fmla="*/ 58 w 3187"/>
                <a:gd name="T25" fmla="*/ 2731 h 4221"/>
                <a:gd name="T26" fmla="*/ 0 w 3187"/>
                <a:gd name="T27" fmla="*/ 2244 h 4221"/>
                <a:gd name="T28" fmla="*/ 7 w 3187"/>
                <a:gd name="T29" fmla="*/ 1910 h 4221"/>
                <a:gd name="T30" fmla="*/ 94 w 3187"/>
                <a:gd name="T31" fmla="*/ 1330 h 4221"/>
                <a:gd name="T32" fmla="*/ 298 w 3187"/>
                <a:gd name="T33" fmla="*/ 806 h 4221"/>
                <a:gd name="T34" fmla="*/ 443 w 3187"/>
                <a:gd name="T35" fmla="*/ 582 h 4221"/>
                <a:gd name="T36" fmla="*/ 617 w 3187"/>
                <a:gd name="T37" fmla="*/ 385 h 4221"/>
                <a:gd name="T38" fmla="*/ 827 w 3187"/>
                <a:gd name="T39" fmla="*/ 226 h 4221"/>
                <a:gd name="T40" fmla="*/ 1074 w 3187"/>
                <a:gd name="T41" fmla="*/ 109 h 4221"/>
                <a:gd name="T42" fmla="*/ 1350 w 3187"/>
                <a:gd name="T43" fmla="*/ 29 h 4221"/>
                <a:gd name="T44" fmla="*/ 1663 w 3187"/>
                <a:gd name="T45" fmla="*/ 0 h 4221"/>
                <a:gd name="T46" fmla="*/ 1967 w 3187"/>
                <a:gd name="T47" fmla="*/ 29 h 4221"/>
                <a:gd name="T48" fmla="*/ 2373 w 3187"/>
                <a:gd name="T49" fmla="*/ 160 h 4221"/>
                <a:gd name="T50" fmla="*/ 2693 w 3187"/>
                <a:gd name="T51" fmla="*/ 393 h 4221"/>
                <a:gd name="T52" fmla="*/ 2939 w 3187"/>
                <a:gd name="T53" fmla="*/ 719 h 4221"/>
                <a:gd name="T54" fmla="*/ 3114 w 3187"/>
                <a:gd name="T55" fmla="*/ 1134 h 4221"/>
                <a:gd name="T56" fmla="*/ 2497 w 3187"/>
                <a:gd name="T57" fmla="*/ 1526 h 4221"/>
                <a:gd name="T58" fmla="*/ 2424 w 3187"/>
                <a:gd name="T59" fmla="*/ 1242 h 4221"/>
                <a:gd name="T60" fmla="*/ 2330 w 3187"/>
                <a:gd name="T61" fmla="*/ 1010 h 4221"/>
                <a:gd name="T62" fmla="*/ 2185 w 3187"/>
                <a:gd name="T63" fmla="*/ 806 h 4221"/>
                <a:gd name="T64" fmla="*/ 1967 w 3187"/>
                <a:gd name="T65" fmla="*/ 654 h 4221"/>
                <a:gd name="T66" fmla="*/ 1669 w 3187"/>
                <a:gd name="T67" fmla="*/ 596 h 4221"/>
                <a:gd name="T68" fmla="*/ 1524 w 3187"/>
                <a:gd name="T69" fmla="*/ 611 h 4221"/>
                <a:gd name="T70" fmla="*/ 1336 w 3187"/>
                <a:gd name="T71" fmla="*/ 676 h 4221"/>
                <a:gd name="T72" fmla="*/ 1183 w 3187"/>
                <a:gd name="T73" fmla="*/ 778 h 4221"/>
                <a:gd name="T74" fmla="*/ 1031 w 3187"/>
                <a:gd name="T75" fmla="*/ 973 h 4221"/>
                <a:gd name="T76" fmla="*/ 886 w 3187"/>
                <a:gd name="T77" fmla="*/ 1330 h 4221"/>
                <a:gd name="T78" fmla="*/ 813 w 3187"/>
                <a:gd name="T79" fmla="*/ 1700 h 4221"/>
                <a:gd name="T80" fmla="*/ 799 w 3187"/>
                <a:gd name="T81" fmla="*/ 2085 h 4221"/>
                <a:gd name="T82" fmla="*/ 842 w 3187"/>
                <a:gd name="T83" fmla="*/ 2665 h 4221"/>
                <a:gd name="T84" fmla="*/ 966 w 3187"/>
                <a:gd name="T85" fmla="*/ 3079 h 4221"/>
                <a:gd name="T86" fmla="*/ 1147 w 3187"/>
                <a:gd name="T87" fmla="*/ 3363 h 4221"/>
                <a:gd name="T88" fmla="*/ 1372 w 3187"/>
                <a:gd name="T89" fmla="*/ 3522 h 4221"/>
                <a:gd name="T90" fmla="*/ 1612 w 3187"/>
                <a:gd name="T91" fmla="*/ 3596 h 4221"/>
                <a:gd name="T92" fmla="*/ 1764 w 3187"/>
                <a:gd name="T93" fmla="*/ 3596 h 4221"/>
                <a:gd name="T94" fmla="*/ 1974 w 3187"/>
                <a:gd name="T95" fmla="*/ 3537 h 4221"/>
                <a:gd name="T96" fmla="*/ 2163 w 3187"/>
                <a:gd name="T97" fmla="*/ 3428 h 4221"/>
                <a:gd name="T98" fmla="*/ 2316 w 3187"/>
                <a:gd name="T99" fmla="*/ 3253 h 4221"/>
                <a:gd name="T100" fmla="*/ 2439 w 3187"/>
                <a:gd name="T101" fmla="*/ 3021 h 4221"/>
                <a:gd name="T102" fmla="*/ 2497 w 3187"/>
                <a:gd name="T103" fmla="*/ 2731 h 4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187" h="4221">
                  <a:moveTo>
                    <a:pt x="3186" y="2811"/>
                  </a:moveTo>
                  <a:lnTo>
                    <a:pt x="3186" y="2811"/>
                  </a:lnTo>
                  <a:lnTo>
                    <a:pt x="3150" y="3007"/>
                  </a:lnTo>
                  <a:lnTo>
                    <a:pt x="3099" y="3181"/>
                  </a:lnTo>
                  <a:lnTo>
                    <a:pt x="3041" y="3341"/>
                  </a:lnTo>
                  <a:lnTo>
                    <a:pt x="2969" y="3486"/>
                  </a:lnTo>
                  <a:lnTo>
                    <a:pt x="2888" y="3617"/>
                  </a:lnTo>
                  <a:lnTo>
                    <a:pt x="2795" y="3733"/>
                  </a:lnTo>
                  <a:lnTo>
                    <a:pt x="2700" y="3828"/>
                  </a:lnTo>
                  <a:lnTo>
                    <a:pt x="2591" y="3922"/>
                  </a:lnTo>
                  <a:lnTo>
                    <a:pt x="2482" y="3995"/>
                  </a:lnTo>
                  <a:lnTo>
                    <a:pt x="2366" y="4053"/>
                  </a:lnTo>
                  <a:lnTo>
                    <a:pt x="2250" y="4111"/>
                  </a:lnTo>
                  <a:lnTo>
                    <a:pt x="2127" y="4148"/>
                  </a:lnTo>
                  <a:lnTo>
                    <a:pt x="2003" y="4176"/>
                  </a:lnTo>
                  <a:lnTo>
                    <a:pt x="1880" y="4199"/>
                  </a:lnTo>
                  <a:lnTo>
                    <a:pt x="1756" y="4213"/>
                  </a:lnTo>
                  <a:lnTo>
                    <a:pt x="1633" y="4220"/>
                  </a:lnTo>
                  <a:lnTo>
                    <a:pt x="1633" y="4220"/>
                  </a:lnTo>
                  <a:lnTo>
                    <a:pt x="1510" y="4213"/>
                  </a:lnTo>
                  <a:lnTo>
                    <a:pt x="1394" y="4199"/>
                  </a:lnTo>
                  <a:lnTo>
                    <a:pt x="1277" y="4184"/>
                  </a:lnTo>
                  <a:lnTo>
                    <a:pt x="1169" y="4155"/>
                  </a:lnTo>
                  <a:lnTo>
                    <a:pt x="1067" y="4118"/>
                  </a:lnTo>
                  <a:lnTo>
                    <a:pt x="973" y="4082"/>
                  </a:lnTo>
                  <a:lnTo>
                    <a:pt x="886" y="4038"/>
                  </a:lnTo>
                  <a:lnTo>
                    <a:pt x="799" y="3987"/>
                  </a:lnTo>
                  <a:lnTo>
                    <a:pt x="719" y="3930"/>
                  </a:lnTo>
                  <a:lnTo>
                    <a:pt x="646" y="3871"/>
                  </a:lnTo>
                  <a:lnTo>
                    <a:pt x="581" y="3806"/>
                  </a:lnTo>
                  <a:lnTo>
                    <a:pt x="516" y="3733"/>
                  </a:lnTo>
                  <a:lnTo>
                    <a:pt x="457" y="3661"/>
                  </a:lnTo>
                  <a:lnTo>
                    <a:pt x="400" y="3588"/>
                  </a:lnTo>
                  <a:lnTo>
                    <a:pt x="349" y="3508"/>
                  </a:lnTo>
                  <a:lnTo>
                    <a:pt x="305" y="3428"/>
                  </a:lnTo>
                  <a:lnTo>
                    <a:pt x="218" y="3253"/>
                  </a:lnTo>
                  <a:lnTo>
                    <a:pt x="153" y="3086"/>
                  </a:lnTo>
                  <a:lnTo>
                    <a:pt x="102" y="2906"/>
                  </a:lnTo>
                  <a:lnTo>
                    <a:pt x="58" y="2731"/>
                  </a:lnTo>
                  <a:lnTo>
                    <a:pt x="29" y="2563"/>
                  </a:lnTo>
                  <a:lnTo>
                    <a:pt x="15" y="2396"/>
                  </a:lnTo>
                  <a:lnTo>
                    <a:pt x="0" y="2244"/>
                  </a:lnTo>
                  <a:lnTo>
                    <a:pt x="0" y="2106"/>
                  </a:lnTo>
                  <a:lnTo>
                    <a:pt x="0" y="2106"/>
                  </a:lnTo>
                  <a:lnTo>
                    <a:pt x="7" y="1910"/>
                  </a:lnTo>
                  <a:lnTo>
                    <a:pt x="22" y="1714"/>
                  </a:lnTo>
                  <a:lnTo>
                    <a:pt x="51" y="1519"/>
                  </a:lnTo>
                  <a:lnTo>
                    <a:pt x="94" y="1330"/>
                  </a:lnTo>
                  <a:lnTo>
                    <a:pt x="145" y="1148"/>
                  </a:lnTo>
                  <a:lnTo>
                    <a:pt x="218" y="973"/>
                  </a:lnTo>
                  <a:lnTo>
                    <a:pt x="298" y="806"/>
                  </a:lnTo>
                  <a:lnTo>
                    <a:pt x="341" y="734"/>
                  </a:lnTo>
                  <a:lnTo>
                    <a:pt x="392" y="654"/>
                  </a:lnTo>
                  <a:lnTo>
                    <a:pt x="443" y="582"/>
                  </a:lnTo>
                  <a:lnTo>
                    <a:pt x="501" y="516"/>
                  </a:lnTo>
                  <a:lnTo>
                    <a:pt x="559" y="451"/>
                  </a:lnTo>
                  <a:lnTo>
                    <a:pt x="617" y="385"/>
                  </a:lnTo>
                  <a:lnTo>
                    <a:pt x="690" y="327"/>
                  </a:lnTo>
                  <a:lnTo>
                    <a:pt x="755" y="277"/>
                  </a:lnTo>
                  <a:lnTo>
                    <a:pt x="827" y="226"/>
                  </a:lnTo>
                  <a:lnTo>
                    <a:pt x="907" y="182"/>
                  </a:lnTo>
                  <a:lnTo>
                    <a:pt x="987" y="139"/>
                  </a:lnTo>
                  <a:lnTo>
                    <a:pt x="1074" y="109"/>
                  </a:lnTo>
                  <a:lnTo>
                    <a:pt x="1161" y="73"/>
                  </a:lnTo>
                  <a:lnTo>
                    <a:pt x="1256" y="51"/>
                  </a:lnTo>
                  <a:lnTo>
                    <a:pt x="1350" y="29"/>
                  </a:lnTo>
                  <a:lnTo>
                    <a:pt x="1452" y="15"/>
                  </a:lnTo>
                  <a:lnTo>
                    <a:pt x="1553" y="8"/>
                  </a:lnTo>
                  <a:lnTo>
                    <a:pt x="1663" y="0"/>
                  </a:lnTo>
                  <a:lnTo>
                    <a:pt x="1663" y="0"/>
                  </a:lnTo>
                  <a:lnTo>
                    <a:pt x="1822" y="8"/>
                  </a:lnTo>
                  <a:lnTo>
                    <a:pt x="1967" y="29"/>
                  </a:lnTo>
                  <a:lnTo>
                    <a:pt x="2113" y="59"/>
                  </a:lnTo>
                  <a:lnTo>
                    <a:pt x="2243" y="102"/>
                  </a:lnTo>
                  <a:lnTo>
                    <a:pt x="2373" y="160"/>
                  </a:lnTo>
                  <a:lnTo>
                    <a:pt x="2489" y="226"/>
                  </a:lnTo>
                  <a:lnTo>
                    <a:pt x="2591" y="305"/>
                  </a:lnTo>
                  <a:lnTo>
                    <a:pt x="2693" y="393"/>
                  </a:lnTo>
                  <a:lnTo>
                    <a:pt x="2787" y="487"/>
                  </a:lnTo>
                  <a:lnTo>
                    <a:pt x="2867" y="596"/>
                  </a:lnTo>
                  <a:lnTo>
                    <a:pt x="2939" y="719"/>
                  </a:lnTo>
                  <a:lnTo>
                    <a:pt x="3005" y="843"/>
                  </a:lnTo>
                  <a:lnTo>
                    <a:pt x="3063" y="981"/>
                  </a:lnTo>
                  <a:lnTo>
                    <a:pt x="3114" y="1134"/>
                  </a:lnTo>
                  <a:lnTo>
                    <a:pt x="3157" y="1286"/>
                  </a:lnTo>
                  <a:lnTo>
                    <a:pt x="3186" y="1453"/>
                  </a:lnTo>
                  <a:lnTo>
                    <a:pt x="2497" y="1526"/>
                  </a:lnTo>
                  <a:lnTo>
                    <a:pt x="2497" y="1526"/>
                  </a:lnTo>
                  <a:lnTo>
                    <a:pt x="2468" y="1388"/>
                  </a:lnTo>
                  <a:lnTo>
                    <a:pt x="2424" y="1242"/>
                  </a:lnTo>
                  <a:lnTo>
                    <a:pt x="2396" y="1163"/>
                  </a:lnTo>
                  <a:lnTo>
                    <a:pt x="2366" y="1090"/>
                  </a:lnTo>
                  <a:lnTo>
                    <a:pt x="2330" y="1010"/>
                  </a:lnTo>
                  <a:lnTo>
                    <a:pt x="2286" y="937"/>
                  </a:lnTo>
                  <a:lnTo>
                    <a:pt x="2236" y="872"/>
                  </a:lnTo>
                  <a:lnTo>
                    <a:pt x="2185" y="806"/>
                  </a:lnTo>
                  <a:lnTo>
                    <a:pt x="2119" y="749"/>
                  </a:lnTo>
                  <a:lnTo>
                    <a:pt x="2047" y="698"/>
                  </a:lnTo>
                  <a:lnTo>
                    <a:pt x="1967" y="654"/>
                  </a:lnTo>
                  <a:lnTo>
                    <a:pt x="1880" y="625"/>
                  </a:lnTo>
                  <a:lnTo>
                    <a:pt x="1779" y="603"/>
                  </a:lnTo>
                  <a:lnTo>
                    <a:pt x="1669" y="596"/>
                  </a:lnTo>
                  <a:lnTo>
                    <a:pt x="1669" y="596"/>
                  </a:lnTo>
                  <a:lnTo>
                    <a:pt x="1589" y="603"/>
                  </a:lnTo>
                  <a:lnTo>
                    <a:pt x="1524" y="611"/>
                  </a:lnTo>
                  <a:lnTo>
                    <a:pt x="1452" y="625"/>
                  </a:lnTo>
                  <a:lnTo>
                    <a:pt x="1394" y="647"/>
                  </a:lnTo>
                  <a:lnTo>
                    <a:pt x="1336" y="676"/>
                  </a:lnTo>
                  <a:lnTo>
                    <a:pt x="1277" y="705"/>
                  </a:lnTo>
                  <a:lnTo>
                    <a:pt x="1234" y="741"/>
                  </a:lnTo>
                  <a:lnTo>
                    <a:pt x="1183" y="778"/>
                  </a:lnTo>
                  <a:lnTo>
                    <a:pt x="1139" y="821"/>
                  </a:lnTo>
                  <a:lnTo>
                    <a:pt x="1103" y="872"/>
                  </a:lnTo>
                  <a:lnTo>
                    <a:pt x="1031" y="973"/>
                  </a:lnTo>
                  <a:lnTo>
                    <a:pt x="973" y="1083"/>
                  </a:lnTo>
                  <a:lnTo>
                    <a:pt x="922" y="1206"/>
                  </a:lnTo>
                  <a:lnTo>
                    <a:pt x="886" y="1330"/>
                  </a:lnTo>
                  <a:lnTo>
                    <a:pt x="856" y="1453"/>
                  </a:lnTo>
                  <a:lnTo>
                    <a:pt x="835" y="1575"/>
                  </a:lnTo>
                  <a:lnTo>
                    <a:pt x="813" y="1700"/>
                  </a:lnTo>
                  <a:lnTo>
                    <a:pt x="799" y="1917"/>
                  </a:lnTo>
                  <a:lnTo>
                    <a:pt x="799" y="2085"/>
                  </a:lnTo>
                  <a:lnTo>
                    <a:pt x="799" y="2085"/>
                  </a:lnTo>
                  <a:lnTo>
                    <a:pt x="799" y="2295"/>
                  </a:lnTo>
                  <a:lnTo>
                    <a:pt x="820" y="2491"/>
                  </a:lnTo>
                  <a:lnTo>
                    <a:pt x="842" y="2665"/>
                  </a:lnTo>
                  <a:lnTo>
                    <a:pt x="878" y="2818"/>
                  </a:lnTo>
                  <a:lnTo>
                    <a:pt x="915" y="2956"/>
                  </a:lnTo>
                  <a:lnTo>
                    <a:pt x="966" y="3079"/>
                  </a:lnTo>
                  <a:lnTo>
                    <a:pt x="1023" y="3188"/>
                  </a:lnTo>
                  <a:lnTo>
                    <a:pt x="1082" y="3283"/>
                  </a:lnTo>
                  <a:lnTo>
                    <a:pt x="1147" y="3363"/>
                  </a:lnTo>
                  <a:lnTo>
                    <a:pt x="1219" y="3428"/>
                  </a:lnTo>
                  <a:lnTo>
                    <a:pt x="1292" y="3479"/>
                  </a:lnTo>
                  <a:lnTo>
                    <a:pt x="1372" y="3522"/>
                  </a:lnTo>
                  <a:lnTo>
                    <a:pt x="1452" y="3559"/>
                  </a:lnTo>
                  <a:lnTo>
                    <a:pt x="1532" y="3581"/>
                  </a:lnTo>
                  <a:lnTo>
                    <a:pt x="1612" y="3596"/>
                  </a:lnTo>
                  <a:lnTo>
                    <a:pt x="1691" y="3596"/>
                  </a:lnTo>
                  <a:lnTo>
                    <a:pt x="1691" y="3596"/>
                  </a:lnTo>
                  <a:lnTo>
                    <a:pt x="1764" y="3596"/>
                  </a:lnTo>
                  <a:lnTo>
                    <a:pt x="1836" y="3581"/>
                  </a:lnTo>
                  <a:lnTo>
                    <a:pt x="1902" y="3566"/>
                  </a:lnTo>
                  <a:lnTo>
                    <a:pt x="1974" y="3537"/>
                  </a:lnTo>
                  <a:lnTo>
                    <a:pt x="2039" y="3508"/>
                  </a:lnTo>
                  <a:lnTo>
                    <a:pt x="2098" y="3471"/>
                  </a:lnTo>
                  <a:lnTo>
                    <a:pt x="2163" y="3428"/>
                  </a:lnTo>
                  <a:lnTo>
                    <a:pt x="2214" y="3370"/>
                  </a:lnTo>
                  <a:lnTo>
                    <a:pt x="2272" y="3312"/>
                  </a:lnTo>
                  <a:lnTo>
                    <a:pt x="2316" y="3253"/>
                  </a:lnTo>
                  <a:lnTo>
                    <a:pt x="2366" y="3181"/>
                  </a:lnTo>
                  <a:lnTo>
                    <a:pt x="2402" y="3101"/>
                  </a:lnTo>
                  <a:lnTo>
                    <a:pt x="2439" y="3021"/>
                  </a:lnTo>
                  <a:lnTo>
                    <a:pt x="2461" y="2927"/>
                  </a:lnTo>
                  <a:lnTo>
                    <a:pt x="2482" y="2832"/>
                  </a:lnTo>
                  <a:lnTo>
                    <a:pt x="2497" y="2731"/>
                  </a:lnTo>
                  <a:lnTo>
                    <a:pt x="3186" y="2811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n-US" sz="1800" dirty="0">
                <a:solidFill>
                  <a:prstClr val="black"/>
                </a:solidFill>
                <a:latin typeface="Dual 400" panose="02000603000000020004" pitchFamily="2" charset="0"/>
              </a:endParaRPr>
            </a:p>
          </p:txBody>
        </p:sp>
        <p:sp>
          <p:nvSpPr>
            <p:cNvPr id="89" name="Freeform 5"/>
            <p:cNvSpPr>
              <a:spLocks noChangeArrowheads="1"/>
            </p:cNvSpPr>
            <p:nvPr/>
          </p:nvSpPr>
          <p:spPr bwMode="gray">
            <a:xfrm>
              <a:off x="4846638" y="3257550"/>
              <a:ext cx="1309687" cy="1473200"/>
            </a:xfrm>
            <a:custGeom>
              <a:avLst/>
              <a:gdLst>
                <a:gd name="T0" fmla="*/ 3635 w 3636"/>
                <a:gd name="T1" fmla="*/ 4090 h 4091"/>
                <a:gd name="T2" fmla="*/ 2851 w 3636"/>
                <a:gd name="T3" fmla="*/ 4090 h 4091"/>
                <a:gd name="T4" fmla="*/ 2517 w 3636"/>
                <a:gd name="T5" fmla="*/ 3116 h 4091"/>
                <a:gd name="T6" fmla="*/ 950 w 3636"/>
                <a:gd name="T7" fmla="*/ 3116 h 4091"/>
                <a:gd name="T8" fmla="*/ 630 w 3636"/>
                <a:gd name="T9" fmla="*/ 4090 h 4091"/>
                <a:gd name="T10" fmla="*/ 0 w 3636"/>
                <a:gd name="T11" fmla="*/ 4090 h 4091"/>
                <a:gd name="T12" fmla="*/ 1356 w 3636"/>
                <a:gd name="T13" fmla="*/ 0 h 4091"/>
                <a:gd name="T14" fmla="*/ 2263 w 3636"/>
                <a:gd name="T15" fmla="*/ 0 h 4091"/>
                <a:gd name="T16" fmla="*/ 3635 w 3636"/>
                <a:gd name="T17" fmla="*/ 4090 h 4091"/>
                <a:gd name="T18" fmla="*/ 2321 w 3636"/>
                <a:gd name="T19" fmla="*/ 2528 h 4091"/>
                <a:gd name="T20" fmla="*/ 1726 w 3636"/>
                <a:gd name="T21" fmla="*/ 698 h 4091"/>
                <a:gd name="T22" fmla="*/ 1131 w 3636"/>
                <a:gd name="T23" fmla="*/ 2528 h 4091"/>
                <a:gd name="T24" fmla="*/ 2321 w 3636"/>
                <a:gd name="T25" fmla="*/ 2528 h 40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636" h="4091">
                  <a:moveTo>
                    <a:pt x="3635" y="4090"/>
                  </a:moveTo>
                  <a:lnTo>
                    <a:pt x="2851" y="4090"/>
                  </a:lnTo>
                  <a:lnTo>
                    <a:pt x="2517" y="3116"/>
                  </a:lnTo>
                  <a:lnTo>
                    <a:pt x="950" y="3116"/>
                  </a:lnTo>
                  <a:lnTo>
                    <a:pt x="630" y="4090"/>
                  </a:lnTo>
                  <a:lnTo>
                    <a:pt x="0" y="4090"/>
                  </a:lnTo>
                  <a:lnTo>
                    <a:pt x="1356" y="0"/>
                  </a:lnTo>
                  <a:lnTo>
                    <a:pt x="2263" y="0"/>
                  </a:lnTo>
                  <a:lnTo>
                    <a:pt x="3635" y="4090"/>
                  </a:lnTo>
                  <a:close/>
                  <a:moveTo>
                    <a:pt x="2321" y="2528"/>
                  </a:moveTo>
                  <a:lnTo>
                    <a:pt x="1726" y="698"/>
                  </a:lnTo>
                  <a:lnTo>
                    <a:pt x="1131" y="2528"/>
                  </a:lnTo>
                  <a:lnTo>
                    <a:pt x="2321" y="2528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n-US" sz="1800" dirty="0">
                <a:solidFill>
                  <a:prstClr val="black"/>
                </a:solidFill>
                <a:latin typeface="Dual 400" panose="02000603000000020004" pitchFamily="2" charset="0"/>
              </a:endParaRPr>
            </a:p>
          </p:txBody>
        </p:sp>
        <p:sp>
          <p:nvSpPr>
            <p:cNvPr id="90" name="Freeform 6"/>
            <p:cNvSpPr>
              <a:spLocks noChangeArrowheads="1"/>
            </p:cNvSpPr>
            <p:nvPr/>
          </p:nvSpPr>
          <p:spPr bwMode="gray">
            <a:xfrm>
              <a:off x="6226175" y="3257550"/>
              <a:ext cx="1208088" cy="1473200"/>
            </a:xfrm>
            <a:custGeom>
              <a:avLst/>
              <a:gdLst>
                <a:gd name="T0" fmla="*/ 1509 w 3354"/>
                <a:gd name="T1" fmla="*/ 0 h 4091"/>
                <a:gd name="T2" fmla="*/ 1604 w 3354"/>
                <a:gd name="T3" fmla="*/ 0 h 4091"/>
                <a:gd name="T4" fmla="*/ 1880 w 3354"/>
                <a:gd name="T5" fmla="*/ 30 h 4091"/>
                <a:gd name="T6" fmla="*/ 2039 w 3354"/>
                <a:gd name="T7" fmla="*/ 66 h 4091"/>
                <a:gd name="T8" fmla="*/ 2214 w 3354"/>
                <a:gd name="T9" fmla="*/ 125 h 4091"/>
                <a:gd name="T10" fmla="*/ 2395 w 3354"/>
                <a:gd name="T11" fmla="*/ 218 h 4091"/>
                <a:gd name="T12" fmla="*/ 2583 w 3354"/>
                <a:gd name="T13" fmla="*/ 342 h 4091"/>
                <a:gd name="T14" fmla="*/ 2772 w 3354"/>
                <a:gd name="T15" fmla="*/ 509 h 4091"/>
                <a:gd name="T16" fmla="*/ 2837 w 3354"/>
                <a:gd name="T17" fmla="*/ 589 h 4091"/>
                <a:gd name="T18" fmla="*/ 2968 w 3354"/>
                <a:gd name="T19" fmla="*/ 749 h 4091"/>
                <a:gd name="T20" fmla="*/ 3077 w 3354"/>
                <a:gd name="T21" fmla="*/ 931 h 4091"/>
                <a:gd name="T22" fmla="*/ 3171 w 3354"/>
                <a:gd name="T23" fmla="*/ 1112 h 4091"/>
                <a:gd name="T24" fmla="*/ 3244 w 3354"/>
                <a:gd name="T25" fmla="*/ 1308 h 4091"/>
                <a:gd name="T26" fmla="*/ 3295 w 3354"/>
                <a:gd name="T27" fmla="*/ 1510 h 4091"/>
                <a:gd name="T28" fmla="*/ 3331 w 3354"/>
                <a:gd name="T29" fmla="*/ 1722 h 4091"/>
                <a:gd name="T30" fmla="*/ 3346 w 3354"/>
                <a:gd name="T31" fmla="*/ 1932 h 4091"/>
                <a:gd name="T32" fmla="*/ 3353 w 3354"/>
                <a:gd name="T33" fmla="*/ 2041 h 4091"/>
                <a:gd name="T34" fmla="*/ 3331 w 3354"/>
                <a:gd name="T35" fmla="*/ 2346 h 4091"/>
                <a:gd name="T36" fmla="*/ 3287 w 3354"/>
                <a:gd name="T37" fmla="*/ 2623 h 4091"/>
                <a:gd name="T38" fmla="*/ 3207 w 3354"/>
                <a:gd name="T39" fmla="*/ 2869 h 4091"/>
                <a:gd name="T40" fmla="*/ 3113 w 3354"/>
                <a:gd name="T41" fmla="*/ 3087 h 4091"/>
                <a:gd name="T42" fmla="*/ 3012 w 3354"/>
                <a:gd name="T43" fmla="*/ 3276 h 4091"/>
                <a:gd name="T44" fmla="*/ 2896 w 3354"/>
                <a:gd name="T45" fmla="*/ 3436 h 4091"/>
                <a:gd name="T46" fmla="*/ 2670 w 3354"/>
                <a:gd name="T47" fmla="*/ 3675 h 4091"/>
                <a:gd name="T48" fmla="*/ 2590 w 3354"/>
                <a:gd name="T49" fmla="*/ 3734 h 4091"/>
                <a:gd name="T50" fmla="*/ 2358 w 3354"/>
                <a:gd name="T51" fmla="*/ 3872 h 4091"/>
                <a:gd name="T52" fmla="*/ 2024 w 3354"/>
                <a:gd name="T53" fmla="*/ 3995 h 4091"/>
                <a:gd name="T54" fmla="*/ 1821 w 3354"/>
                <a:gd name="T55" fmla="*/ 4046 h 4091"/>
                <a:gd name="T56" fmla="*/ 1589 w 3354"/>
                <a:gd name="T57" fmla="*/ 4075 h 4091"/>
                <a:gd name="T58" fmla="*/ 1342 w 3354"/>
                <a:gd name="T59" fmla="*/ 4090 h 4091"/>
                <a:gd name="T60" fmla="*/ 0 w 3354"/>
                <a:gd name="T61" fmla="*/ 0 h 4091"/>
                <a:gd name="T62" fmla="*/ 1371 w 3354"/>
                <a:gd name="T63" fmla="*/ 3487 h 4091"/>
                <a:gd name="T64" fmla="*/ 1487 w 3354"/>
                <a:gd name="T65" fmla="*/ 3480 h 4091"/>
                <a:gd name="T66" fmla="*/ 1720 w 3354"/>
                <a:gd name="T67" fmla="*/ 3436 h 4091"/>
                <a:gd name="T68" fmla="*/ 1930 w 3354"/>
                <a:gd name="T69" fmla="*/ 3341 h 4091"/>
                <a:gd name="T70" fmla="*/ 2119 w 3354"/>
                <a:gd name="T71" fmla="*/ 3203 h 4091"/>
                <a:gd name="T72" fmla="*/ 2279 w 3354"/>
                <a:gd name="T73" fmla="*/ 3021 h 4091"/>
                <a:gd name="T74" fmla="*/ 2409 w 3354"/>
                <a:gd name="T75" fmla="*/ 2790 h 4091"/>
                <a:gd name="T76" fmla="*/ 2497 w 3354"/>
                <a:gd name="T77" fmla="*/ 2513 h 4091"/>
                <a:gd name="T78" fmla="*/ 2547 w 3354"/>
                <a:gd name="T79" fmla="*/ 2187 h 4091"/>
                <a:gd name="T80" fmla="*/ 2554 w 3354"/>
                <a:gd name="T81" fmla="*/ 2012 h 4091"/>
                <a:gd name="T82" fmla="*/ 2533 w 3354"/>
                <a:gd name="T83" fmla="*/ 1736 h 4091"/>
                <a:gd name="T84" fmla="*/ 2482 w 3354"/>
                <a:gd name="T85" fmla="*/ 1474 h 4091"/>
                <a:gd name="T86" fmla="*/ 2395 w 3354"/>
                <a:gd name="T87" fmla="*/ 1228 h 4091"/>
                <a:gd name="T88" fmla="*/ 2271 w 3354"/>
                <a:gd name="T89" fmla="*/ 1018 h 4091"/>
                <a:gd name="T90" fmla="*/ 2112 w 3354"/>
                <a:gd name="T91" fmla="*/ 836 h 4091"/>
                <a:gd name="T92" fmla="*/ 1923 w 3354"/>
                <a:gd name="T93" fmla="*/ 698 h 4091"/>
                <a:gd name="T94" fmla="*/ 1705 w 3354"/>
                <a:gd name="T95" fmla="*/ 611 h 4091"/>
                <a:gd name="T96" fmla="*/ 1458 w 3354"/>
                <a:gd name="T97" fmla="*/ 582 h 4091"/>
                <a:gd name="T98" fmla="*/ 754 w 3354"/>
                <a:gd name="T99" fmla="*/ 3487 h 40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354" h="4091">
                  <a:moveTo>
                    <a:pt x="0" y="0"/>
                  </a:moveTo>
                  <a:lnTo>
                    <a:pt x="1509" y="0"/>
                  </a:lnTo>
                  <a:lnTo>
                    <a:pt x="1509" y="0"/>
                  </a:lnTo>
                  <a:lnTo>
                    <a:pt x="1604" y="0"/>
                  </a:lnTo>
                  <a:lnTo>
                    <a:pt x="1734" y="8"/>
                  </a:lnTo>
                  <a:lnTo>
                    <a:pt x="1880" y="30"/>
                  </a:lnTo>
                  <a:lnTo>
                    <a:pt x="1959" y="44"/>
                  </a:lnTo>
                  <a:lnTo>
                    <a:pt x="2039" y="66"/>
                  </a:lnTo>
                  <a:lnTo>
                    <a:pt x="2126" y="95"/>
                  </a:lnTo>
                  <a:lnTo>
                    <a:pt x="2214" y="125"/>
                  </a:lnTo>
                  <a:lnTo>
                    <a:pt x="2300" y="168"/>
                  </a:lnTo>
                  <a:lnTo>
                    <a:pt x="2395" y="218"/>
                  </a:lnTo>
                  <a:lnTo>
                    <a:pt x="2489" y="277"/>
                  </a:lnTo>
                  <a:lnTo>
                    <a:pt x="2583" y="342"/>
                  </a:lnTo>
                  <a:lnTo>
                    <a:pt x="2678" y="422"/>
                  </a:lnTo>
                  <a:lnTo>
                    <a:pt x="2772" y="509"/>
                  </a:lnTo>
                  <a:lnTo>
                    <a:pt x="2772" y="509"/>
                  </a:lnTo>
                  <a:lnTo>
                    <a:pt x="2837" y="589"/>
                  </a:lnTo>
                  <a:lnTo>
                    <a:pt x="2910" y="669"/>
                  </a:lnTo>
                  <a:lnTo>
                    <a:pt x="2968" y="749"/>
                  </a:lnTo>
                  <a:lnTo>
                    <a:pt x="3026" y="836"/>
                  </a:lnTo>
                  <a:lnTo>
                    <a:pt x="3077" y="931"/>
                  </a:lnTo>
                  <a:lnTo>
                    <a:pt x="3128" y="1018"/>
                  </a:lnTo>
                  <a:lnTo>
                    <a:pt x="3171" y="1112"/>
                  </a:lnTo>
                  <a:lnTo>
                    <a:pt x="3207" y="1214"/>
                  </a:lnTo>
                  <a:lnTo>
                    <a:pt x="3244" y="1308"/>
                  </a:lnTo>
                  <a:lnTo>
                    <a:pt x="3273" y="1410"/>
                  </a:lnTo>
                  <a:lnTo>
                    <a:pt x="3295" y="1510"/>
                  </a:lnTo>
                  <a:lnTo>
                    <a:pt x="3316" y="1620"/>
                  </a:lnTo>
                  <a:lnTo>
                    <a:pt x="3331" y="1722"/>
                  </a:lnTo>
                  <a:lnTo>
                    <a:pt x="3346" y="1830"/>
                  </a:lnTo>
                  <a:lnTo>
                    <a:pt x="3346" y="1932"/>
                  </a:lnTo>
                  <a:lnTo>
                    <a:pt x="3353" y="2041"/>
                  </a:lnTo>
                  <a:lnTo>
                    <a:pt x="3353" y="2041"/>
                  </a:lnTo>
                  <a:lnTo>
                    <a:pt x="3346" y="2201"/>
                  </a:lnTo>
                  <a:lnTo>
                    <a:pt x="3331" y="2346"/>
                  </a:lnTo>
                  <a:lnTo>
                    <a:pt x="3309" y="2492"/>
                  </a:lnTo>
                  <a:lnTo>
                    <a:pt x="3287" y="2623"/>
                  </a:lnTo>
                  <a:lnTo>
                    <a:pt x="3251" y="2753"/>
                  </a:lnTo>
                  <a:lnTo>
                    <a:pt x="3207" y="2869"/>
                  </a:lnTo>
                  <a:lnTo>
                    <a:pt x="3164" y="2985"/>
                  </a:lnTo>
                  <a:lnTo>
                    <a:pt x="3113" y="3087"/>
                  </a:lnTo>
                  <a:lnTo>
                    <a:pt x="3063" y="3182"/>
                  </a:lnTo>
                  <a:lnTo>
                    <a:pt x="3012" y="3276"/>
                  </a:lnTo>
                  <a:lnTo>
                    <a:pt x="2953" y="3356"/>
                  </a:lnTo>
                  <a:lnTo>
                    <a:pt x="2896" y="3436"/>
                  </a:lnTo>
                  <a:lnTo>
                    <a:pt x="2780" y="3567"/>
                  </a:lnTo>
                  <a:lnTo>
                    <a:pt x="2670" y="3675"/>
                  </a:lnTo>
                  <a:lnTo>
                    <a:pt x="2670" y="3675"/>
                  </a:lnTo>
                  <a:lnTo>
                    <a:pt x="2590" y="3734"/>
                  </a:lnTo>
                  <a:lnTo>
                    <a:pt x="2489" y="3799"/>
                  </a:lnTo>
                  <a:lnTo>
                    <a:pt x="2358" y="3872"/>
                  </a:lnTo>
                  <a:lnTo>
                    <a:pt x="2206" y="3937"/>
                  </a:lnTo>
                  <a:lnTo>
                    <a:pt x="2024" y="3995"/>
                  </a:lnTo>
                  <a:lnTo>
                    <a:pt x="1923" y="4024"/>
                  </a:lnTo>
                  <a:lnTo>
                    <a:pt x="1821" y="4046"/>
                  </a:lnTo>
                  <a:lnTo>
                    <a:pt x="1705" y="4068"/>
                  </a:lnTo>
                  <a:lnTo>
                    <a:pt x="1589" y="4075"/>
                  </a:lnTo>
                  <a:lnTo>
                    <a:pt x="1466" y="4090"/>
                  </a:lnTo>
                  <a:lnTo>
                    <a:pt x="1342" y="4090"/>
                  </a:lnTo>
                  <a:lnTo>
                    <a:pt x="0" y="4090"/>
                  </a:lnTo>
                  <a:lnTo>
                    <a:pt x="0" y="0"/>
                  </a:lnTo>
                  <a:close/>
                  <a:moveTo>
                    <a:pt x="754" y="3487"/>
                  </a:moveTo>
                  <a:lnTo>
                    <a:pt x="1371" y="3487"/>
                  </a:lnTo>
                  <a:lnTo>
                    <a:pt x="1371" y="3487"/>
                  </a:lnTo>
                  <a:lnTo>
                    <a:pt x="1487" y="3480"/>
                  </a:lnTo>
                  <a:lnTo>
                    <a:pt x="1604" y="3465"/>
                  </a:lnTo>
                  <a:lnTo>
                    <a:pt x="1720" y="3436"/>
                  </a:lnTo>
                  <a:lnTo>
                    <a:pt x="1829" y="3400"/>
                  </a:lnTo>
                  <a:lnTo>
                    <a:pt x="1930" y="3341"/>
                  </a:lnTo>
                  <a:lnTo>
                    <a:pt x="2024" y="3283"/>
                  </a:lnTo>
                  <a:lnTo>
                    <a:pt x="2119" y="3203"/>
                  </a:lnTo>
                  <a:lnTo>
                    <a:pt x="2199" y="3123"/>
                  </a:lnTo>
                  <a:lnTo>
                    <a:pt x="2279" y="3021"/>
                  </a:lnTo>
                  <a:lnTo>
                    <a:pt x="2351" y="2913"/>
                  </a:lnTo>
                  <a:lnTo>
                    <a:pt x="2409" y="2790"/>
                  </a:lnTo>
                  <a:lnTo>
                    <a:pt x="2460" y="2659"/>
                  </a:lnTo>
                  <a:lnTo>
                    <a:pt x="2497" y="2513"/>
                  </a:lnTo>
                  <a:lnTo>
                    <a:pt x="2533" y="2361"/>
                  </a:lnTo>
                  <a:lnTo>
                    <a:pt x="2547" y="2187"/>
                  </a:lnTo>
                  <a:lnTo>
                    <a:pt x="2554" y="2012"/>
                  </a:lnTo>
                  <a:lnTo>
                    <a:pt x="2554" y="2012"/>
                  </a:lnTo>
                  <a:lnTo>
                    <a:pt x="2547" y="1874"/>
                  </a:lnTo>
                  <a:lnTo>
                    <a:pt x="2533" y="1736"/>
                  </a:lnTo>
                  <a:lnTo>
                    <a:pt x="2511" y="1598"/>
                  </a:lnTo>
                  <a:lnTo>
                    <a:pt x="2482" y="1474"/>
                  </a:lnTo>
                  <a:lnTo>
                    <a:pt x="2438" y="1344"/>
                  </a:lnTo>
                  <a:lnTo>
                    <a:pt x="2395" y="1228"/>
                  </a:lnTo>
                  <a:lnTo>
                    <a:pt x="2337" y="1120"/>
                  </a:lnTo>
                  <a:lnTo>
                    <a:pt x="2271" y="1018"/>
                  </a:lnTo>
                  <a:lnTo>
                    <a:pt x="2191" y="923"/>
                  </a:lnTo>
                  <a:lnTo>
                    <a:pt x="2112" y="836"/>
                  </a:lnTo>
                  <a:lnTo>
                    <a:pt x="2024" y="764"/>
                  </a:lnTo>
                  <a:lnTo>
                    <a:pt x="1923" y="698"/>
                  </a:lnTo>
                  <a:lnTo>
                    <a:pt x="1821" y="647"/>
                  </a:lnTo>
                  <a:lnTo>
                    <a:pt x="1705" y="611"/>
                  </a:lnTo>
                  <a:lnTo>
                    <a:pt x="1582" y="589"/>
                  </a:lnTo>
                  <a:lnTo>
                    <a:pt x="1458" y="582"/>
                  </a:lnTo>
                  <a:lnTo>
                    <a:pt x="754" y="582"/>
                  </a:lnTo>
                  <a:lnTo>
                    <a:pt x="754" y="3487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n-US" sz="1800" dirty="0">
                <a:solidFill>
                  <a:prstClr val="black"/>
                </a:solidFill>
                <a:latin typeface="Dual 400" panose="02000603000000020004" pitchFamily="2" charset="0"/>
              </a:endParaRPr>
            </a:p>
          </p:txBody>
        </p:sp>
        <p:sp>
          <p:nvSpPr>
            <p:cNvPr id="91" name="Freeform 7"/>
            <p:cNvSpPr>
              <a:spLocks noChangeArrowheads="1"/>
            </p:cNvSpPr>
            <p:nvPr/>
          </p:nvSpPr>
          <p:spPr bwMode="gray">
            <a:xfrm>
              <a:off x="7521575" y="3257550"/>
              <a:ext cx="957263" cy="1473200"/>
            </a:xfrm>
            <a:custGeom>
              <a:avLst/>
              <a:gdLst>
                <a:gd name="T0" fmla="*/ 0 w 2658"/>
                <a:gd name="T1" fmla="*/ 4090 h 4091"/>
                <a:gd name="T2" fmla="*/ 0 w 2658"/>
                <a:gd name="T3" fmla="*/ 0 h 4091"/>
                <a:gd name="T4" fmla="*/ 2635 w 2658"/>
                <a:gd name="T5" fmla="*/ 0 h 4091"/>
                <a:gd name="T6" fmla="*/ 2635 w 2658"/>
                <a:gd name="T7" fmla="*/ 603 h 4091"/>
                <a:gd name="T8" fmla="*/ 741 w 2658"/>
                <a:gd name="T9" fmla="*/ 603 h 4091"/>
                <a:gd name="T10" fmla="*/ 741 w 2658"/>
                <a:gd name="T11" fmla="*/ 1714 h 4091"/>
                <a:gd name="T12" fmla="*/ 2258 w 2658"/>
                <a:gd name="T13" fmla="*/ 1714 h 4091"/>
                <a:gd name="T14" fmla="*/ 2258 w 2658"/>
                <a:gd name="T15" fmla="*/ 2310 h 4091"/>
                <a:gd name="T16" fmla="*/ 741 w 2658"/>
                <a:gd name="T17" fmla="*/ 2310 h 4091"/>
                <a:gd name="T18" fmla="*/ 741 w 2658"/>
                <a:gd name="T19" fmla="*/ 3457 h 4091"/>
                <a:gd name="T20" fmla="*/ 2657 w 2658"/>
                <a:gd name="T21" fmla="*/ 3457 h 4091"/>
                <a:gd name="T22" fmla="*/ 2657 w 2658"/>
                <a:gd name="T23" fmla="*/ 4090 h 4091"/>
                <a:gd name="T24" fmla="*/ 0 w 2658"/>
                <a:gd name="T25" fmla="*/ 4090 h 40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658" h="4091">
                  <a:moveTo>
                    <a:pt x="0" y="4090"/>
                  </a:moveTo>
                  <a:lnTo>
                    <a:pt x="0" y="0"/>
                  </a:lnTo>
                  <a:lnTo>
                    <a:pt x="2635" y="0"/>
                  </a:lnTo>
                  <a:lnTo>
                    <a:pt x="2635" y="603"/>
                  </a:lnTo>
                  <a:lnTo>
                    <a:pt x="741" y="603"/>
                  </a:lnTo>
                  <a:lnTo>
                    <a:pt x="741" y="1714"/>
                  </a:lnTo>
                  <a:lnTo>
                    <a:pt x="2258" y="1714"/>
                  </a:lnTo>
                  <a:lnTo>
                    <a:pt x="2258" y="2310"/>
                  </a:lnTo>
                  <a:lnTo>
                    <a:pt x="741" y="2310"/>
                  </a:lnTo>
                  <a:lnTo>
                    <a:pt x="741" y="3457"/>
                  </a:lnTo>
                  <a:lnTo>
                    <a:pt x="2657" y="3457"/>
                  </a:lnTo>
                  <a:lnTo>
                    <a:pt x="2657" y="4090"/>
                  </a:lnTo>
                  <a:lnTo>
                    <a:pt x="0" y="409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n-US" sz="1800" dirty="0">
                <a:solidFill>
                  <a:prstClr val="black"/>
                </a:solidFill>
                <a:latin typeface="Dual 400" panose="02000603000000020004" pitchFamily="2" charset="0"/>
              </a:endParaRPr>
            </a:p>
          </p:txBody>
        </p:sp>
        <p:sp>
          <p:nvSpPr>
            <p:cNvPr id="92" name="Freeform 8"/>
            <p:cNvSpPr>
              <a:spLocks noChangeArrowheads="1"/>
            </p:cNvSpPr>
            <p:nvPr/>
          </p:nvSpPr>
          <p:spPr bwMode="gray">
            <a:xfrm>
              <a:off x="9901238" y="2816225"/>
              <a:ext cx="190500" cy="192088"/>
            </a:xfrm>
            <a:custGeom>
              <a:avLst/>
              <a:gdLst>
                <a:gd name="T0" fmla="*/ 530 w 531"/>
                <a:gd name="T1" fmla="*/ 262 h 532"/>
                <a:gd name="T2" fmla="*/ 515 w 531"/>
                <a:gd name="T3" fmla="*/ 364 h 532"/>
                <a:gd name="T4" fmla="*/ 458 w 531"/>
                <a:gd name="T5" fmla="*/ 451 h 532"/>
                <a:gd name="T6" fmla="*/ 414 w 531"/>
                <a:gd name="T7" fmla="*/ 487 h 532"/>
                <a:gd name="T8" fmla="*/ 319 w 531"/>
                <a:gd name="T9" fmla="*/ 523 h 532"/>
                <a:gd name="T10" fmla="*/ 268 w 531"/>
                <a:gd name="T11" fmla="*/ 531 h 532"/>
                <a:gd name="T12" fmla="*/ 167 w 531"/>
                <a:gd name="T13" fmla="*/ 508 h 532"/>
                <a:gd name="T14" fmla="*/ 80 w 531"/>
                <a:gd name="T15" fmla="*/ 451 h 532"/>
                <a:gd name="T16" fmla="*/ 44 w 531"/>
                <a:gd name="T17" fmla="*/ 407 h 532"/>
                <a:gd name="T18" fmla="*/ 8 w 531"/>
                <a:gd name="T19" fmla="*/ 313 h 532"/>
                <a:gd name="T20" fmla="*/ 0 w 531"/>
                <a:gd name="T21" fmla="*/ 262 h 532"/>
                <a:gd name="T22" fmla="*/ 22 w 531"/>
                <a:gd name="T23" fmla="*/ 160 h 532"/>
                <a:gd name="T24" fmla="*/ 80 w 531"/>
                <a:gd name="T25" fmla="*/ 72 h 532"/>
                <a:gd name="T26" fmla="*/ 116 w 531"/>
                <a:gd name="T27" fmla="*/ 44 h 532"/>
                <a:gd name="T28" fmla="*/ 211 w 531"/>
                <a:gd name="T29" fmla="*/ 0 h 532"/>
                <a:gd name="T30" fmla="*/ 268 w 531"/>
                <a:gd name="T31" fmla="*/ 0 h 532"/>
                <a:gd name="T32" fmla="*/ 370 w 531"/>
                <a:gd name="T33" fmla="*/ 15 h 532"/>
                <a:gd name="T34" fmla="*/ 458 w 531"/>
                <a:gd name="T35" fmla="*/ 72 h 532"/>
                <a:gd name="T36" fmla="*/ 486 w 531"/>
                <a:gd name="T37" fmla="*/ 116 h 532"/>
                <a:gd name="T38" fmla="*/ 530 w 531"/>
                <a:gd name="T39" fmla="*/ 211 h 532"/>
                <a:gd name="T40" fmla="*/ 494 w 531"/>
                <a:gd name="T41" fmla="*/ 262 h 532"/>
                <a:gd name="T42" fmla="*/ 494 w 531"/>
                <a:gd name="T43" fmla="*/ 218 h 532"/>
                <a:gd name="T44" fmla="*/ 458 w 531"/>
                <a:gd name="T45" fmla="*/ 138 h 532"/>
                <a:gd name="T46" fmla="*/ 428 w 531"/>
                <a:gd name="T47" fmla="*/ 102 h 532"/>
                <a:gd name="T48" fmla="*/ 356 w 531"/>
                <a:gd name="T49" fmla="*/ 51 h 532"/>
                <a:gd name="T50" fmla="*/ 268 w 531"/>
                <a:gd name="T51" fmla="*/ 36 h 532"/>
                <a:gd name="T52" fmla="*/ 218 w 531"/>
                <a:gd name="T53" fmla="*/ 36 h 532"/>
                <a:gd name="T54" fmla="*/ 138 w 531"/>
                <a:gd name="T55" fmla="*/ 72 h 532"/>
                <a:gd name="T56" fmla="*/ 102 w 531"/>
                <a:gd name="T57" fmla="*/ 102 h 532"/>
                <a:gd name="T58" fmla="*/ 51 w 531"/>
                <a:gd name="T59" fmla="*/ 174 h 532"/>
                <a:gd name="T60" fmla="*/ 36 w 531"/>
                <a:gd name="T61" fmla="*/ 262 h 532"/>
                <a:gd name="T62" fmla="*/ 44 w 531"/>
                <a:gd name="T63" fmla="*/ 305 h 532"/>
                <a:gd name="T64" fmla="*/ 73 w 531"/>
                <a:gd name="T65" fmla="*/ 392 h 532"/>
                <a:gd name="T66" fmla="*/ 102 w 531"/>
                <a:gd name="T67" fmla="*/ 421 h 532"/>
                <a:gd name="T68" fmla="*/ 182 w 531"/>
                <a:gd name="T69" fmla="*/ 472 h 532"/>
                <a:gd name="T70" fmla="*/ 268 w 531"/>
                <a:gd name="T71" fmla="*/ 494 h 532"/>
                <a:gd name="T72" fmla="*/ 312 w 531"/>
                <a:gd name="T73" fmla="*/ 487 h 532"/>
                <a:gd name="T74" fmla="*/ 392 w 531"/>
                <a:gd name="T75" fmla="*/ 451 h 532"/>
                <a:gd name="T76" fmla="*/ 428 w 531"/>
                <a:gd name="T77" fmla="*/ 421 h 532"/>
                <a:gd name="T78" fmla="*/ 479 w 531"/>
                <a:gd name="T79" fmla="*/ 349 h 532"/>
                <a:gd name="T80" fmla="*/ 494 w 531"/>
                <a:gd name="T81" fmla="*/ 262 h 532"/>
                <a:gd name="T82" fmla="*/ 342 w 531"/>
                <a:gd name="T83" fmla="*/ 421 h 532"/>
                <a:gd name="T84" fmla="*/ 196 w 531"/>
                <a:gd name="T85" fmla="*/ 283 h 532"/>
                <a:gd name="T86" fmla="*/ 152 w 531"/>
                <a:gd name="T87" fmla="*/ 421 h 532"/>
                <a:gd name="T88" fmla="*/ 283 w 531"/>
                <a:gd name="T89" fmla="*/ 109 h 532"/>
                <a:gd name="T90" fmla="*/ 327 w 531"/>
                <a:gd name="T91" fmla="*/ 116 h 532"/>
                <a:gd name="T92" fmla="*/ 363 w 531"/>
                <a:gd name="T93" fmla="*/ 138 h 532"/>
                <a:gd name="T94" fmla="*/ 378 w 531"/>
                <a:gd name="T95" fmla="*/ 167 h 532"/>
                <a:gd name="T96" fmla="*/ 385 w 531"/>
                <a:gd name="T97" fmla="*/ 196 h 532"/>
                <a:gd name="T98" fmla="*/ 370 w 531"/>
                <a:gd name="T99" fmla="*/ 239 h 532"/>
                <a:gd name="T100" fmla="*/ 356 w 531"/>
                <a:gd name="T101" fmla="*/ 262 h 532"/>
                <a:gd name="T102" fmla="*/ 392 w 531"/>
                <a:gd name="T103" fmla="*/ 421 h 532"/>
                <a:gd name="T104" fmla="*/ 276 w 531"/>
                <a:gd name="T105" fmla="*/ 247 h 532"/>
                <a:gd name="T106" fmla="*/ 305 w 531"/>
                <a:gd name="T107" fmla="*/ 247 h 532"/>
                <a:gd name="T108" fmla="*/ 327 w 531"/>
                <a:gd name="T109" fmla="*/ 233 h 532"/>
                <a:gd name="T110" fmla="*/ 342 w 531"/>
                <a:gd name="T111" fmla="*/ 196 h 532"/>
                <a:gd name="T112" fmla="*/ 334 w 531"/>
                <a:gd name="T113" fmla="*/ 174 h 532"/>
                <a:gd name="T114" fmla="*/ 319 w 531"/>
                <a:gd name="T115" fmla="*/ 160 h 532"/>
                <a:gd name="T116" fmla="*/ 283 w 531"/>
                <a:gd name="T117" fmla="*/ 146 h 532"/>
                <a:gd name="T118" fmla="*/ 196 w 531"/>
                <a:gd name="T119" fmla="*/ 247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531" h="532">
                  <a:moveTo>
                    <a:pt x="530" y="262"/>
                  </a:moveTo>
                  <a:lnTo>
                    <a:pt x="530" y="262"/>
                  </a:lnTo>
                  <a:lnTo>
                    <a:pt x="530" y="313"/>
                  </a:lnTo>
                  <a:lnTo>
                    <a:pt x="515" y="364"/>
                  </a:lnTo>
                  <a:lnTo>
                    <a:pt x="486" y="407"/>
                  </a:lnTo>
                  <a:lnTo>
                    <a:pt x="458" y="451"/>
                  </a:lnTo>
                  <a:lnTo>
                    <a:pt x="458" y="451"/>
                  </a:lnTo>
                  <a:lnTo>
                    <a:pt x="414" y="487"/>
                  </a:lnTo>
                  <a:lnTo>
                    <a:pt x="370" y="508"/>
                  </a:lnTo>
                  <a:lnTo>
                    <a:pt x="319" y="523"/>
                  </a:lnTo>
                  <a:lnTo>
                    <a:pt x="268" y="531"/>
                  </a:lnTo>
                  <a:lnTo>
                    <a:pt x="268" y="531"/>
                  </a:lnTo>
                  <a:lnTo>
                    <a:pt x="211" y="523"/>
                  </a:lnTo>
                  <a:lnTo>
                    <a:pt x="167" y="508"/>
                  </a:lnTo>
                  <a:lnTo>
                    <a:pt x="116" y="487"/>
                  </a:lnTo>
                  <a:lnTo>
                    <a:pt x="80" y="451"/>
                  </a:lnTo>
                  <a:lnTo>
                    <a:pt x="80" y="451"/>
                  </a:lnTo>
                  <a:lnTo>
                    <a:pt x="44" y="407"/>
                  </a:lnTo>
                  <a:lnTo>
                    <a:pt x="22" y="364"/>
                  </a:lnTo>
                  <a:lnTo>
                    <a:pt x="8" y="313"/>
                  </a:lnTo>
                  <a:lnTo>
                    <a:pt x="0" y="262"/>
                  </a:lnTo>
                  <a:lnTo>
                    <a:pt x="0" y="262"/>
                  </a:lnTo>
                  <a:lnTo>
                    <a:pt x="8" y="211"/>
                  </a:lnTo>
                  <a:lnTo>
                    <a:pt x="22" y="160"/>
                  </a:lnTo>
                  <a:lnTo>
                    <a:pt x="44" y="116"/>
                  </a:lnTo>
                  <a:lnTo>
                    <a:pt x="80" y="72"/>
                  </a:lnTo>
                  <a:lnTo>
                    <a:pt x="80" y="72"/>
                  </a:lnTo>
                  <a:lnTo>
                    <a:pt x="116" y="44"/>
                  </a:lnTo>
                  <a:lnTo>
                    <a:pt x="167" y="15"/>
                  </a:lnTo>
                  <a:lnTo>
                    <a:pt x="211" y="0"/>
                  </a:lnTo>
                  <a:lnTo>
                    <a:pt x="268" y="0"/>
                  </a:lnTo>
                  <a:lnTo>
                    <a:pt x="268" y="0"/>
                  </a:lnTo>
                  <a:lnTo>
                    <a:pt x="319" y="0"/>
                  </a:lnTo>
                  <a:lnTo>
                    <a:pt x="370" y="15"/>
                  </a:lnTo>
                  <a:lnTo>
                    <a:pt x="414" y="44"/>
                  </a:lnTo>
                  <a:lnTo>
                    <a:pt x="458" y="72"/>
                  </a:lnTo>
                  <a:lnTo>
                    <a:pt x="458" y="72"/>
                  </a:lnTo>
                  <a:lnTo>
                    <a:pt x="486" y="116"/>
                  </a:lnTo>
                  <a:lnTo>
                    <a:pt x="515" y="160"/>
                  </a:lnTo>
                  <a:lnTo>
                    <a:pt x="530" y="211"/>
                  </a:lnTo>
                  <a:lnTo>
                    <a:pt x="530" y="262"/>
                  </a:lnTo>
                  <a:close/>
                  <a:moveTo>
                    <a:pt x="494" y="262"/>
                  </a:moveTo>
                  <a:lnTo>
                    <a:pt x="494" y="262"/>
                  </a:lnTo>
                  <a:lnTo>
                    <a:pt x="494" y="218"/>
                  </a:lnTo>
                  <a:lnTo>
                    <a:pt x="479" y="174"/>
                  </a:lnTo>
                  <a:lnTo>
                    <a:pt x="458" y="138"/>
                  </a:lnTo>
                  <a:lnTo>
                    <a:pt x="428" y="102"/>
                  </a:lnTo>
                  <a:lnTo>
                    <a:pt x="428" y="102"/>
                  </a:lnTo>
                  <a:lnTo>
                    <a:pt x="392" y="72"/>
                  </a:lnTo>
                  <a:lnTo>
                    <a:pt x="356" y="51"/>
                  </a:lnTo>
                  <a:lnTo>
                    <a:pt x="312" y="36"/>
                  </a:lnTo>
                  <a:lnTo>
                    <a:pt x="268" y="36"/>
                  </a:lnTo>
                  <a:lnTo>
                    <a:pt x="268" y="36"/>
                  </a:lnTo>
                  <a:lnTo>
                    <a:pt x="218" y="36"/>
                  </a:lnTo>
                  <a:lnTo>
                    <a:pt x="182" y="51"/>
                  </a:lnTo>
                  <a:lnTo>
                    <a:pt x="138" y="72"/>
                  </a:lnTo>
                  <a:lnTo>
                    <a:pt x="102" y="102"/>
                  </a:lnTo>
                  <a:lnTo>
                    <a:pt x="102" y="102"/>
                  </a:lnTo>
                  <a:lnTo>
                    <a:pt x="73" y="138"/>
                  </a:lnTo>
                  <a:lnTo>
                    <a:pt x="51" y="174"/>
                  </a:lnTo>
                  <a:lnTo>
                    <a:pt x="44" y="218"/>
                  </a:lnTo>
                  <a:lnTo>
                    <a:pt x="36" y="262"/>
                  </a:lnTo>
                  <a:lnTo>
                    <a:pt x="36" y="262"/>
                  </a:lnTo>
                  <a:lnTo>
                    <a:pt x="44" y="305"/>
                  </a:lnTo>
                  <a:lnTo>
                    <a:pt x="51" y="349"/>
                  </a:lnTo>
                  <a:lnTo>
                    <a:pt x="73" y="392"/>
                  </a:lnTo>
                  <a:lnTo>
                    <a:pt x="102" y="421"/>
                  </a:lnTo>
                  <a:lnTo>
                    <a:pt x="102" y="421"/>
                  </a:lnTo>
                  <a:lnTo>
                    <a:pt x="138" y="451"/>
                  </a:lnTo>
                  <a:lnTo>
                    <a:pt x="182" y="472"/>
                  </a:lnTo>
                  <a:lnTo>
                    <a:pt x="218" y="487"/>
                  </a:lnTo>
                  <a:lnTo>
                    <a:pt x="268" y="494"/>
                  </a:lnTo>
                  <a:lnTo>
                    <a:pt x="268" y="494"/>
                  </a:lnTo>
                  <a:lnTo>
                    <a:pt x="312" y="487"/>
                  </a:lnTo>
                  <a:lnTo>
                    <a:pt x="356" y="472"/>
                  </a:lnTo>
                  <a:lnTo>
                    <a:pt x="392" y="451"/>
                  </a:lnTo>
                  <a:lnTo>
                    <a:pt x="428" y="421"/>
                  </a:lnTo>
                  <a:lnTo>
                    <a:pt x="428" y="421"/>
                  </a:lnTo>
                  <a:lnTo>
                    <a:pt x="458" y="392"/>
                  </a:lnTo>
                  <a:lnTo>
                    <a:pt x="479" y="349"/>
                  </a:lnTo>
                  <a:lnTo>
                    <a:pt x="494" y="305"/>
                  </a:lnTo>
                  <a:lnTo>
                    <a:pt x="494" y="262"/>
                  </a:lnTo>
                  <a:close/>
                  <a:moveTo>
                    <a:pt x="392" y="421"/>
                  </a:moveTo>
                  <a:lnTo>
                    <a:pt x="342" y="421"/>
                  </a:lnTo>
                  <a:lnTo>
                    <a:pt x="283" y="283"/>
                  </a:lnTo>
                  <a:lnTo>
                    <a:pt x="196" y="283"/>
                  </a:lnTo>
                  <a:lnTo>
                    <a:pt x="196" y="421"/>
                  </a:lnTo>
                  <a:lnTo>
                    <a:pt x="152" y="421"/>
                  </a:lnTo>
                  <a:lnTo>
                    <a:pt x="152" y="109"/>
                  </a:lnTo>
                  <a:lnTo>
                    <a:pt x="283" y="109"/>
                  </a:lnTo>
                  <a:lnTo>
                    <a:pt x="283" y="109"/>
                  </a:lnTo>
                  <a:lnTo>
                    <a:pt x="327" y="116"/>
                  </a:lnTo>
                  <a:lnTo>
                    <a:pt x="348" y="123"/>
                  </a:lnTo>
                  <a:lnTo>
                    <a:pt x="363" y="138"/>
                  </a:lnTo>
                  <a:lnTo>
                    <a:pt x="363" y="138"/>
                  </a:lnTo>
                  <a:lnTo>
                    <a:pt x="378" y="167"/>
                  </a:lnTo>
                  <a:lnTo>
                    <a:pt x="385" y="196"/>
                  </a:lnTo>
                  <a:lnTo>
                    <a:pt x="385" y="196"/>
                  </a:lnTo>
                  <a:lnTo>
                    <a:pt x="385" y="218"/>
                  </a:lnTo>
                  <a:lnTo>
                    <a:pt x="370" y="239"/>
                  </a:lnTo>
                  <a:lnTo>
                    <a:pt x="370" y="239"/>
                  </a:lnTo>
                  <a:lnTo>
                    <a:pt x="356" y="262"/>
                  </a:lnTo>
                  <a:lnTo>
                    <a:pt x="327" y="276"/>
                  </a:lnTo>
                  <a:lnTo>
                    <a:pt x="392" y="421"/>
                  </a:lnTo>
                  <a:close/>
                  <a:moveTo>
                    <a:pt x="196" y="247"/>
                  </a:moveTo>
                  <a:lnTo>
                    <a:pt x="276" y="247"/>
                  </a:lnTo>
                  <a:lnTo>
                    <a:pt x="276" y="247"/>
                  </a:lnTo>
                  <a:lnTo>
                    <a:pt x="305" y="247"/>
                  </a:lnTo>
                  <a:lnTo>
                    <a:pt x="327" y="233"/>
                  </a:lnTo>
                  <a:lnTo>
                    <a:pt x="327" y="233"/>
                  </a:lnTo>
                  <a:lnTo>
                    <a:pt x="334" y="218"/>
                  </a:lnTo>
                  <a:lnTo>
                    <a:pt x="342" y="196"/>
                  </a:lnTo>
                  <a:lnTo>
                    <a:pt x="342" y="196"/>
                  </a:lnTo>
                  <a:lnTo>
                    <a:pt x="334" y="174"/>
                  </a:lnTo>
                  <a:lnTo>
                    <a:pt x="319" y="160"/>
                  </a:lnTo>
                  <a:lnTo>
                    <a:pt x="319" y="160"/>
                  </a:lnTo>
                  <a:lnTo>
                    <a:pt x="305" y="152"/>
                  </a:lnTo>
                  <a:lnTo>
                    <a:pt x="283" y="146"/>
                  </a:lnTo>
                  <a:lnTo>
                    <a:pt x="196" y="146"/>
                  </a:lnTo>
                  <a:lnTo>
                    <a:pt x="196" y="247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n-US" sz="1800" dirty="0">
                <a:solidFill>
                  <a:prstClr val="black"/>
                </a:solidFill>
                <a:latin typeface="Dual 400" panose="02000603000000020004" pitchFamily="2" charset="0"/>
              </a:endParaRPr>
            </a:p>
          </p:txBody>
        </p:sp>
        <p:sp>
          <p:nvSpPr>
            <p:cNvPr id="93" name="Freeform 9"/>
            <p:cNvSpPr>
              <a:spLocks noChangeArrowheads="1"/>
            </p:cNvSpPr>
            <p:nvPr/>
          </p:nvSpPr>
          <p:spPr bwMode="gray">
            <a:xfrm>
              <a:off x="8504238" y="2857500"/>
              <a:ext cx="1392237" cy="1014413"/>
            </a:xfrm>
            <a:custGeom>
              <a:avLst/>
              <a:gdLst>
                <a:gd name="T0" fmla="*/ 3644 w 3869"/>
                <a:gd name="T1" fmla="*/ 1351 h 2819"/>
                <a:gd name="T2" fmla="*/ 3796 w 3869"/>
                <a:gd name="T3" fmla="*/ 1141 h 2819"/>
                <a:gd name="T4" fmla="*/ 3868 w 3869"/>
                <a:gd name="T5" fmla="*/ 887 h 2819"/>
                <a:gd name="T6" fmla="*/ 3868 w 3869"/>
                <a:gd name="T7" fmla="*/ 720 h 2819"/>
                <a:gd name="T8" fmla="*/ 3811 w 3869"/>
                <a:gd name="T9" fmla="*/ 487 h 2819"/>
                <a:gd name="T10" fmla="*/ 3687 w 3869"/>
                <a:gd name="T11" fmla="*/ 291 h 2819"/>
                <a:gd name="T12" fmla="*/ 3520 w 3869"/>
                <a:gd name="T13" fmla="*/ 138 h 2819"/>
                <a:gd name="T14" fmla="*/ 3310 w 3869"/>
                <a:gd name="T15" fmla="*/ 36 h 2819"/>
                <a:gd name="T16" fmla="*/ 3078 w 3869"/>
                <a:gd name="T17" fmla="*/ 0 h 2819"/>
                <a:gd name="T18" fmla="*/ 146 w 3869"/>
                <a:gd name="T19" fmla="*/ 146 h 2819"/>
                <a:gd name="T20" fmla="*/ 581 w 3869"/>
                <a:gd name="T21" fmla="*/ 531 h 2819"/>
                <a:gd name="T22" fmla="*/ 1002 w 3869"/>
                <a:gd name="T23" fmla="*/ 843 h 2819"/>
                <a:gd name="T24" fmla="*/ 1401 w 3869"/>
                <a:gd name="T25" fmla="*/ 1083 h 2819"/>
                <a:gd name="T26" fmla="*/ 2127 w 3869"/>
                <a:gd name="T27" fmla="*/ 1410 h 2819"/>
                <a:gd name="T28" fmla="*/ 1655 w 3869"/>
                <a:gd name="T29" fmla="*/ 1606 h 2819"/>
                <a:gd name="T30" fmla="*/ 1133 w 3869"/>
                <a:gd name="T31" fmla="*/ 1889 h 2819"/>
                <a:gd name="T32" fmla="*/ 719 w 3869"/>
                <a:gd name="T33" fmla="*/ 2180 h 2819"/>
                <a:gd name="T34" fmla="*/ 290 w 3869"/>
                <a:gd name="T35" fmla="*/ 2535 h 2819"/>
                <a:gd name="T36" fmla="*/ 3078 w 3869"/>
                <a:gd name="T37" fmla="*/ 2818 h 2819"/>
                <a:gd name="T38" fmla="*/ 3237 w 3869"/>
                <a:gd name="T39" fmla="*/ 2803 h 2819"/>
                <a:gd name="T40" fmla="*/ 3455 w 3869"/>
                <a:gd name="T41" fmla="*/ 2723 h 2819"/>
                <a:gd name="T42" fmla="*/ 3636 w 3869"/>
                <a:gd name="T43" fmla="*/ 2585 h 2819"/>
                <a:gd name="T44" fmla="*/ 3775 w 3869"/>
                <a:gd name="T45" fmla="*/ 2404 h 2819"/>
                <a:gd name="T46" fmla="*/ 3854 w 3869"/>
                <a:gd name="T47" fmla="*/ 2187 h 2819"/>
                <a:gd name="T48" fmla="*/ 3868 w 3869"/>
                <a:gd name="T49" fmla="*/ 2027 h 2819"/>
                <a:gd name="T50" fmla="*/ 3825 w 3869"/>
                <a:gd name="T51" fmla="*/ 1758 h 2819"/>
                <a:gd name="T52" fmla="*/ 3701 w 3869"/>
                <a:gd name="T53" fmla="*/ 1533 h 2819"/>
                <a:gd name="T54" fmla="*/ 3034 w 3869"/>
                <a:gd name="T55" fmla="*/ 2390 h 2819"/>
                <a:gd name="T56" fmla="*/ 1452 w 3869"/>
                <a:gd name="T57" fmla="*/ 2216 h 2819"/>
                <a:gd name="T58" fmla="*/ 2062 w 3869"/>
                <a:gd name="T59" fmla="*/ 1889 h 2819"/>
                <a:gd name="T60" fmla="*/ 2402 w 3869"/>
                <a:gd name="T61" fmla="*/ 1758 h 2819"/>
                <a:gd name="T62" fmla="*/ 2729 w 3869"/>
                <a:gd name="T63" fmla="*/ 1685 h 2819"/>
                <a:gd name="T64" fmla="*/ 3034 w 3869"/>
                <a:gd name="T65" fmla="*/ 1657 h 2819"/>
                <a:gd name="T66" fmla="*/ 3179 w 3869"/>
                <a:gd name="T67" fmla="*/ 1685 h 2819"/>
                <a:gd name="T68" fmla="*/ 3339 w 3869"/>
                <a:gd name="T69" fmla="*/ 1824 h 2819"/>
                <a:gd name="T70" fmla="*/ 3404 w 3869"/>
                <a:gd name="T71" fmla="*/ 2027 h 2819"/>
                <a:gd name="T72" fmla="*/ 3376 w 3869"/>
                <a:gd name="T73" fmla="*/ 2165 h 2819"/>
                <a:gd name="T74" fmla="*/ 3237 w 3869"/>
                <a:gd name="T75" fmla="*/ 2325 h 2819"/>
                <a:gd name="T76" fmla="*/ 3034 w 3869"/>
                <a:gd name="T77" fmla="*/ 2390 h 2819"/>
                <a:gd name="T78" fmla="*/ 2940 w 3869"/>
                <a:gd name="T79" fmla="*/ 1162 h 2819"/>
                <a:gd name="T80" fmla="*/ 2620 w 3869"/>
                <a:gd name="T81" fmla="*/ 1119 h 2819"/>
                <a:gd name="T82" fmla="*/ 2294 w 3869"/>
                <a:gd name="T83" fmla="*/ 1025 h 2819"/>
                <a:gd name="T84" fmla="*/ 1946 w 3869"/>
                <a:gd name="T85" fmla="*/ 879 h 2819"/>
                <a:gd name="T86" fmla="*/ 1198 w 3869"/>
                <a:gd name="T87" fmla="*/ 436 h 2819"/>
                <a:gd name="T88" fmla="*/ 3114 w 3869"/>
                <a:gd name="T89" fmla="*/ 443 h 2819"/>
                <a:gd name="T90" fmla="*/ 3295 w 3869"/>
                <a:gd name="T91" fmla="*/ 538 h 2819"/>
                <a:gd name="T92" fmla="*/ 3397 w 3869"/>
                <a:gd name="T93" fmla="*/ 726 h 2819"/>
                <a:gd name="T94" fmla="*/ 3397 w 3869"/>
                <a:gd name="T95" fmla="*/ 872 h 2819"/>
                <a:gd name="T96" fmla="*/ 3295 w 3869"/>
                <a:gd name="T97" fmla="*/ 1054 h 2819"/>
                <a:gd name="T98" fmla="*/ 3114 w 3869"/>
                <a:gd name="T99" fmla="*/ 1155 h 28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869" h="2819">
                  <a:moveTo>
                    <a:pt x="3585" y="1410"/>
                  </a:moveTo>
                  <a:lnTo>
                    <a:pt x="3585" y="1410"/>
                  </a:lnTo>
                  <a:lnTo>
                    <a:pt x="3644" y="1351"/>
                  </a:lnTo>
                  <a:lnTo>
                    <a:pt x="3701" y="1286"/>
                  </a:lnTo>
                  <a:lnTo>
                    <a:pt x="3752" y="1221"/>
                  </a:lnTo>
                  <a:lnTo>
                    <a:pt x="3796" y="1141"/>
                  </a:lnTo>
                  <a:lnTo>
                    <a:pt x="3825" y="1061"/>
                  </a:lnTo>
                  <a:lnTo>
                    <a:pt x="3854" y="974"/>
                  </a:lnTo>
                  <a:lnTo>
                    <a:pt x="3868" y="887"/>
                  </a:lnTo>
                  <a:lnTo>
                    <a:pt x="3868" y="800"/>
                  </a:lnTo>
                  <a:lnTo>
                    <a:pt x="3868" y="800"/>
                  </a:lnTo>
                  <a:lnTo>
                    <a:pt x="3868" y="720"/>
                  </a:lnTo>
                  <a:lnTo>
                    <a:pt x="3854" y="639"/>
                  </a:lnTo>
                  <a:lnTo>
                    <a:pt x="3840" y="559"/>
                  </a:lnTo>
                  <a:lnTo>
                    <a:pt x="3811" y="487"/>
                  </a:lnTo>
                  <a:lnTo>
                    <a:pt x="3775" y="422"/>
                  </a:lnTo>
                  <a:lnTo>
                    <a:pt x="3738" y="349"/>
                  </a:lnTo>
                  <a:lnTo>
                    <a:pt x="3687" y="291"/>
                  </a:lnTo>
                  <a:lnTo>
                    <a:pt x="3636" y="233"/>
                  </a:lnTo>
                  <a:lnTo>
                    <a:pt x="3585" y="182"/>
                  </a:lnTo>
                  <a:lnTo>
                    <a:pt x="3520" y="138"/>
                  </a:lnTo>
                  <a:lnTo>
                    <a:pt x="3455" y="95"/>
                  </a:lnTo>
                  <a:lnTo>
                    <a:pt x="3390" y="66"/>
                  </a:lnTo>
                  <a:lnTo>
                    <a:pt x="3310" y="36"/>
                  </a:lnTo>
                  <a:lnTo>
                    <a:pt x="3237" y="15"/>
                  </a:lnTo>
                  <a:lnTo>
                    <a:pt x="3158" y="7"/>
                  </a:lnTo>
                  <a:lnTo>
                    <a:pt x="3078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46" y="146"/>
                  </a:lnTo>
                  <a:lnTo>
                    <a:pt x="290" y="284"/>
                  </a:lnTo>
                  <a:lnTo>
                    <a:pt x="436" y="407"/>
                  </a:lnTo>
                  <a:lnTo>
                    <a:pt x="581" y="531"/>
                  </a:lnTo>
                  <a:lnTo>
                    <a:pt x="719" y="639"/>
                  </a:lnTo>
                  <a:lnTo>
                    <a:pt x="864" y="741"/>
                  </a:lnTo>
                  <a:lnTo>
                    <a:pt x="1002" y="843"/>
                  </a:lnTo>
                  <a:lnTo>
                    <a:pt x="1133" y="930"/>
                  </a:lnTo>
                  <a:lnTo>
                    <a:pt x="1270" y="1010"/>
                  </a:lnTo>
                  <a:lnTo>
                    <a:pt x="1401" y="1083"/>
                  </a:lnTo>
                  <a:lnTo>
                    <a:pt x="1655" y="1221"/>
                  </a:lnTo>
                  <a:lnTo>
                    <a:pt x="1895" y="1323"/>
                  </a:lnTo>
                  <a:lnTo>
                    <a:pt x="2127" y="1410"/>
                  </a:lnTo>
                  <a:lnTo>
                    <a:pt x="2127" y="1410"/>
                  </a:lnTo>
                  <a:lnTo>
                    <a:pt x="1895" y="1497"/>
                  </a:lnTo>
                  <a:lnTo>
                    <a:pt x="1655" y="1606"/>
                  </a:lnTo>
                  <a:lnTo>
                    <a:pt x="1401" y="1736"/>
                  </a:lnTo>
                  <a:lnTo>
                    <a:pt x="1270" y="1809"/>
                  </a:lnTo>
                  <a:lnTo>
                    <a:pt x="1133" y="1889"/>
                  </a:lnTo>
                  <a:lnTo>
                    <a:pt x="1002" y="1983"/>
                  </a:lnTo>
                  <a:lnTo>
                    <a:pt x="864" y="2078"/>
                  </a:lnTo>
                  <a:lnTo>
                    <a:pt x="719" y="2180"/>
                  </a:lnTo>
                  <a:lnTo>
                    <a:pt x="581" y="2288"/>
                  </a:lnTo>
                  <a:lnTo>
                    <a:pt x="436" y="2412"/>
                  </a:lnTo>
                  <a:lnTo>
                    <a:pt x="290" y="2535"/>
                  </a:lnTo>
                  <a:lnTo>
                    <a:pt x="146" y="2672"/>
                  </a:lnTo>
                  <a:lnTo>
                    <a:pt x="0" y="2818"/>
                  </a:lnTo>
                  <a:lnTo>
                    <a:pt x="3078" y="2818"/>
                  </a:lnTo>
                  <a:lnTo>
                    <a:pt x="3078" y="2818"/>
                  </a:lnTo>
                  <a:lnTo>
                    <a:pt x="3158" y="2818"/>
                  </a:lnTo>
                  <a:lnTo>
                    <a:pt x="3237" y="2803"/>
                  </a:lnTo>
                  <a:lnTo>
                    <a:pt x="3310" y="2782"/>
                  </a:lnTo>
                  <a:lnTo>
                    <a:pt x="3390" y="2760"/>
                  </a:lnTo>
                  <a:lnTo>
                    <a:pt x="3455" y="2723"/>
                  </a:lnTo>
                  <a:lnTo>
                    <a:pt x="3520" y="2680"/>
                  </a:lnTo>
                  <a:lnTo>
                    <a:pt x="3585" y="2636"/>
                  </a:lnTo>
                  <a:lnTo>
                    <a:pt x="3636" y="2585"/>
                  </a:lnTo>
                  <a:lnTo>
                    <a:pt x="3687" y="2529"/>
                  </a:lnTo>
                  <a:lnTo>
                    <a:pt x="3738" y="2470"/>
                  </a:lnTo>
                  <a:lnTo>
                    <a:pt x="3775" y="2404"/>
                  </a:lnTo>
                  <a:lnTo>
                    <a:pt x="3811" y="2332"/>
                  </a:lnTo>
                  <a:lnTo>
                    <a:pt x="3840" y="2260"/>
                  </a:lnTo>
                  <a:lnTo>
                    <a:pt x="3854" y="2187"/>
                  </a:lnTo>
                  <a:lnTo>
                    <a:pt x="3868" y="2107"/>
                  </a:lnTo>
                  <a:lnTo>
                    <a:pt x="3868" y="2027"/>
                  </a:lnTo>
                  <a:lnTo>
                    <a:pt x="3868" y="2027"/>
                  </a:lnTo>
                  <a:lnTo>
                    <a:pt x="3868" y="1932"/>
                  </a:lnTo>
                  <a:lnTo>
                    <a:pt x="3854" y="1845"/>
                  </a:lnTo>
                  <a:lnTo>
                    <a:pt x="3825" y="1758"/>
                  </a:lnTo>
                  <a:lnTo>
                    <a:pt x="3796" y="1678"/>
                  </a:lnTo>
                  <a:lnTo>
                    <a:pt x="3752" y="1606"/>
                  </a:lnTo>
                  <a:lnTo>
                    <a:pt x="3701" y="1533"/>
                  </a:lnTo>
                  <a:lnTo>
                    <a:pt x="3644" y="1467"/>
                  </a:lnTo>
                  <a:lnTo>
                    <a:pt x="3585" y="1410"/>
                  </a:lnTo>
                  <a:close/>
                  <a:moveTo>
                    <a:pt x="3034" y="2390"/>
                  </a:moveTo>
                  <a:lnTo>
                    <a:pt x="1198" y="2390"/>
                  </a:lnTo>
                  <a:lnTo>
                    <a:pt x="1198" y="2390"/>
                  </a:lnTo>
                  <a:lnTo>
                    <a:pt x="1452" y="2216"/>
                  </a:lnTo>
                  <a:lnTo>
                    <a:pt x="1706" y="2070"/>
                  </a:lnTo>
                  <a:lnTo>
                    <a:pt x="1946" y="1940"/>
                  </a:lnTo>
                  <a:lnTo>
                    <a:pt x="2062" y="1889"/>
                  </a:lnTo>
                  <a:lnTo>
                    <a:pt x="2178" y="1838"/>
                  </a:lnTo>
                  <a:lnTo>
                    <a:pt x="2294" y="1795"/>
                  </a:lnTo>
                  <a:lnTo>
                    <a:pt x="2402" y="1758"/>
                  </a:lnTo>
                  <a:lnTo>
                    <a:pt x="2512" y="1729"/>
                  </a:lnTo>
                  <a:lnTo>
                    <a:pt x="2620" y="1708"/>
                  </a:lnTo>
                  <a:lnTo>
                    <a:pt x="2729" y="1685"/>
                  </a:lnTo>
                  <a:lnTo>
                    <a:pt x="2831" y="1671"/>
                  </a:lnTo>
                  <a:lnTo>
                    <a:pt x="2940" y="1664"/>
                  </a:lnTo>
                  <a:lnTo>
                    <a:pt x="3034" y="1657"/>
                  </a:lnTo>
                  <a:lnTo>
                    <a:pt x="3034" y="1657"/>
                  </a:lnTo>
                  <a:lnTo>
                    <a:pt x="3114" y="1664"/>
                  </a:lnTo>
                  <a:lnTo>
                    <a:pt x="3179" y="1685"/>
                  </a:lnTo>
                  <a:lnTo>
                    <a:pt x="3237" y="1722"/>
                  </a:lnTo>
                  <a:lnTo>
                    <a:pt x="3295" y="1765"/>
                  </a:lnTo>
                  <a:lnTo>
                    <a:pt x="3339" y="1824"/>
                  </a:lnTo>
                  <a:lnTo>
                    <a:pt x="3376" y="1882"/>
                  </a:lnTo>
                  <a:lnTo>
                    <a:pt x="3397" y="1954"/>
                  </a:lnTo>
                  <a:lnTo>
                    <a:pt x="3404" y="2027"/>
                  </a:lnTo>
                  <a:lnTo>
                    <a:pt x="3404" y="2027"/>
                  </a:lnTo>
                  <a:lnTo>
                    <a:pt x="3397" y="2100"/>
                  </a:lnTo>
                  <a:lnTo>
                    <a:pt x="3376" y="2165"/>
                  </a:lnTo>
                  <a:lnTo>
                    <a:pt x="3339" y="2231"/>
                  </a:lnTo>
                  <a:lnTo>
                    <a:pt x="3295" y="2281"/>
                  </a:lnTo>
                  <a:lnTo>
                    <a:pt x="3237" y="2325"/>
                  </a:lnTo>
                  <a:lnTo>
                    <a:pt x="3179" y="2361"/>
                  </a:lnTo>
                  <a:lnTo>
                    <a:pt x="3114" y="2383"/>
                  </a:lnTo>
                  <a:lnTo>
                    <a:pt x="3034" y="2390"/>
                  </a:lnTo>
                  <a:close/>
                  <a:moveTo>
                    <a:pt x="3034" y="1162"/>
                  </a:moveTo>
                  <a:lnTo>
                    <a:pt x="3034" y="1162"/>
                  </a:lnTo>
                  <a:lnTo>
                    <a:pt x="2940" y="1162"/>
                  </a:lnTo>
                  <a:lnTo>
                    <a:pt x="2831" y="1148"/>
                  </a:lnTo>
                  <a:lnTo>
                    <a:pt x="2729" y="1134"/>
                  </a:lnTo>
                  <a:lnTo>
                    <a:pt x="2620" y="1119"/>
                  </a:lnTo>
                  <a:lnTo>
                    <a:pt x="2512" y="1090"/>
                  </a:lnTo>
                  <a:lnTo>
                    <a:pt x="2402" y="1061"/>
                  </a:lnTo>
                  <a:lnTo>
                    <a:pt x="2294" y="1025"/>
                  </a:lnTo>
                  <a:lnTo>
                    <a:pt x="2178" y="981"/>
                  </a:lnTo>
                  <a:lnTo>
                    <a:pt x="2062" y="930"/>
                  </a:lnTo>
                  <a:lnTo>
                    <a:pt x="1946" y="879"/>
                  </a:lnTo>
                  <a:lnTo>
                    <a:pt x="1706" y="756"/>
                  </a:lnTo>
                  <a:lnTo>
                    <a:pt x="1452" y="603"/>
                  </a:lnTo>
                  <a:lnTo>
                    <a:pt x="1198" y="436"/>
                  </a:lnTo>
                  <a:lnTo>
                    <a:pt x="3034" y="436"/>
                  </a:lnTo>
                  <a:lnTo>
                    <a:pt x="3034" y="436"/>
                  </a:lnTo>
                  <a:lnTo>
                    <a:pt x="3114" y="443"/>
                  </a:lnTo>
                  <a:lnTo>
                    <a:pt x="3179" y="458"/>
                  </a:lnTo>
                  <a:lnTo>
                    <a:pt x="3237" y="494"/>
                  </a:lnTo>
                  <a:lnTo>
                    <a:pt x="3295" y="538"/>
                  </a:lnTo>
                  <a:lnTo>
                    <a:pt x="3339" y="596"/>
                  </a:lnTo>
                  <a:lnTo>
                    <a:pt x="3376" y="654"/>
                  </a:lnTo>
                  <a:lnTo>
                    <a:pt x="3397" y="726"/>
                  </a:lnTo>
                  <a:lnTo>
                    <a:pt x="3404" y="800"/>
                  </a:lnTo>
                  <a:lnTo>
                    <a:pt x="3404" y="800"/>
                  </a:lnTo>
                  <a:lnTo>
                    <a:pt x="3397" y="872"/>
                  </a:lnTo>
                  <a:lnTo>
                    <a:pt x="3376" y="938"/>
                  </a:lnTo>
                  <a:lnTo>
                    <a:pt x="3339" y="1003"/>
                  </a:lnTo>
                  <a:lnTo>
                    <a:pt x="3295" y="1054"/>
                  </a:lnTo>
                  <a:lnTo>
                    <a:pt x="3237" y="1097"/>
                  </a:lnTo>
                  <a:lnTo>
                    <a:pt x="3179" y="1134"/>
                  </a:lnTo>
                  <a:lnTo>
                    <a:pt x="3114" y="1155"/>
                  </a:lnTo>
                  <a:lnTo>
                    <a:pt x="3034" y="1162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n-US" sz="1800" dirty="0">
                <a:solidFill>
                  <a:prstClr val="black"/>
                </a:solidFill>
                <a:latin typeface="Dual 400" panose="02000603000000020004" pitchFamily="2" charset="0"/>
              </a:endParaRPr>
            </a:p>
          </p:txBody>
        </p:sp>
      </p:grpSp>
      <p:sp>
        <p:nvSpPr>
          <p:cNvPr id="70" name="Text Placeholder 69"/>
          <p:cNvSpPr>
            <a:spLocks noGrp="1"/>
          </p:cNvSpPr>
          <p:nvPr>
            <p:ph type="body" sz="quarter" idx="11"/>
          </p:nvPr>
        </p:nvSpPr>
        <p:spPr bwMode="gray">
          <a:xfrm>
            <a:off x="701149" y="3506744"/>
            <a:ext cx="5221670" cy="895725"/>
          </a:xfrm>
        </p:spPr>
        <p:txBody>
          <a:bodyPr lIns="0">
            <a:noAutofit/>
          </a:bodyPr>
          <a:lstStyle>
            <a:lvl1pPr marL="0" indent="0">
              <a:buNone/>
              <a:defRPr sz="2200" b="0" i="0" spc="0">
                <a:solidFill>
                  <a:srgbClr val="FFFFFF">
                    <a:alpha val="75000"/>
                  </a:srgbClr>
                </a:solidFill>
                <a:latin typeface="Dual 400" panose="02000603000000020004" pitchFamily="2" charset="0"/>
                <a:cs typeface="Dual 400" panose="02000603000000020004" pitchFamily="2" charset="0"/>
              </a:defRPr>
            </a:lvl1pPr>
            <a:lvl2pPr marL="0" indent="0">
              <a:spcBef>
                <a:spcPts val="200"/>
              </a:spcBef>
              <a:buNone/>
              <a:defRPr sz="1800" b="0" i="0" spc="0">
                <a:solidFill>
                  <a:srgbClr val="FFFFFF">
                    <a:alpha val="75000"/>
                  </a:srgbClr>
                </a:solidFill>
                <a:latin typeface="Dual 400" panose="02000603000000020004" pitchFamily="2" charset="0"/>
                <a:cs typeface="Dual 400" panose="02000603000000020004" pitchFamily="2" charset="0"/>
              </a:defRPr>
            </a:lvl2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 bwMode="gray">
          <a:xfrm>
            <a:off x="701152" y="2436326"/>
            <a:ext cx="5695031" cy="756027"/>
          </a:xfrm>
        </p:spPr>
        <p:txBody>
          <a:bodyPr wrap="square" anchor="b" anchorCtr="0">
            <a:noAutofit/>
          </a:bodyPr>
          <a:lstStyle>
            <a:lvl1pPr>
              <a:lnSpc>
                <a:spcPct val="90000"/>
              </a:lnSpc>
              <a:defRPr lang="en-US" sz="4000" b="0" i="0" spc="-40" baseline="0" dirty="0">
                <a:solidFill>
                  <a:schemeClr val="bg1"/>
                </a:solidFill>
                <a:latin typeface="Dual 400" panose="02000603000000020004" pitchFamily="2" charset="0"/>
                <a:ea typeface="+mn-ea"/>
                <a:cs typeface="Dual 400" panose="02000603000000020004" pitchFamily="2" charset="0"/>
              </a:defRPr>
            </a:lvl1pPr>
          </a:lstStyle>
          <a:p>
            <a:pPr marL="0" lvl="0" defTabSz="914247"/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7760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8CFA8-40D4-D44D-A04B-26D67CBC06B9}" type="datetimeFigureOut">
              <a:rPr lang="en-US" smtClean="0"/>
              <a:t>9/22/15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EEE97-4FC4-7E4C-92D1-1534008B6E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41344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8CFA8-40D4-D44D-A04B-26D67CBC06B9}" type="datetimeFigureOut">
              <a:rPr lang="en-US" smtClean="0"/>
              <a:t>9/22/15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EEE97-4FC4-7E4C-92D1-1534008B6E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80088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8CFA8-40D4-D44D-A04B-26D67CBC06B9}" type="datetimeFigureOut">
              <a:rPr lang="en-US" smtClean="0"/>
              <a:t>9/22/15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EEE97-4FC4-7E4C-92D1-1534008B6E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51896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8CFA8-40D4-D44D-A04B-26D67CBC06B9}" type="datetimeFigureOut">
              <a:rPr lang="en-US" smtClean="0"/>
              <a:t>9/22/15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EEE97-4FC4-7E4C-92D1-1534008B6E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58626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8CFA8-40D4-D44D-A04B-26D67CBC06B9}" type="datetimeFigureOut">
              <a:rPr lang="en-US" smtClean="0"/>
              <a:t>9/22/15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EEE97-4FC4-7E4C-92D1-1534008B6E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6391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8CFA8-40D4-D44D-A04B-26D67CBC06B9}" type="datetimeFigureOut">
              <a:rPr lang="en-US" smtClean="0"/>
              <a:t>9/22/15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EEE97-4FC4-7E4C-92D1-1534008B6E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08826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8CFA8-40D4-D44D-A04B-26D67CBC06B9}" type="datetimeFigureOut">
              <a:rPr lang="en-US" smtClean="0"/>
              <a:t>9/22/15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EEE97-4FC4-7E4C-92D1-1534008B6E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96057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8CFA8-40D4-D44D-A04B-26D67CBC06B9}" type="datetimeFigureOut">
              <a:rPr lang="en-US" smtClean="0"/>
              <a:t>9/22/15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EEE97-4FC4-7E4C-92D1-1534008B6E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67127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98CFA8-40D4-D44D-A04B-26D67CBC06B9}" type="datetimeFigureOut">
              <a:rPr lang="en-US" smtClean="0"/>
              <a:t>9/22/15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0EEE97-4FC4-7E4C-92D1-1534008B6E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832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76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w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w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jp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3" Type="http://schemas.openxmlformats.org/officeDocument/2006/relationships/hyperlink" Target="http://nicolas.le-roux.name/publications/Bengio06_curse.pdf" TargetMode="Externa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image-net.org/about-overview" TargetMode="External"/><Relationship Id="rId3" Type="http://schemas.openxmlformats.org/officeDocument/2006/relationships/hyperlink" Target="http://www.image-net.org/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4" Type="http://schemas.openxmlformats.org/officeDocument/2006/relationships/image" Target="../media/image36.jpeg"/><Relationship Id="rId5" Type="http://schemas.openxmlformats.org/officeDocument/2006/relationships/image" Target="../media/image37.jpeg"/><Relationship Id="rId6" Type="http://schemas.openxmlformats.org/officeDocument/2006/relationships/image" Target="../media/image38.jpeg"/><Relationship Id="rId7" Type="http://schemas.openxmlformats.org/officeDocument/2006/relationships/image" Target="../media/image39.jpeg"/><Relationship Id="rId8" Type="http://schemas.openxmlformats.org/officeDocument/2006/relationships/image" Target="../media/image40.jpeg"/><Relationship Id="rId9" Type="http://schemas.openxmlformats.org/officeDocument/2006/relationships/image" Target="../media/image41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jpe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e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em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e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em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em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e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jpe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1.png"/><Relationship Id="rId3" Type="http://schemas.openxmlformats.org/officeDocument/2006/relationships/image" Target="../media/image52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3.jp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4.gif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6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4" Type="http://schemas.openxmlformats.org/officeDocument/2006/relationships/oleObject" Target="../embeddings/oleObject1.bin"/><Relationship Id="rId5" Type="http://schemas.openxmlformats.org/officeDocument/2006/relationships/image" Target="../media/image58.pdf"/><Relationship Id="rId6" Type="http://schemas.openxmlformats.org/officeDocument/2006/relationships/image" Target="../media/image59.jp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0.jpg"/><Relationship Id="rId3" Type="http://schemas.openxmlformats.org/officeDocument/2006/relationships/image" Target="../media/image61.gif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4" Type="http://schemas.openxmlformats.org/officeDocument/2006/relationships/hyperlink" Target="http://www.niara.com/" TargetMode="External"/><Relationship Id="rId5" Type="http://schemas.openxmlformats.org/officeDocument/2006/relationships/hyperlink" Target="http://www.zdnet.com/article/cyber-defence-boss-joins-security-company-warns-you-cant-keep-a-determined-adversary-out/" TargetMode="External"/><Relationship Id="rId6" Type="http://schemas.openxmlformats.org/officeDocument/2006/relationships/hyperlink" Target="https://www.threatstream.com/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229237" y="941034"/>
            <a:ext cx="8685527" cy="1363591"/>
          </a:xfrm>
        </p:spPr>
        <p:txBody>
          <a:bodyPr>
            <a:normAutofit/>
          </a:bodyPr>
          <a:lstStyle/>
          <a:p>
            <a:r>
              <a:rPr lang="en-US" dirty="0" smtClean="0"/>
              <a:t>Machine Learning Based </a:t>
            </a:r>
            <a:br>
              <a:rPr lang="en-US" dirty="0" smtClean="0"/>
            </a:br>
            <a:r>
              <a:rPr lang="en-US" dirty="0" smtClean="0"/>
              <a:t>Anomaly Detection for CSNSE</a:t>
            </a:r>
            <a:endParaRPr lang="en-US" sz="2600" dirty="0"/>
          </a:p>
        </p:txBody>
      </p:sp>
      <p:grpSp>
        <p:nvGrpSpPr>
          <p:cNvPr id="3" name="Group 2"/>
          <p:cNvGrpSpPr/>
          <p:nvPr/>
        </p:nvGrpSpPr>
        <p:grpSpPr>
          <a:xfrm>
            <a:off x="931955" y="2697349"/>
            <a:ext cx="7762098" cy="2684816"/>
            <a:chOff x="1010038" y="2879443"/>
            <a:chExt cx="7762098" cy="2684816"/>
          </a:xfrm>
        </p:grpSpPr>
        <p:grpSp>
          <p:nvGrpSpPr>
            <p:cNvPr id="115" name="Group 114"/>
            <p:cNvGrpSpPr>
              <a:grpSpLocks/>
            </p:cNvGrpSpPr>
            <p:nvPr/>
          </p:nvGrpSpPr>
          <p:grpSpPr bwMode="auto">
            <a:xfrm>
              <a:off x="6235701" y="2879443"/>
              <a:ext cx="2536435" cy="2684816"/>
              <a:chOff x="2066925" y="614363"/>
              <a:chExt cx="6051550" cy="6405562"/>
            </a:xfrm>
            <a:solidFill>
              <a:srgbClr val="FFFFFF"/>
            </a:solidFill>
          </p:grpSpPr>
          <p:sp>
            <p:nvSpPr>
              <p:cNvPr id="116" name="Freeform 115"/>
              <p:cNvSpPr>
                <a:spLocks noChangeArrowheads="1"/>
              </p:cNvSpPr>
              <p:nvPr/>
            </p:nvSpPr>
            <p:spPr bwMode="auto">
              <a:xfrm>
                <a:off x="5364163" y="1158875"/>
                <a:ext cx="212725" cy="1198563"/>
              </a:xfrm>
              <a:custGeom>
                <a:avLst/>
                <a:gdLst>
                  <a:gd name="T0" fmla="*/ 47711 w 593"/>
                  <a:gd name="T1" fmla="*/ 921611 h 3328"/>
                  <a:gd name="T2" fmla="*/ 85736 w 593"/>
                  <a:gd name="T3" fmla="*/ 994721 h 3328"/>
                  <a:gd name="T4" fmla="*/ 123761 w 593"/>
                  <a:gd name="T5" fmla="*/ 1064589 h 3328"/>
                  <a:gd name="T6" fmla="*/ 209138 w 593"/>
                  <a:gd name="T7" fmla="*/ 1198203 h 3328"/>
                  <a:gd name="T8" fmla="*/ 177570 w 593"/>
                  <a:gd name="T9" fmla="*/ 1125093 h 3328"/>
                  <a:gd name="T10" fmla="*/ 145643 w 593"/>
                  <a:gd name="T11" fmla="*/ 1051984 h 3328"/>
                  <a:gd name="T12" fmla="*/ 85736 w 593"/>
                  <a:gd name="T13" fmla="*/ 909006 h 3328"/>
                  <a:gd name="T14" fmla="*/ 72822 w 593"/>
                  <a:gd name="T15" fmla="*/ 870831 h 3328"/>
                  <a:gd name="T16" fmla="*/ 53809 w 593"/>
                  <a:gd name="T17" fmla="*/ 797721 h 3328"/>
                  <a:gd name="T18" fmla="*/ 47711 w 593"/>
                  <a:gd name="T19" fmla="*/ 721371 h 3328"/>
                  <a:gd name="T20" fmla="*/ 50939 w 593"/>
                  <a:gd name="T21" fmla="*/ 645020 h 3328"/>
                  <a:gd name="T22" fmla="*/ 57038 w 593"/>
                  <a:gd name="T23" fmla="*/ 606845 h 3328"/>
                  <a:gd name="T24" fmla="*/ 72822 w 593"/>
                  <a:gd name="T25" fmla="*/ 533735 h 3328"/>
                  <a:gd name="T26" fmla="*/ 91834 w 593"/>
                  <a:gd name="T27" fmla="*/ 457744 h 3328"/>
                  <a:gd name="T28" fmla="*/ 145643 w 593"/>
                  <a:gd name="T29" fmla="*/ 311526 h 3328"/>
                  <a:gd name="T30" fmla="*/ 174341 w 593"/>
                  <a:gd name="T31" fmla="*/ 238416 h 3328"/>
                  <a:gd name="T32" fmla="*/ 199452 w 593"/>
                  <a:gd name="T33" fmla="*/ 158824 h 3328"/>
                  <a:gd name="T34" fmla="*/ 205909 w 593"/>
                  <a:gd name="T35" fmla="*/ 120649 h 3328"/>
                  <a:gd name="T36" fmla="*/ 209138 w 593"/>
                  <a:gd name="T37" fmla="*/ 38175 h 3328"/>
                  <a:gd name="T38" fmla="*/ 202681 w 593"/>
                  <a:gd name="T39" fmla="*/ 0 h 3328"/>
                  <a:gd name="T40" fmla="*/ 196582 w 593"/>
                  <a:gd name="T41" fmla="*/ 79232 h 3328"/>
                  <a:gd name="T42" fmla="*/ 174341 w 593"/>
                  <a:gd name="T43" fmla="*/ 152341 h 3328"/>
                  <a:gd name="T44" fmla="*/ 161427 w 593"/>
                  <a:gd name="T45" fmla="*/ 187275 h 3328"/>
                  <a:gd name="T46" fmla="*/ 110847 w 593"/>
                  <a:gd name="T47" fmla="*/ 295679 h 3328"/>
                  <a:gd name="T48" fmla="*/ 76050 w 593"/>
                  <a:gd name="T49" fmla="*/ 368428 h 3328"/>
                  <a:gd name="T50" fmla="*/ 47711 w 593"/>
                  <a:gd name="T51" fmla="*/ 444779 h 3328"/>
                  <a:gd name="T52" fmla="*/ 6457 w 593"/>
                  <a:gd name="T53" fmla="*/ 600722 h 3328"/>
                  <a:gd name="T54" fmla="*/ 3229 w 593"/>
                  <a:gd name="T55" fmla="*/ 641779 h 3328"/>
                  <a:gd name="T56" fmla="*/ 0 w 593"/>
                  <a:gd name="T57" fmla="*/ 724612 h 3328"/>
                  <a:gd name="T58" fmla="*/ 3229 w 593"/>
                  <a:gd name="T59" fmla="*/ 765669 h 3328"/>
                  <a:gd name="T60" fmla="*/ 19013 w 593"/>
                  <a:gd name="T61" fmla="*/ 845261 h 3328"/>
                  <a:gd name="T62" fmla="*/ 47711 w 593"/>
                  <a:gd name="T63" fmla="*/ 921611 h 3328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</a:gdLst>
                <a:ahLst/>
                <a:cxnLst>
                  <a:cxn ang="T64">
                    <a:pos x="T0" y="T1"/>
                  </a:cxn>
                  <a:cxn ang="T65">
                    <a:pos x="T2" y="T3"/>
                  </a:cxn>
                  <a:cxn ang="T66">
                    <a:pos x="T4" y="T5"/>
                  </a:cxn>
                  <a:cxn ang="T67">
                    <a:pos x="T6" y="T7"/>
                  </a:cxn>
                  <a:cxn ang="T68">
                    <a:pos x="T8" y="T9"/>
                  </a:cxn>
                  <a:cxn ang="T69">
                    <a:pos x="T10" y="T11"/>
                  </a:cxn>
                  <a:cxn ang="T70">
                    <a:pos x="T12" y="T13"/>
                  </a:cxn>
                  <a:cxn ang="T71">
                    <a:pos x="T14" y="T15"/>
                  </a:cxn>
                  <a:cxn ang="T72">
                    <a:pos x="T16" y="T17"/>
                  </a:cxn>
                  <a:cxn ang="T73">
                    <a:pos x="T18" y="T19"/>
                  </a:cxn>
                  <a:cxn ang="T74">
                    <a:pos x="T20" y="T21"/>
                  </a:cxn>
                  <a:cxn ang="T75">
                    <a:pos x="T22" y="T23"/>
                  </a:cxn>
                  <a:cxn ang="T76">
                    <a:pos x="T24" y="T25"/>
                  </a:cxn>
                  <a:cxn ang="T77">
                    <a:pos x="T26" y="T27"/>
                  </a:cxn>
                  <a:cxn ang="T78">
                    <a:pos x="T28" y="T29"/>
                  </a:cxn>
                  <a:cxn ang="T79">
                    <a:pos x="T30" y="T31"/>
                  </a:cxn>
                  <a:cxn ang="T80">
                    <a:pos x="T32" y="T33"/>
                  </a:cxn>
                  <a:cxn ang="T81">
                    <a:pos x="T34" y="T35"/>
                  </a:cxn>
                  <a:cxn ang="T82">
                    <a:pos x="T36" y="T37"/>
                  </a:cxn>
                  <a:cxn ang="T83">
                    <a:pos x="T38" y="T39"/>
                  </a:cxn>
                  <a:cxn ang="T84">
                    <a:pos x="T40" y="T41"/>
                  </a:cxn>
                  <a:cxn ang="T85">
                    <a:pos x="T42" y="T43"/>
                  </a:cxn>
                  <a:cxn ang="T86">
                    <a:pos x="T44" y="T45"/>
                  </a:cxn>
                  <a:cxn ang="T87">
                    <a:pos x="T46" y="T47"/>
                  </a:cxn>
                  <a:cxn ang="T88">
                    <a:pos x="T48" y="T49"/>
                  </a:cxn>
                  <a:cxn ang="T89">
                    <a:pos x="T50" y="T51"/>
                  </a:cxn>
                  <a:cxn ang="T90">
                    <a:pos x="T52" y="T53"/>
                  </a:cxn>
                  <a:cxn ang="T91">
                    <a:pos x="T54" y="T55"/>
                  </a:cxn>
                  <a:cxn ang="T92">
                    <a:pos x="T56" y="T57"/>
                  </a:cxn>
                  <a:cxn ang="T93">
                    <a:pos x="T58" y="T59"/>
                  </a:cxn>
                  <a:cxn ang="T94">
                    <a:pos x="T60" y="T61"/>
                  </a:cxn>
                  <a:cxn ang="T95">
                    <a:pos x="T62" y="T63"/>
                  </a:cxn>
                </a:cxnLst>
                <a:rect l="0" t="0" r="r" b="b"/>
                <a:pathLst>
                  <a:path w="593" h="3328">
                    <a:moveTo>
                      <a:pt x="133" y="2559"/>
                    </a:moveTo>
                    <a:lnTo>
                      <a:pt x="133" y="2559"/>
                    </a:lnTo>
                    <a:lnTo>
                      <a:pt x="186" y="2665"/>
                    </a:lnTo>
                    <a:lnTo>
                      <a:pt x="239" y="2762"/>
                    </a:lnTo>
                    <a:lnTo>
                      <a:pt x="345" y="2956"/>
                    </a:lnTo>
                    <a:lnTo>
                      <a:pt x="459" y="3141"/>
                    </a:lnTo>
                    <a:lnTo>
                      <a:pt x="583" y="3327"/>
                    </a:lnTo>
                    <a:lnTo>
                      <a:pt x="495" y="3124"/>
                    </a:lnTo>
                    <a:lnTo>
                      <a:pt x="406" y="2921"/>
                    </a:lnTo>
                    <a:lnTo>
                      <a:pt x="318" y="2718"/>
                    </a:lnTo>
                    <a:lnTo>
                      <a:pt x="239" y="2524"/>
                    </a:lnTo>
                    <a:lnTo>
                      <a:pt x="203" y="2418"/>
                    </a:lnTo>
                    <a:lnTo>
                      <a:pt x="168" y="2321"/>
                    </a:lnTo>
                    <a:lnTo>
                      <a:pt x="150" y="2215"/>
                    </a:lnTo>
                    <a:lnTo>
                      <a:pt x="142" y="2109"/>
                    </a:lnTo>
                    <a:lnTo>
                      <a:pt x="133" y="2003"/>
                    </a:lnTo>
                    <a:lnTo>
                      <a:pt x="142" y="1897"/>
                    </a:lnTo>
                    <a:lnTo>
                      <a:pt x="142" y="1791"/>
                    </a:lnTo>
                    <a:lnTo>
                      <a:pt x="159" y="1685"/>
                    </a:lnTo>
                    <a:lnTo>
                      <a:pt x="177" y="1588"/>
                    </a:lnTo>
                    <a:lnTo>
                      <a:pt x="203" y="1482"/>
                    </a:lnTo>
                    <a:lnTo>
                      <a:pt x="256" y="1271"/>
                    </a:lnTo>
                    <a:lnTo>
                      <a:pt x="327" y="1068"/>
                    </a:lnTo>
                    <a:lnTo>
                      <a:pt x="406" y="865"/>
                    </a:lnTo>
                    <a:lnTo>
                      <a:pt x="486" y="662"/>
                    </a:lnTo>
                    <a:lnTo>
                      <a:pt x="521" y="556"/>
                    </a:lnTo>
                    <a:lnTo>
                      <a:pt x="556" y="441"/>
                    </a:lnTo>
                    <a:lnTo>
                      <a:pt x="574" y="335"/>
                    </a:lnTo>
                    <a:lnTo>
                      <a:pt x="592" y="220"/>
                    </a:lnTo>
                    <a:lnTo>
                      <a:pt x="583" y="106"/>
                    </a:lnTo>
                    <a:lnTo>
                      <a:pt x="565" y="0"/>
                    </a:lnTo>
                    <a:lnTo>
                      <a:pt x="565" y="115"/>
                    </a:lnTo>
                    <a:lnTo>
                      <a:pt x="548" y="220"/>
                    </a:lnTo>
                    <a:lnTo>
                      <a:pt x="521" y="326"/>
                    </a:lnTo>
                    <a:lnTo>
                      <a:pt x="486" y="423"/>
                    </a:lnTo>
                    <a:lnTo>
                      <a:pt x="450" y="520"/>
                    </a:lnTo>
                    <a:lnTo>
                      <a:pt x="406" y="626"/>
                    </a:lnTo>
                    <a:lnTo>
                      <a:pt x="309" y="821"/>
                    </a:lnTo>
                    <a:lnTo>
                      <a:pt x="212" y="1023"/>
                    </a:lnTo>
                    <a:lnTo>
                      <a:pt x="133" y="1235"/>
                    </a:lnTo>
                    <a:lnTo>
                      <a:pt x="71" y="1447"/>
                    </a:lnTo>
                    <a:lnTo>
                      <a:pt x="18" y="1668"/>
                    </a:lnTo>
                    <a:lnTo>
                      <a:pt x="9" y="1782"/>
                    </a:lnTo>
                    <a:lnTo>
                      <a:pt x="0" y="1897"/>
                    </a:lnTo>
                    <a:lnTo>
                      <a:pt x="0" y="2012"/>
                    </a:lnTo>
                    <a:lnTo>
                      <a:pt x="9" y="2126"/>
                    </a:lnTo>
                    <a:lnTo>
                      <a:pt x="27" y="2241"/>
                    </a:lnTo>
                    <a:lnTo>
                      <a:pt x="53" y="2347"/>
                    </a:lnTo>
                    <a:lnTo>
                      <a:pt x="89" y="2462"/>
                    </a:lnTo>
                    <a:lnTo>
                      <a:pt x="133" y="2559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117" name="Freeform 2"/>
              <p:cNvSpPr>
                <a:spLocks noChangeArrowheads="1"/>
              </p:cNvSpPr>
              <p:nvPr/>
            </p:nvSpPr>
            <p:spPr bwMode="auto">
              <a:xfrm>
                <a:off x="5351463" y="2365375"/>
                <a:ext cx="212725" cy="1198563"/>
              </a:xfrm>
              <a:custGeom>
                <a:avLst/>
                <a:gdLst>
                  <a:gd name="T0" fmla="*/ 91989 w 592"/>
                  <a:gd name="T1" fmla="*/ 457744 h 3328"/>
                  <a:gd name="T2" fmla="*/ 145889 w 592"/>
                  <a:gd name="T3" fmla="*/ 311526 h 3328"/>
                  <a:gd name="T4" fmla="*/ 174276 w 592"/>
                  <a:gd name="T5" fmla="*/ 238416 h 3328"/>
                  <a:gd name="T6" fmla="*/ 199789 w 592"/>
                  <a:gd name="T7" fmla="*/ 158824 h 3328"/>
                  <a:gd name="T8" fmla="*/ 206257 w 592"/>
                  <a:gd name="T9" fmla="*/ 120649 h 3328"/>
                  <a:gd name="T10" fmla="*/ 209491 w 592"/>
                  <a:gd name="T11" fmla="*/ 38175 h 3328"/>
                  <a:gd name="T12" fmla="*/ 203023 w 592"/>
                  <a:gd name="T13" fmla="*/ 0 h 3328"/>
                  <a:gd name="T14" fmla="*/ 196555 w 592"/>
                  <a:gd name="T15" fmla="*/ 79592 h 3328"/>
                  <a:gd name="T16" fmla="*/ 174276 w 592"/>
                  <a:gd name="T17" fmla="*/ 152702 h 3328"/>
                  <a:gd name="T18" fmla="*/ 161700 w 592"/>
                  <a:gd name="T19" fmla="*/ 187636 h 3328"/>
                  <a:gd name="T20" fmla="*/ 111034 w 592"/>
                  <a:gd name="T21" fmla="*/ 295679 h 3328"/>
                  <a:gd name="T22" fmla="*/ 76179 w 592"/>
                  <a:gd name="T23" fmla="*/ 368789 h 3328"/>
                  <a:gd name="T24" fmla="*/ 47791 w 592"/>
                  <a:gd name="T25" fmla="*/ 444779 h 3328"/>
                  <a:gd name="T26" fmla="*/ 6468 w 592"/>
                  <a:gd name="T27" fmla="*/ 600722 h 3328"/>
                  <a:gd name="T28" fmla="*/ 3234 w 592"/>
                  <a:gd name="T29" fmla="*/ 641779 h 3328"/>
                  <a:gd name="T30" fmla="*/ 0 w 592"/>
                  <a:gd name="T31" fmla="*/ 724612 h 3328"/>
                  <a:gd name="T32" fmla="*/ 3234 w 592"/>
                  <a:gd name="T33" fmla="*/ 766029 h 3328"/>
                  <a:gd name="T34" fmla="*/ 19045 w 592"/>
                  <a:gd name="T35" fmla="*/ 845261 h 3328"/>
                  <a:gd name="T36" fmla="*/ 47791 w 592"/>
                  <a:gd name="T37" fmla="*/ 921611 h 3328"/>
                  <a:gd name="T38" fmla="*/ 66477 w 592"/>
                  <a:gd name="T39" fmla="*/ 959787 h 3328"/>
                  <a:gd name="T40" fmla="*/ 123610 w 592"/>
                  <a:gd name="T41" fmla="*/ 1064589 h 3328"/>
                  <a:gd name="T42" fmla="*/ 164934 w 592"/>
                  <a:gd name="T43" fmla="*/ 1131216 h 3328"/>
                  <a:gd name="T44" fmla="*/ 209491 w 592"/>
                  <a:gd name="T45" fmla="*/ 1198203 h 3328"/>
                  <a:gd name="T46" fmla="*/ 145889 w 592"/>
                  <a:gd name="T47" fmla="*/ 1051984 h 3328"/>
                  <a:gd name="T48" fmla="*/ 114268 w 592"/>
                  <a:gd name="T49" fmla="*/ 978874 h 3328"/>
                  <a:gd name="T50" fmla="*/ 85521 w 592"/>
                  <a:gd name="T51" fmla="*/ 909006 h 3328"/>
                  <a:gd name="T52" fmla="*/ 60368 w 592"/>
                  <a:gd name="T53" fmla="*/ 835897 h 3328"/>
                  <a:gd name="T54" fmla="*/ 50666 w 592"/>
                  <a:gd name="T55" fmla="*/ 759546 h 3328"/>
                  <a:gd name="T56" fmla="*/ 50666 w 592"/>
                  <a:gd name="T57" fmla="*/ 683195 h 3328"/>
                  <a:gd name="T58" fmla="*/ 57134 w 592"/>
                  <a:gd name="T59" fmla="*/ 606845 h 3328"/>
                  <a:gd name="T60" fmla="*/ 63602 w 592"/>
                  <a:gd name="T61" fmla="*/ 571910 h 3328"/>
                  <a:gd name="T62" fmla="*/ 91989 w 592"/>
                  <a:gd name="T63" fmla="*/ 457744 h 3328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</a:gdLst>
                <a:ahLst/>
                <a:cxnLst>
                  <a:cxn ang="T64">
                    <a:pos x="T0" y="T1"/>
                  </a:cxn>
                  <a:cxn ang="T65">
                    <a:pos x="T2" y="T3"/>
                  </a:cxn>
                  <a:cxn ang="T66">
                    <a:pos x="T4" y="T5"/>
                  </a:cxn>
                  <a:cxn ang="T67">
                    <a:pos x="T6" y="T7"/>
                  </a:cxn>
                  <a:cxn ang="T68">
                    <a:pos x="T8" y="T9"/>
                  </a:cxn>
                  <a:cxn ang="T69">
                    <a:pos x="T10" y="T11"/>
                  </a:cxn>
                  <a:cxn ang="T70">
                    <a:pos x="T12" y="T13"/>
                  </a:cxn>
                  <a:cxn ang="T71">
                    <a:pos x="T14" y="T15"/>
                  </a:cxn>
                  <a:cxn ang="T72">
                    <a:pos x="T16" y="T17"/>
                  </a:cxn>
                  <a:cxn ang="T73">
                    <a:pos x="T18" y="T19"/>
                  </a:cxn>
                  <a:cxn ang="T74">
                    <a:pos x="T20" y="T21"/>
                  </a:cxn>
                  <a:cxn ang="T75">
                    <a:pos x="T22" y="T23"/>
                  </a:cxn>
                  <a:cxn ang="T76">
                    <a:pos x="T24" y="T25"/>
                  </a:cxn>
                  <a:cxn ang="T77">
                    <a:pos x="T26" y="T27"/>
                  </a:cxn>
                  <a:cxn ang="T78">
                    <a:pos x="T28" y="T29"/>
                  </a:cxn>
                  <a:cxn ang="T79">
                    <a:pos x="T30" y="T31"/>
                  </a:cxn>
                  <a:cxn ang="T80">
                    <a:pos x="T32" y="T33"/>
                  </a:cxn>
                  <a:cxn ang="T81">
                    <a:pos x="T34" y="T35"/>
                  </a:cxn>
                  <a:cxn ang="T82">
                    <a:pos x="T36" y="T37"/>
                  </a:cxn>
                  <a:cxn ang="T83">
                    <a:pos x="T38" y="T39"/>
                  </a:cxn>
                  <a:cxn ang="T84">
                    <a:pos x="T40" y="T41"/>
                  </a:cxn>
                  <a:cxn ang="T85">
                    <a:pos x="T42" y="T43"/>
                  </a:cxn>
                  <a:cxn ang="T86">
                    <a:pos x="T44" y="T45"/>
                  </a:cxn>
                  <a:cxn ang="T87">
                    <a:pos x="T46" y="T47"/>
                  </a:cxn>
                  <a:cxn ang="T88">
                    <a:pos x="T48" y="T49"/>
                  </a:cxn>
                  <a:cxn ang="T89">
                    <a:pos x="T50" y="T51"/>
                  </a:cxn>
                  <a:cxn ang="T90">
                    <a:pos x="T52" y="T53"/>
                  </a:cxn>
                  <a:cxn ang="T91">
                    <a:pos x="T54" y="T55"/>
                  </a:cxn>
                  <a:cxn ang="T92">
                    <a:pos x="T56" y="T57"/>
                  </a:cxn>
                  <a:cxn ang="T93">
                    <a:pos x="T58" y="T59"/>
                  </a:cxn>
                  <a:cxn ang="T94">
                    <a:pos x="T60" y="T61"/>
                  </a:cxn>
                  <a:cxn ang="T95">
                    <a:pos x="T62" y="T63"/>
                  </a:cxn>
                </a:cxnLst>
                <a:rect l="0" t="0" r="r" b="b"/>
                <a:pathLst>
                  <a:path w="592" h="3328">
                    <a:moveTo>
                      <a:pt x="256" y="1271"/>
                    </a:moveTo>
                    <a:lnTo>
                      <a:pt x="256" y="1271"/>
                    </a:lnTo>
                    <a:lnTo>
                      <a:pt x="327" y="1068"/>
                    </a:lnTo>
                    <a:lnTo>
                      <a:pt x="406" y="865"/>
                    </a:lnTo>
                    <a:lnTo>
                      <a:pt x="485" y="662"/>
                    </a:lnTo>
                    <a:lnTo>
                      <a:pt x="521" y="556"/>
                    </a:lnTo>
                    <a:lnTo>
                      <a:pt x="556" y="441"/>
                    </a:lnTo>
                    <a:lnTo>
                      <a:pt x="574" y="335"/>
                    </a:lnTo>
                    <a:lnTo>
                      <a:pt x="591" y="221"/>
                    </a:lnTo>
                    <a:lnTo>
                      <a:pt x="583" y="106"/>
                    </a:lnTo>
                    <a:lnTo>
                      <a:pt x="565" y="0"/>
                    </a:lnTo>
                    <a:lnTo>
                      <a:pt x="565" y="115"/>
                    </a:lnTo>
                    <a:lnTo>
                      <a:pt x="547" y="221"/>
                    </a:lnTo>
                    <a:lnTo>
                      <a:pt x="521" y="326"/>
                    </a:lnTo>
                    <a:lnTo>
                      <a:pt x="485" y="424"/>
                    </a:lnTo>
                    <a:lnTo>
                      <a:pt x="450" y="521"/>
                    </a:lnTo>
                    <a:lnTo>
                      <a:pt x="406" y="626"/>
                    </a:lnTo>
                    <a:lnTo>
                      <a:pt x="309" y="821"/>
                    </a:lnTo>
                    <a:lnTo>
                      <a:pt x="212" y="1024"/>
                    </a:lnTo>
                    <a:lnTo>
                      <a:pt x="133" y="1235"/>
                    </a:lnTo>
                    <a:lnTo>
                      <a:pt x="71" y="1447"/>
                    </a:lnTo>
                    <a:lnTo>
                      <a:pt x="18" y="1668"/>
                    </a:lnTo>
                    <a:lnTo>
                      <a:pt x="9" y="1782"/>
                    </a:lnTo>
                    <a:lnTo>
                      <a:pt x="0" y="1897"/>
                    </a:lnTo>
                    <a:lnTo>
                      <a:pt x="0" y="2012"/>
                    </a:lnTo>
                    <a:lnTo>
                      <a:pt x="9" y="2127"/>
                    </a:lnTo>
                    <a:lnTo>
                      <a:pt x="27" y="2241"/>
                    </a:lnTo>
                    <a:lnTo>
                      <a:pt x="53" y="2347"/>
                    </a:lnTo>
                    <a:lnTo>
                      <a:pt x="88" y="2462"/>
                    </a:lnTo>
                    <a:lnTo>
                      <a:pt x="133" y="2559"/>
                    </a:lnTo>
                    <a:lnTo>
                      <a:pt x="185" y="2665"/>
                    </a:lnTo>
                    <a:lnTo>
                      <a:pt x="238" y="2762"/>
                    </a:lnTo>
                    <a:lnTo>
                      <a:pt x="344" y="2956"/>
                    </a:lnTo>
                    <a:lnTo>
                      <a:pt x="459" y="3141"/>
                    </a:lnTo>
                    <a:lnTo>
                      <a:pt x="583" y="3327"/>
                    </a:lnTo>
                    <a:lnTo>
                      <a:pt x="494" y="3124"/>
                    </a:lnTo>
                    <a:lnTo>
                      <a:pt x="406" y="2921"/>
                    </a:lnTo>
                    <a:lnTo>
                      <a:pt x="318" y="2718"/>
                    </a:lnTo>
                    <a:lnTo>
                      <a:pt x="238" y="2524"/>
                    </a:lnTo>
                    <a:lnTo>
                      <a:pt x="203" y="2418"/>
                    </a:lnTo>
                    <a:lnTo>
                      <a:pt x="168" y="2321"/>
                    </a:lnTo>
                    <a:lnTo>
                      <a:pt x="150" y="2215"/>
                    </a:lnTo>
                    <a:lnTo>
                      <a:pt x="141" y="2109"/>
                    </a:lnTo>
                    <a:lnTo>
                      <a:pt x="133" y="2003"/>
                    </a:lnTo>
                    <a:lnTo>
                      <a:pt x="141" y="1897"/>
                    </a:lnTo>
                    <a:lnTo>
                      <a:pt x="141" y="1791"/>
                    </a:lnTo>
                    <a:lnTo>
                      <a:pt x="159" y="1685"/>
                    </a:lnTo>
                    <a:lnTo>
                      <a:pt x="177" y="1588"/>
                    </a:lnTo>
                    <a:lnTo>
                      <a:pt x="203" y="1482"/>
                    </a:lnTo>
                    <a:lnTo>
                      <a:pt x="256" y="1271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118" name="Freeform 3"/>
              <p:cNvSpPr>
                <a:spLocks noChangeArrowheads="1"/>
              </p:cNvSpPr>
              <p:nvPr/>
            </p:nvSpPr>
            <p:spPr bwMode="auto">
              <a:xfrm>
                <a:off x="5608638" y="1158875"/>
                <a:ext cx="209550" cy="1198563"/>
              </a:xfrm>
              <a:custGeom>
                <a:avLst/>
                <a:gdLst>
                  <a:gd name="T0" fmla="*/ 9345 w 583"/>
                  <a:gd name="T1" fmla="*/ 158824 h 3328"/>
                  <a:gd name="T2" fmla="*/ 34865 w 583"/>
                  <a:gd name="T3" fmla="*/ 238416 h 3328"/>
                  <a:gd name="T4" fmla="*/ 63260 w 583"/>
                  <a:gd name="T5" fmla="*/ 311526 h 3328"/>
                  <a:gd name="T6" fmla="*/ 117175 w 583"/>
                  <a:gd name="T7" fmla="*/ 457744 h 3328"/>
                  <a:gd name="T8" fmla="*/ 136225 w 583"/>
                  <a:gd name="T9" fmla="*/ 533735 h 3328"/>
                  <a:gd name="T10" fmla="*/ 152041 w 583"/>
                  <a:gd name="T11" fmla="*/ 606845 h 3328"/>
                  <a:gd name="T12" fmla="*/ 158510 w 583"/>
                  <a:gd name="T13" fmla="*/ 645020 h 3328"/>
                  <a:gd name="T14" fmla="*/ 161745 w 583"/>
                  <a:gd name="T15" fmla="*/ 721371 h 3328"/>
                  <a:gd name="T16" fmla="*/ 155275 w 583"/>
                  <a:gd name="T17" fmla="*/ 797721 h 3328"/>
                  <a:gd name="T18" fmla="*/ 139460 w 583"/>
                  <a:gd name="T19" fmla="*/ 870831 h 3328"/>
                  <a:gd name="T20" fmla="*/ 126880 w 583"/>
                  <a:gd name="T21" fmla="*/ 909006 h 3328"/>
                  <a:gd name="T22" fmla="*/ 63260 w 583"/>
                  <a:gd name="T23" fmla="*/ 1051984 h 3328"/>
                  <a:gd name="T24" fmla="*/ 31630 w 583"/>
                  <a:gd name="T25" fmla="*/ 1125093 h 3328"/>
                  <a:gd name="T26" fmla="*/ 0 w 583"/>
                  <a:gd name="T27" fmla="*/ 1198203 h 3328"/>
                  <a:gd name="T28" fmla="*/ 85545 w 583"/>
                  <a:gd name="T29" fmla="*/ 1064589 h 3328"/>
                  <a:gd name="T30" fmla="*/ 126880 w 583"/>
                  <a:gd name="T31" fmla="*/ 994721 h 3328"/>
                  <a:gd name="T32" fmla="*/ 161745 w 583"/>
                  <a:gd name="T33" fmla="*/ 921611 h 3328"/>
                  <a:gd name="T34" fmla="*/ 177560 w 583"/>
                  <a:gd name="T35" fmla="*/ 886677 h 3328"/>
                  <a:gd name="T36" fmla="*/ 199845 w 583"/>
                  <a:gd name="T37" fmla="*/ 807085 h 3328"/>
                  <a:gd name="T38" fmla="*/ 209191 w 583"/>
                  <a:gd name="T39" fmla="*/ 765669 h 3328"/>
                  <a:gd name="T40" fmla="*/ 209191 w 583"/>
                  <a:gd name="T41" fmla="*/ 683195 h 3328"/>
                  <a:gd name="T42" fmla="*/ 203080 w 583"/>
                  <a:gd name="T43" fmla="*/ 600722 h 3328"/>
                  <a:gd name="T44" fmla="*/ 187265 w 583"/>
                  <a:gd name="T45" fmla="*/ 521130 h 3328"/>
                  <a:gd name="T46" fmla="*/ 161745 w 583"/>
                  <a:gd name="T47" fmla="*/ 444779 h 3328"/>
                  <a:gd name="T48" fmla="*/ 101360 w 583"/>
                  <a:gd name="T49" fmla="*/ 295679 h 3328"/>
                  <a:gd name="T50" fmla="*/ 66495 w 583"/>
                  <a:gd name="T51" fmla="*/ 225451 h 3328"/>
                  <a:gd name="T52" fmla="*/ 34865 w 583"/>
                  <a:gd name="T53" fmla="*/ 152341 h 3328"/>
                  <a:gd name="T54" fmla="*/ 22285 w 583"/>
                  <a:gd name="T55" fmla="*/ 117407 h 3328"/>
                  <a:gd name="T56" fmla="*/ 6470 w 583"/>
                  <a:gd name="T57" fmla="*/ 41417 h 3328"/>
                  <a:gd name="T58" fmla="*/ 6470 w 583"/>
                  <a:gd name="T59" fmla="*/ 0 h 3328"/>
                  <a:gd name="T60" fmla="*/ 0 w 583"/>
                  <a:gd name="T61" fmla="*/ 79232 h 3328"/>
                  <a:gd name="T62" fmla="*/ 9345 w 583"/>
                  <a:gd name="T63" fmla="*/ 158824 h 3328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</a:gdLst>
                <a:ahLst/>
                <a:cxnLst>
                  <a:cxn ang="T64">
                    <a:pos x="T0" y="T1"/>
                  </a:cxn>
                  <a:cxn ang="T65">
                    <a:pos x="T2" y="T3"/>
                  </a:cxn>
                  <a:cxn ang="T66">
                    <a:pos x="T4" y="T5"/>
                  </a:cxn>
                  <a:cxn ang="T67">
                    <a:pos x="T6" y="T7"/>
                  </a:cxn>
                  <a:cxn ang="T68">
                    <a:pos x="T8" y="T9"/>
                  </a:cxn>
                  <a:cxn ang="T69">
                    <a:pos x="T10" y="T11"/>
                  </a:cxn>
                  <a:cxn ang="T70">
                    <a:pos x="T12" y="T13"/>
                  </a:cxn>
                  <a:cxn ang="T71">
                    <a:pos x="T14" y="T15"/>
                  </a:cxn>
                  <a:cxn ang="T72">
                    <a:pos x="T16" y="T17"/>
                  </a:cxn>
                  <a:cxn ang="T73">
                    <a:pos x="T18" y="T19"/>
                  </a:cxn>
                  <a:cxn ang="T74">
                    <a:pos x="T20" y="T21"/>
                  </a:cxn>
                  <a:cxn ang="T75">
                    <a:pos x="T22" y="T23"/>
                  </a:cxn>
                  <a:cxn ang="T76">
                    <a:pos x="T24" y="T25"/>
                  </a:cxn>
                  <a:cxn ang="T77">
                    <a:pos x="T26" y="T27"/>
                  </a:cxn>
                  <a:cxn ang="T78">
                    <a:pos x="T28" y="T29"/>
                  </a:cxn>
                  <a:cxn ang="T79">
                    <a:pos x="T30" y="T31"/>
                  </a:cxn>
                  <a:cxn ang="T80">
                    <a:pos x="T32" y="T33"/>
                  </a:cxn>
                  <a:cxn ang="T81">
                    <a:pos x="T34" y="T35"/>
                  </a:cxn>
                  <a:cxn ang="T82">
                    <a:pos x="T36" y="T37"/>
                  </a:cxn>
                  <a:cxn ang="T83">
                    <a:pos x="T38" y="T39"/>
                  </a:cxn>
                  <a:cxn ang="T84">
                    <a:pos x="T40" y="T41"/>
                  </a:cxn>
                  <a:cxn ang="T85">
                    <a:pos x="T42" y="T43"/>
                  </a:cxn>
                  <a:cxn ang="T86">
                    <a:pos x="T44" y="T45"/>
                  </a:cxn>
                  <a:cxn ang="T87">
                    <a:pos x="T46" y="T47"/>
                  </a:cxn>
                  <a:cxn ang="T88">
                    <a:pos x="T48" y="T49"/>
                  </a:cxn>
                  <a:cxn ang="T89">
                    <a:pos x="T50" y="T51"/>
                  </a:cxn>
                  <a:cxn ang="T90">
                    <a:pos x="T52" y="T53"/>
                  </a:cxn>
                  <a:cxn ang="T91">
                    <a:pos x="T54" y="T55"/>
                  </a:cxn>
                  <a:cxn ang="T92">
                    <a:pos x="T56" y="T57"/>
                  </a:cxn>
                  <a:cxn ang="T93">
                    <a:pos x="T58" y="T59"/>
                  </a:cxn>
                  <a:cxn ang="T94">
                    <a:pos x="T60" y="T61"/>
                  </a:cxn>
                  <a:cxn ang="T95">
                    <a:pos x="T62" y="T63"/>
                  </a:cxn>
                </a:cxnLst>
                <a:rect l="0" t="0" r="r" b="b"/>
                <a:pathLst>
                  <a:path w="583" h="3328">
                    <a:moveTo>
                      <a:pt x="26" y="441"/>
                    </a:moveTo>
                    <a:lnTo>
                      <a:pt x="26" y="441"/>
                    </a:lnTo>
                    <a:lnTo>
                      <a:pt x="62" y="556"/>
                    </a:lnTo>
                    <a:lnTo>
                      <a:pt x="97" y="662"/>
                    </a:lnTo>
                    <a:lnTo>
                      <a:pt x="176" y="865"/>
                    </a:lnTo>
                    <a:lnTo>
                      <a:pt x="256" y="1068"/>
                    </a:lnTo>
                    <a:lnTo>
                      <a:pt x="326" y="1271"/>
                    </a:lnTo>
                    <a:lnTo>
                      <a:pt x="379" y="1482"/>
                    </a:lnTo>
                    <a:lnTo>
                      <a:pt x="406" y="1588"/>
                    </a:lnTo>
                    <a:lnTo>
                      <a:pt x="423" y="1685"/>
                    </a:lnTo>
                    <a:lnTo>
                      <a:pt x="441" y="1791"/>
                    </a:lnTo>
                    <a:lnTo>
                      <a:pt x="450" y="1897"/>
                    </a:lnTo>
                    <a:lnTo>
                      <a:pt x="450" y="2003"/>
                    </a:lnTo>
                    <a:lnTo>
                      <a:pt x="441" y="2109"/>
                    </a:lnTo>
                    <a:lnTo>
                      <a:pt x="432" y="2215"/>
                    </a:lnTo>
                    <a:lnTo>
                      <a:pt x="415" y="2321"/>
                    </a:lnTo>
                    <a:lnTo>
                      <a:pt x="388" y="2418"/>
                    </a:lnTo>
                    <a:lnTo>
                      <a:pt x="353" y="2524"/>
                    </a:lnTo>
                    <a:lnTo>
                      <a:pt x="265" y="2718"/>
                    </a:lnTo>
                    <a:lnTo>
                      <a:pt x="176" y="2921"/>
                    </a:lnTo>
                    <a:lnTo>
                      <a:pt x="88" y="3124"/>
                    </a:lnTo>
                    <a:lnTo>
                      <a:pt x="0" y="3327"/>
                    </a:lnTo>
                    <a:lnTo>
                      <a:pt x="123" y="3141"/>
                    </a:lnTo>
                    <a:lnTo>
                      <a:pt x="238" y="2956"/>
                    </a:lnTo>
                    <a:lnTo>
                      <a:pt x="353" y="2762"/>
                    </a:lnTo>
                    <a:lnTo>
                      <a:pt x="406" y="2665"/>
                    </a:lnTo>
                    <a:lnTo>
                      <a:pt x="450" y="2559"/>
                    </a:lnTo>
                    <a:lnTo>
                      <a:pt x="494" y="2462"/>
                    </a:lnTo>
                    <a:lnTo>
                      <a:pt x="529" y="2347"/>
                    </a:lnTo>
                    <a:lnTo>
                      <a:pt x="556" y="2241"/>
                    </a:lnTo>
                    <a:lnTo>
                      <a:pt x="582" y="2126"/>
                    </a:lnTo>
                    <a:lnTo>
                      <a:pt x="582" y="2012"/>
                    </a:lnTo>
                    <a:lnTo>
                      <a:pt x="582" y="1897"/>
                    </a:lnTo>
                    <a:lnTo>
                      <a:pt x="582" y="1782"/>
                    </a:lnTo>
                    <a:lnTo>
                      <a:pt x="565" y="1668"/>
                    </a:lnTo>
                    <a:lnTo>
                      <a:pt x="521" y="1447"/>
                    </a:lnTo>
                    <a:lnTo>
                      <a:pt x="450" y="1235"/>
                    </a:lnTo>
                    <a:lnTo>
                      <a:pt x="371" y="1023"/>
                    </a:lnTo>
                    <a:lnTo>
                      <a:pt x="282" y="821"/>
                    </a:lnTo>
                    <a:lnTo>
                      <a:pt x="185" y="626"/>
                    </a:lnTo>
                    <a:lnTo>
                      <a:pt x="141" y="520"/>
                    </a:lnTo>
                    <a:lnTo>
                      <a:pt x="97" y="423"/>
                    </a:lnTo>
                    <a:lnTo>
                      <a:pt x="62" y="326"/>
                    </a:lnTo>
                    <a:lnTo>
                      <a:pt x="35" y="220"/>
                    </a:lnTo>
                    <a:lnTo>
                      <a:pt x="18" y="115"/>
                    </a:lnTo>
                    <a:lnTo>
                      <a:pt x="18" y="0"/>
                    </a:lnTo>
                    <a:lnTo>
                      <a:pt x="0" y="106"/>
                    </a:lnTo>
                    <a:lnTo>
                      <a:pt x="0" y="220"/>
                    </a:lnTo>
                    <a:lnTo>
                      <a:pt x="9" y="335"/>
                    </a:lnTo>
                    <a:lnTo>
                      <a:pt x="26" y="441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119" name="Freeform 4"/>
              <p:cNvSpPr>
                <a:spLocks noChangeArrowheads="1"/>
              </p:cNvSpPr>
              <p:nvPr/>
            </p:nvSpPr>
            <p:spPr bwMode="auto">
              <a:xfrm>
                <a:off x="5621338" y="2390775"/>
                <a:ext cx="209550" cy="1196975"/>
              </a:xfrm>
              <a:custGeom>
                <a:avLst/>
                <a:gdLst>
                  <a:gd name="T0" fmla="*/ 63511 w 584"/>
                  <a:gd name="T1" fmla="*/ 1050546 h 3327"/>
                  <a:gd name="T2" fmla="*/ 0 w 584"/>
                  <a:gd name="T3" fmla="*/ 1196615 h 3327"/>
                  <a:gd name="T4" fmla="*/ 44493 w 584"/>
                  <a:gd name="T5" fmla="*/ 1130057 h 3327"/>
                  <a:gd name="T6" fmla="*/ 85399 w 584"/>
                  <a:gd name="T7" fmla="*/ 1063498 h 3327"/>
                  <a:gd name="T8" fmla="*/ 145680 w 584"/>
                  <a:gd name="T9" fmla="*/ 958443 h 3327"/>
                  <a:gd name="T10" fmla="*/ 161468 w 584"/>
                  <a:gd name="T11" fmla="*/ 920307 h 3327"/>
                  <a:gd name="T12" fmla="*/ 190174 w 584"/>
                  <a:gd name="T13" fmla="*/ 844394 h 3327"/>
                  <a:gd name="T14" fmla="*/ 209191 w 584"/>
                  <a:gd name="T15" fmla="*/ 764884 h 3327"/>
                  <a:gd name="T16" fmla="*/ 209191 w 584"/>
                  <a:gd name="T17" fmla="*/ 723510 h 3327"/>
                  <a:gd name="T18" fmla="*/ 209191 w 584"/>
                  <a:gd name="T19" fmla="*/ 641121 h 3327"/>
                  <a:gd name="T20" fmla="*/ 202732 w 584"/>
                  <a:gd name="T21" fmla="*/ 599747 h 3327"/>
                  <a:gd name="T22" fmla="*/ 161468 w 584"/>
                  <a:gd name="T23" fmla="*/ 444323 h 3327"/>
                  <a:gd name="T24" fmla="*/ 133122 w 584"/>
                  <a:gd name="T25" fmla="*/ 368051 h 3327"/>
                  <a:gd name="T26" fmla="*/ 101546 w 584"/>
                  <a:gd name="T27" fmla="*/ 295016 h 3327"/>
                  <a:gd name="T28" fmla="*/ 50593 w 584"/>
                  <a:gd name="T29" fmla="*/ 187084 h 3327"/>
                  <a:gd name="T30" fmla="*/ 34805 w 584"/>
                  <a:gd name="T31" fmla="*/ 152185 h 3327"/>
                  <a:gd name="T32" fmla="*/ 12917 w 584"/>
                  <a:gd name="T33" fmla="*/ 79151 h 3327"/>
                  <a:gd name="T34" fmla="*/ 6459 w 584"/>
                  <a:gd name="T35" fmla="*/ 0 h 3327"/>
                  <a:gd name="T36" fmla="*/ 0 w 584"/>
                  <a:gd name="T37" fmla="*/ 37776 h 3327"/>
                  <a:gd name="T38" fmla="*/ 3229 w 584"/>
                  <a:gd name="T39" fmla="*/ 120525 h 3327"/>
                  <a:gd name="T40" fmla="*/ 9688 w 584"/>
                  <a:gd name="T41" fmla="*/ 158661 h 3327"/>
                  <a:gd name="T42" fmla="*/ 34805 w 584"/>
                  <a:gd name="T43" fmla="*/ 237812 h 3327"/>
                  <a:gd name="T44" fmla="*/ 63511 w 584"/>
                  <a:gd name="T45" fmla="*/ 310847 h 3327"/>
                  <a:gd name="T46" fmla="*/ 117334 w 584"/>
                  <a:gd name="T47" fmla="*/ 456916 h 3327"/>
                  <a:gd name="T48" fmla="*/ 136351 w 584"/>
                  <a:gd name="T49" fmla="*/ 533188 h 3327"/>
                  <a:gd name="T50" fmla="*/ 152139 w 584"/>
                  <a:gd name="T51" fmla="*/ 606223 h 3327"/>
                  <a:gd name="T52" fmla="*/ 158239 w 584"/>
                  <a:gd name="T53" fmla="*/ 644359 h 3327"/>
                  <a:gd name="T54" fmla="*/ 161468 w 584"/>
                  <a:gd name="T55" fmla="*/ 720631 h 3327"/>
                  <a:gd name="T56" fmla="*/ 155368 w 584"/>
                  <a:gd name="T57" fmla="*/ 796544 h 3327"/>
                  <a:gd name="T58" fmla="*/ 139222 w 584"/>
                  <a:gd name="T59" fmla="*/ 869579 h 3327"/>
                  <a:gd name="T60" fmla="*/ 126663 w 584"/>
                  <a:gd name="T61" fmla="*/ 907715 h 3327"/>
                  <a:gd name="T62" fmla="*/ 63511 w 584"/>
                  <a:gd name="T63" fmla="*/ 1050546 h 3327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</a:gdLst>
                <a:ahLst/>
                <a:cxnLst>
                  <a:cxn ang="T64">
                    <a:pos x="T0" y="T1"/>
                  </a:cxn>
                  <a:cxn ang="T65">
                    <a:pos x="T2" y="T3"/>
                  </a:cxn>
                  <a:cxn ang="T66">
                    <a:pos x="T4" y="T5"/>
                  </a:cxn>
                  <a:cxn ang="T67">
                    <a:pos x="T6" y="T7"/>
                  </a:cxn>
                  <a:cxn ang="T68">
                    <a:pos x="T8" y="T9"/>
                  </a:cxn>
                  <a:cxn ang="T69">
                    <a:pos x="T10" y="T11"/>
                  </a:cxn>
                  <a:cxn ang="T70">
                    <a:pos x="T12" y="T13"/>
                  </a:cxn>
                  <a:cxn ang="T71">
                    <a:pos x="T14" y="T15"/>
                  </a:cxn>
                  <a:cxn ang="T72">
                    <a:pos x="T16" y="T17"/>
                  </a:cxn>
                  <a:cxn ang="T73">
                    <a:pos x="T18" y="T19"/>
                  </a:cxn>
                  <a:cxn ang="T74">
                    <a:pos x="T20" y="T21"/>
                  </a:cxn>
                  <a:cxn ang="T75">
                    <a:pos x="T22" y="T23"/>
                  </a:cxn>
                  <a:cxn ang="T76">
                    <a:pos x="T24" y="T25"/>
                  </a:cxn>
                  <a:cxn ang="T77">
                    <a:pos x="T26" y="T27"/>
                  </a:cxn>
                  <a:cxn ang="T78">
                    <a:pos x="T28" y="T29"/>
                  </a:cxn>
                  <a:cxn ang="T79">
                    <a:pos x="T30" y="T31"/>
                  </a:cxn>
                  <a:cxn ang="T80">
                    <a:pos x="T32" y="T33"/>
                  </a:cxn>
                  <a:cxn ang="T81">
                    <a:pos x="T34" y="T35"/>
                  </a:cxn>
                  <a:cxn ang="T82">
                    <a:pos x="T36" y="T37"/>
                  </a:cxn>
                  <a:cxn ang="T83">
                    <a:pos x="T38" y="T39"/>
                  </a:cxn>
                  <a:cxn ang="T84">
                    <a:pos x="T40" y="T41"/>
                  </a:cxn>
                  <a:cxn ang="T85">
                    <a:pos x="T42" y="T43"/>
                  </a:cxn>
                  <a:cxn ang="T86">
                    <a:pos x="T44" y="T45"/>
                  </a:cxn>
                  <a:cxn ang="T87">
                    <a:pos x="T46" y="T47"/>
                  </a:cxn>
                  <a:cxn ang="T88">
                    <a:pos x="T48" y="T49"/>
                  </a:cxn>
                  <a:cxn ang="T89">
                    <a:pos x="T50" y="T51"/>
                  </a:cxn>
                  <a:cxn ang="T90">
                    <a:pos x="T52" y="T53"/>
                  </a:cxn>
                  <a:cxn ang="T91">
                    <a:pos x="T54" y="T55"/>
                  </a:cxn>
                  <a:cxn ang="T92">
                    <a:pos x="T56" y="T57"/>
                  </a:cxn>
                  <a:cxn ang="T93">
                    <a:pos x="T58" y="T59"/>
                  </a:cxn>
                  <a:cxn ang="T94">
                    <a:pos x="T60" y="T61"/>
                  </a:cxn>
                  <a:cxn ang="T95">
                    <a:pos x="T62" y="T63"/>
                  </a:cxn>
                </a:cxnLst>
                <a:rect l="0" t="0" r="r" b="b"/>
                <a:pathLst>
                  <a:path w="584" h="3327">
                    <a:moveTo>
                      <a:pt x="177" y="2920"/>
                    </a:moveTo>
                    <a:lnTo>
                      <a:pt x="177" y="2920"/>
                    </a:lnTo>
                    <a:lnTo>
                      <a:pt x="88" y="3123"/>
                    </a:lnTo>
                    <a:lnTo>
                      <a:pt x="0" y="3326"/>
                    </a:lnTo>
                    <a:lnTo>
                      <a:pt x="124" y="3141"/>
                    </a:lnTo>
                    <a:lnTo>
                      <a:pt x="238" y="2956"/>
                    </a:lnTo>
                    <a:lnTo>
                      <a:pt x="353" y="2761"/>
                    </a:lnTo>
                    <a:lnTo>
                      <a:pt x="406" y="2664"/>
                    </a:lnTo>
                    <a:lnTo>
                      <a:pt x="450" y="2558"/>
                    </a:lnTo>
                    <a:lnTo>
                      <a:pt x="494" y="2461"/>
                    </a:lnTo>
                    <a:lnTo>
                      <a:pt x="530" y="2347"/>
                    </a:lnTo>
                    <a:lnTo>
                      <a:pt x="556" y="2241"/>
                    </a:lnTo>
                    <a:lnTo>
                      <a:pt x="583" y="2126"/>
                    </a:lnTo>
                    <a:lnTo>
                      <a:pt x="583" y="2011"/>
                    </a:lnTo>
                    <a:lnTo>
                      <a:pt x="583" y="1897"/>
                    </a:lnTo>
                    <a:lnTo>
                      <a:pt x="583" y="1782"/>
                    </a:lnTo>
                    <a:lnTo>
                      <a:pt x="565" y="1667"/>
                    </a:lnTo>
                    <a:lnTo>
                      <a:pt x="521" y="1447"/>
                    </a:lnTo>
                    <a:lnTo>
                      <a:pt x="450" y="1235"/>
                    </a:lnTo>
                    <a:lnTo>
                      <a:pt x="371" y="1023"/>
                    </a:lnTo>
                    <a:lnTo>
                      <a:pt x="283" y="820"/>
                    </a:lnTo>
                    <a:lnTo>
                      <a:pt x="186" y="626"/>
                    </a:lnTo>
                    <a:lnTo>
                      <a:pt x="141" y="520"/>
                    </a:lnTo>
                    <a:lnTo>
                      <a:pt x="97" y="423"/>
                    </a:lnTo>
                    <a:lnTo>
                      <a:pt x="62" y="326"/>
                    </a:lnTo>
                    <a:lnTo>
                      <a:pt x="36" y="220"/>
                    </a:lnTo>
                    <a:lnTo>
                      <a:pt x="18" y="114"/>
                    </a:lnTo>
                    <a:lnTo>
                      <a:pt x="18" y="0"/>
                    </a:lnTo>
                    <a:lnTo>
                      <a:pt x="0" y="105"/>
                    </a:lnTo>
                    <a:lnTo>
                      <a:pt x="0" y="220"/>
                    </a:lnTo>
                    <a:lnTo>
                      <a:pt x="9" y="335"/>
                    </a:lnTo>
                    <a:lnTo>
                      <a:pt x="27" y="441"/>
                    </a:lnTo>
                    <a:lnTo>
                      <a:pt x="62" y="555"/>
                    </a:lnTo>
                    <a:lnTo>
                      <a:pt x="97" y="661"/>
                    </a:lnTo>
                    <a:lnTo>
                      <a:pt x="177" y="864"/>
                    </a:lnTo>
                    <a:lnTo>
                      <a:pt x="256" y="1067"/>
                    </a:lnTo>
                    <a:lnTo>
                      <a:pt x="327" y="1270"/>
                    </a:lnTo>
                    <a:lnTo>
                      <a:pt x="380" y="1482"/>
                    </a:lnTo>
                    <a:lnTo>
                      <a:pt x="406" y="1588"/>
                    </a:lnTo>
                    <a:lnTo>
                      <a:pt x="424" y="1685"/>
                    </a:lnTo>
                    <a:lnTo>
                      <a:pt x="441" y="1791"/>
                    </a:lnTo>
                    <a:lnTo>
                      <a:pt x="450" y="1897"/>
                    </a:lnTo>
                    <a:lnTo>
                      <a:pt x="450" y="2003"/>
                    </a:lnTo>
                    <a:lnTo>
                      <a:pt x="441" y="2108"/>
                    </a:lnTo>
                    <a:lnTo>
                      <a:pt x="433" y="2214"/>
                    </a:lnTo>
                    <a:lnTo>
                      <a:pt x="415" y="2320"/>
                    </a:lnTo>
                    <a:lnTo>
                      <a:pt x="388" y="2417"/>
                    </a:lnTo>
                    <a:lnTo>
                      <a:pt x="353" y="2523"/>
                    </a:lnTo>
                    <a:lnTo>
                      <a:pt x="265" y="2717"/>
                    </a:lnTo>
                    <a:lnTo>
                      <a:pt x="177" y="2920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120" name="Freeform 5"/>
              <p:cNvSpPr>
                <a:spLocks noChangeArrowheads="1"/>
              </p:cNvSpPr>
              <p:nvPr/>
            </p:nvSpPr>
            <p:spPr bwMode="auto">
              <a:xfrm>
                <a:off x="5745163" y="1743075"/>
                <a:ext cx="212725" cy="1198563"/>
              </a:xfrm>
              <a:custGeom>
                <a:avLst/>
                <a:gdLst>
                  <a:gd name="T0" fmla="*/ 6457 w 593"/>
                  <a:gd name="T1" fmla="*/ 600722 h 3328"/>
                  <a:gd name="T2" fmla="*/ 0 w 593"/>
                  <a:gd name="T3" fmla="*/ 683555 h 3328"/>
                  <a:gd name="T4" fmla="*/ 3229 w 593"/>
                  <a:gd name="T5" fmla="*/ 766029 h 3328"/>
                  <a:gd name="T6" fmla="*/ 9686 w 593"/>
                  <a:gd name="T7" fmla="*/ 807445 h 3328"/>
                  <a:gd name="T8" fmla="*/ 31927 w 593"/>
                  <a:gd name="T9" fmla="*/ 886677 h 3328"/>
                  <a:gd name="T10" fmla="*/ 47711 w 593"/>
                  <a:gd name="T11" fmla="*/ 921611 h 3328"/>
                  <a:gd name="T12" fmla="*/ 85736 w 593"/>
                  <a:gd name="T13" fmla="*/ 994721 h 3328"/>
                  <a:gd name="T14" fmla="*/ 123761 w 593"/>
                  <a:gd name="T15" fmla="*/ 1064589 h 3328"/>
                  <a:gd name="T16" fmla="*/ 209138 w 593"/>
                  <a:gd name="T17" fmla="*/ 1198203 h 3328"/>
                  <a:gd name="T18" fmla="*/ 177570 w 593"/>
                  <a:gd name="T19" fmla="*/ 1125093 h 3328"/>
                  <a:gd name="T20" fmla="*/ 145643 w 593"/>
                  <a:gd name="T21" fmla="*/ 1051984 h 3328"/>
                  <a:gd name="T22" fmla="*/ 85736 w 593"/>
                  <a:gd name="T23" fmla="*/ 909006 h 3328"/>
                  <a:gd name="T24" fmla="*/ 72822 w 593"/>
                  <a:gd name="T25" fmla="*/ 870831 h 3328"/>
                  <a:gd name="T26" fmla="*/ 53809 w 593"/>
                  <a:gd name="T27" fmla="*/ 797721 h 3328"/>
                  <a:gd name="T28" fmla="*/ 47711 w 593"/>
                  <a:gd name="T29" fmla="*/ 721731 h 3328"/>
                  <a:gd name="T30" fmla="*/ 50939 w 593"/>
                  <a:gd name="T31" fmla="*/ 645380 h 3328"/>
                  <a:gd name="T32" fmla="*/ 57038 w 593"/>
                  <a:gd name="T33" fmla="*/ 607205 h 3328"/>
                  <a:gd name="T34" fmla="*/ 72822 w 593"/>
                  <a:gd name="T35" fmla="*/ 534095 h 3328"/>
                  <a:gd name="T36" fmla="*/ 91834 w 593"/>
                  <a:gd name="T37" fmla="*/ 457744 h 3328"/>
                  <a:gd name="T38" fmla="*/ 145643 w 593"/>
                  <a:gd name="T39" fmla="*/ 311526 h 3328"/>
                  <a:gd name="T40" fmla="*/ 174341 w 593"/>
                  <a:gd name="T41" fmla="*/ 238416 h 3328"/>
                  <a:gd name="T42" fmla="*/ 199452 w 593"/>
                  <a:gd name="T43" fmla="*/ 159184 h 3328"/>
                  <a:gd name="T44" fmla="*/ 205909 w 593"/>
                  <a:gd name="T45" fmla="*/ 121009 h 3328"/>
                  <a:gd name="T46" fmla="*/ 209138 w 593"/>
                  <a:gd name="T47" fmla="*/ 38175 h 3328"/>
                  <a:gd name="T48" fmla="*/ 202681 w 593"/>
                  <a:gd name="T49" fmla="*/ 0 h 3328"/>
                  <a:gd name="T50" fmla="*/ 196224 w 593"/>
                  <a:gd name="T51" fmla="*/ 79592 h 3328"/>
                  <a:gd name="T52" fmla="*/ 174341 w 593"/>
                  <a:gd name="T53" fmla="*/ 152702 h 3328"/>
                  <a:gd name="T54" fmla="*/ 161427 w 593"/>
                  <a:gd name="T55" fmla="*/ 187636 h 3328"/>
                  <a:gd name="T56" fmla="*/ 110847 w 593"/>
                  <a:gd name="T57" fmla="*/ 295679 h 3328"/>
                  <a:gd name="T58" fmla="*/ 76050 w 593"/>
                  <a:gd name="T59" fmla="*/ 368789 h 3328"/>
                  <a:gd name="T60" fmla="*/ 47711 w 593"/>
                  <a:gd name="T61" fmla="*/ 445139 h 3328"/>
                  <a:gd name="T62" fmla="*/ 6457 w 593"/>
                  <a:gd name="T63" fmla="*/ 600722 h 3328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</a:gdLst>
                <a:ahLst/>
                <a:cxnLst>
                  <a:cxn ang="T64">
                    <a:pos x="T0" y="T1"/>
                  </a:cxn>
                  <a:cxn ang="T65">
                    <a:pos x="T2" y="T3"/>
                  </a:cxn>
                  <a:cxn ang="T66">
                    <a:pos x="T4" y="T5"/>
                  </a:cxn>
                  <a:cxn ang="T67">
                    <a:pos x="T6" y="T7"/>
                  </a:cxn>
                  <a:cxn ang="T68">
                    <a:pos x="T8" y="T9"/>
                  </a:cxn>
                  <a:cxn ang="T69">
                    <a:pos x="T10" y="T11"/>
                  </a:cxn>
                  <a:cxn ang="T70">
                    <a:pos x="T12" y="T13"/>
                  </a:cxn>
                  <a:cxn ang="T71">
                    <a:pos x="T14" y="T15"/>
                  </a:cxn>
                  <a:cxn ang="T72">
                    <a:pos x="T16" y="T17"/>
                  </a:cxn>
                  <a:cxn ang="T73">
                    <a:pos x="T18" y="T19"/>
                  </a:cxn>
                  <a:cxn ang="T74">
                    <a:pos x="T20" y="T21"/>
                  </a:cxn>
                  <a:cxn ang="T75">
                    <a:pos x="T22" y="T23"/>
                  </a:cxn>
                  <a:cxn ang="T76">
                    <a:pos x="T24" y="T25"/>
                  </a:cxn>
                  <a:cxn ang="T77">
                    <a:pos x="T26" y="T27"/>
                  </a:cxn>
                  <a:cxn ang="T78">
                    <a:pos x="T28" y="T29"/>
                  </a:cxn>
                  <a:cxn ang="T79">
                    <a:pos x="T30" y="T31"/>
                  </a:cxn>
                  <a:cxn ang="T80">
                    <a:pos x="T32" y="T33"/>
                  </a:cxn>
                  <a:cxn ang="T81">
                    <a:pos x="T34" y="T35"/>
                  </a:cxn>
                  <a:cxn ang="T82">
                    <a:pos x="T36" y="T37"/>
                  </a:cxn>
                  <a:cxn ang="T83">
                    <a:pos x="T38" y="T39"/>
                  </a:cxn>
                  <a:cxn ang="T84">
                    <a:pos x="T40" y="T41"/>
                  </a:cxn>
                  <a:cxn ang="T85">
                    <a:pos x="T42" y="T43"/>
                  </a:cxn>
                  <a:cxn ang="T86">
                    <a:pos x="T44" y="T45"/>
                  </a:cxn>
                  <a:cxn ang="T87">
                    <a:pos x="T46" y="T47"/>
                  </a:cxn>
                  <a:cxn ang="T88">
                    <a:pos x="T48" y="T49"/>
                  </a:cxn>
                  <a:cxn ang="T89">
                    <a:pos x="T50" y="T51"/>
                  </a:cxn>
                  <a:cxn ang="T90">
                    <a:pos x="T52" y="T53"/>
                  </a:cxn>
                  <a:cxn ang="T91">
                    <a:pos x="T54" y="T55"/>
                  </a:cxn>
                  <a:cxn ang="T92">
                    <a:pos x="T56" y="T57"/>
                  </a:cxn>
                  <a:cxn ang="T93">
                    <a:pos x="T58" y="T59"/>
                  </a:cxn>
                  <a:cxn ang="T94">
                    <a:pos x="T60" y="T61"/>
                  </a:cxn>
                  <a:cxn ang="T95">
                    <a:pos x="T62" y="T63"/>
                  </a:cxn>
                </a:cxnLst>
                <a:rect l="0" t="0" r="r" b="b"/>
                <a:pathLst>
                  <a:path w="593" h="3328">
                    <a:moveTo>
                      <a:pt x="18" y="1668"/>
                    </a:moveTo>
                    <a:lnTo>
                      <a:pt x="18" y="1668"/>
                    </a:lnTo>
                    <a:lnTo>
                      <a:pt x="9" y="1783"/>
                    </a:lnTo>
                    <a:lnTo>
                      <a:pt x="0" y="1898"/>
                    </a:lnTo>
                    <a:lnTo>
                      <a:pt x="0" y="2012"/>
                    </a:lnTo>
                    <a:lnTo>
                      <a:pt x="9" y="2127"/>
                    </a:lnTo>
                    <a:lnTo>
                      <a:pt x="27" y="2242"/>
                    </a:lnTo>
                    <a:lnTo>
                      <a:pt x="53" y="2348"/>
                    </a:lnTo>
                    <a:lnTo>
                      <a:pt x="89" y="2462"/>
                    </a:lnTo>
                    <a:lnTo>
                      <a:pt x="133" y="2559"/>
                    </a:lnTo>
                    <a:lnTo>
                      <a:pt x="186" y="2665"/>
                    </a:lnTo>
                    <a:lnTo>
                      <a:pt x="239" y="2762"/>
                    </a:lnTo>
                    <a:lnTo>
                      <a:pt x="345" y="2956"/>
                    </a:lnTo>
                    <a:lnTo>
                      <a:pt x="459" y="3142"/>
                    </a:lnTo>
                    <a:lnTo>
                      <a:pt x="583" y="3327"/>
                    </a:lnTo>
                    <a:lnTo>
                      <a:pt x="495" y="3124"/>
                    </a:lnTo>
                    <a:lnTo>
                      <a:pt x="406" y="2921"/>
                    </a:lnTo>
                    <a:lnTo>
                      <a:pt x="318" y="2718"/>
                    </a:lnTo>
                    <a:lnTo>
                      <a:pt x="239" y="2524"/>
                    </a:lnTo>
                    <a:lnTo>
                      <a:pt x="203" y="2418"/>
                    </a:lnTo>
                    <a:lnTo>
                      <a:pt x="168" y="2321"/>
                    </a:lnTo>
                    <a:lnTo>
                      <a:pt x="150" y="2215"/>
                    </a:lnTo>
                    <a:lnTo>
                      <a:pt x="142" y="2109"/>
                    </a:lnTo>
                    <a:lnTo>
                      <a:pt x="133" y="2004"/>
                    </a:lnTo>
                    <a:lnTo>
                      <a:pt x="142" y="1898"/>
                    </a:lnTo>
                    <a:lnTo>
                      <a:pt x="142" y="1792"/>
                    </a:lnTo>
                    <a:lnTo>
                      <a:pt x="159" y="1686"/>
                    </a:lnTo>
                    <a:lnTo>
                      <a:pt x="177" y="1589"/>
                    </a:lnTo>
                    <a:lnTo>
                      <a:pt x="203" y="1483"/>
                    </a:lnTo>
                    <a:lnTo>
                      <a:pt x="256" y="1271"/>
                    </a:lnTo>
                    <a:lnTo>
                      <a:pt x="327" y="1068"/>
                    </a:lnTo>
                    <a:lnTo>
                      <a:pt x="406" y="865"/>
                    </a:lnTo>
                    <a:lnTo>
                      <a:pt x="486" y="662"/>
                    </a:lnTo>
                    <a:lnTo>
                      <a:pt x="521" y="556"/>
                    </a:lnTo>
                    <a:lnTo>
                      <a:pt x="556" y="442"/>
                    </a:lnTo>
                    <a:lnTo>
                      <a:pt x="574" y="336"/>
                    </a:lnTo>
                    <a:lnTo>
                      <a:pt x="592" y="221"/>
                    </a:lnTo>
                    <a:lnTo>
                      <a:pt x="583" y="106"/>
                    </a:lnTo>
                    <a:lnTo>
                      <a:pt x="565" y="0"/>
                    </a:lnTo>
                    <a:lnTo>
                      <a:pt x="565" y="115"/>
                    </a:lnTo>
                    <a:lnTo>
                      <a:pt x="547" y="221"/>
                    </a:lnTo>
                    <a:lnTo>
                      <a:pt x="521" y="327"/>
                    </a:lnTo>
                    <a:lnTo>
                      <a:pt x="486" y="424"/>
                    </a:lnTo>
                    <a:lnTo>
                      <a:pt x="450" y="521"/>
                    </a:lnTo>
                    <a:lnTo>
                      <a:pt x="406" y="627"/>
                    </a:lnTo>
                    <a:lnTo>
                      <a:pt x="309" y="821"/>
                    </a:lnTo>
                    <a:lnTo>
                      <a:pt x="212" y="1024"/>
                    </a:lnTo>
                    <a:lnTo>
                      <a:pt x="133" y="1236"/>
                    </a:lnTo>
                    <a:lnTo>
                      <a:pt x="71" y="1448"/>
                    </a:lnTo>
                    <a:lnTo>
                      <a:pt x="18" y="1668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121" name="Freeform 6"/>
              <p:cNvSpPr>
                <a:spLocks noChangeArrowheads="1"/>
              </p:cNvSpPr>
              <p:nvPr/>
            </p:nvSpPr>
            <p:spPr bwMode="auto">
              <a:xfrm>
                <a:off x="5989638" y="1743075"/>
                <a:ext cx="209550" cy="1198563"/>
              </a:xfrm>
              <a:custGeom>
                <a:avLst/>
                <a:gdLst>
                  <a:gd name="T0" fmla="*/ 9345 w 583"/>
                  <a:gd name="T1" fmla="*/ 159184 h 3328"/>
                  <a:gd name="T2" fmla="*/ 34865 w 583"/>
                  <a:gd name="T3" fmla="*/ 238416 h 3328"/>
                  <a:gd name="T4" fmla="*/ 63260 w 583"/>
                  <a:gd name="T5" fmla="*/ 311526 h 3328"/>
                  <a:gd name="T6" fmla="*/ 117175 w 583"/>
                  <a:gd name="T7" fmla="*/ 457744 h 3328"/>
                  <a:gd name="T8" fmla="*/ 136225 w 583"/>
                  <a:gd name="T9" fmla="*/ 534095 h 3328"/>
                  <a:gd name="T10" fmla="*/ 152041 w 583"/>
                  <a:gd name="T11" fmla="*/ 607205 h 3328"/>
                  <a:gd name="T12" fmla="*/ 158510 w 583"/>
                  <a:gd name="T13" fmla="*/ 645380 h 3328"/>
                  <a:gd name="T14" fmla="*/ 161745 w 583"/>
                  <a:gd name="T15" fmla="*/ 721731 h 3328"/>
                  <a:gd name="T16" fmla="*/ 155275 w 583"/>
                  <a:gd name="T17" fmla="*/ 797721 h 3328"/>
                  <a:gd name="T18" fmla="*/ 139460 w 583"/>
                  <a:gd name="T19" fmla="*/ 870831 h 3328"/>
                  <a:gd name="T20" fmla="*/ 126880 w 583"/>
                  <a:gd name="T21" fmla="*/ 909006 h 3328"/>
                  <a:gd name="T22" fmla="*/ 63260 w 583"/>
                  <a:gd name="T23" fmla="*/ 1051984 h 3328"/>
                  <a:gd name="T24" fmla="*/ 31630 w 583"/>
                  <a:gd name="T25" fmla="*/ 1125093 h 3328"/>
                  <a:gd name="T26" fmla="*/ 0 w 583"/>
                  <a:gd name="T27" fmla="*/ 1198203 h 3328"/>
                  <a:gd name="T28" fmla="*/ 85545 w 583"/>
                  <a:gd name="T29" fmla="*/ 1064589 h 3328"/>
                  <a:gd name="T30" fmla="*/ 126880 w 583"/>
                  <a:gd name="T31" fmla="*/ 994721 h 3328"/>
                  <a:gd name="T32" fmla="*/ 161745 w 583"/>
                  <a:gd name="T33" fmla="*/ 921611 h 3328"/>
                  <a:gd name="T34" fmla="*/ 177560 w 583"/>
                  <a:gd name="T35" fmla="*/ 886677 h 3328"/>
                  <a:gd name="T36" fmla="*/ 199845 w 583"/>
                  <a:gd name="T37" fmla="*/ 807445 h 3328"/>
                  <a:gd name="T38" fmla="*/ 209191 w 583"/>
                  <a:gd name="T39" fmla="*/ 766029 h 3328"/>
                  <a:gd name="T40" fmla="*/ 209191 w 583"/>
                  <a:gd name="T41" fmla="*/ 683555 h 3328"/>
                  <a:gd name="T42" fmla="*/ 203080 w 583"/>
                  <a:gd name="T43" fmla="*/ 600722 h 3328"/>
                  <a:gd name="T44" fmla="*/ 186906 w 583"/>
                  <a:gd name="T45" fmla="*/ 521490 h 3328"/>
                  <a:gd name="T46" fmla="*/ 161745 w 583"/>
                  <a:gd name="T47" fmla="*/ 445139 h 3328"/>
                  <a:gd name="T48" fmla="*/ 101360 w 583"/>
                  <a:gd name="T49" fmla="*/ 295679 h 3328"/>
                  <a:gd name="T50" fmla="*/ 66495 w 583"/>
                  <a:gd name="T51" fmla="*/ 225811 h 3328"/>
                  <a:gd name="T52" fmla="*/ 34865 w 583"/>
                  <a:gd name="T53" fmla="*/ 152702 h 3328"/>
                  <a:gd name="T54" fmla="*/ 22285 w 583"/>
                  <a:gd name="T55" fmla="*/ 117767 h 3328"/>
                  <a:gd name="T56" fmla="*/ 6110 w 583"/>
                  <a:gd name="T57" fmla="*/ 41417 h 3328"/>
                  <a:gd name="T58" fmla="*/ 6110 w 583"/>
                  <a:gd name="T59" fmla="*/ 0 h 3328"/>
                  <a:gd name="T60" fmla="*/ 0 w 583"/>
                  <a:gd name="T61" fmla="*/ 79592 h 3328"/>
                  <a:gd name="T62" fmla="*/ 9345 w 583"/>
                  <a:gd name="T63" fmla="*/ 159184 h 3328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</a:gdLst>
                <a:ahLst/>
                <a:cxnLst>
                  <a:cxn ang="T64">
                    <a:pos x="T0" y="T1"/>
                  </a:cxn>
                  <a:cxn ang="T65">
                    <a:pos x="T2" y="T3"/>
                  </a:cxn>
                  <a:cxn ang="T66">
                    <a:pos x="T4" y="T5"/>
                  </a:cxn>
                  <a:cxn ang="T67">
                    <a:pos x="T6" y="T7"/>
                  </a:cxn>
                  <a:cxn ang="T68">
                    <a:pos x="T8" y="T9"/>
                  </a:cxn>
                  <a:cxn ang="T69">
                    <a:pos x="T10" y="T11"/>
                  </a:cxn>
                  <a:cxn ang="T70">
                    <a:pos x="T12" y="T13"/>
                  </a:cxn>
                  <a:cxn ang="T71">
                    <a:pos x="T14" y="T15"/>
                  </a:cxn>
                  <a:cxn ang="T72">
                    <a:pos x="T16" y="T17"/>
                  </a:cxn>
                  <a:cxn ang="T73">
                    <a:pos x="T18" y="T19"/>
                  </a:cxn>
                  <a:cxn ang="T74">
                    <a:pos x="T20" y="T21"/>
                  </a:cxn>
                  <a:cxn ang="T75">
                    <a:pos x="T22" y="T23"/>
                  </a:cxn>
                  <a:cxn ang="T76">
                    <a:pos x="T24" y="T25"/>
                  </a:cxn>
                  <a:cxn ang="T77">
                    <a:pos x="T26" y="T27"/>
                  </a:cxn>
                  <a:cxn ang="T78">
                    <a:pos x="T28" y="T29"/>
                  </a:cxn>
                  <a:cxn ang="T79">
                    <a:pos x="T30" y="T31"/>
                  </a:cxn>
                  <a:cxn ang="T80">
                    <a:pos x="T32" y="T33"/>
                  </a:cxn>
                  <a:cxn ang="T81">
                    <a:pos x="T34" y="T35"/>
                  </a:cxn>
                  <a:cxn ang="T82">
                    <a:pos x="T36" y="T37"/>
                  </a:cxn>
                  <a:cxn ang="T83">
                    <a:pos x="T38" y="T39"/>
                  </a:cxn>
                  <a:cxn ang="T84">
                    <a:pos x="T40" y="T41"/>
                  </a:cxn>
                  <a:cxn ang="T85">
                    <a:pos x="T42" y="T43"/>
                  </a:cxn>
                  <a:cxn ang="T86">
                    <a:pos x="T44" y="T45"/>
                  </a:cxn>
                  <a:cxn ang="T87">
                    <a:pos x="T46" y="T47"/>
                  </a:cxn>
                  <a:cxn ang="T88">
                    <a:pos x="T48" y="T49"/>
                  </a:cxn>
                  <a:cxn ang="T89">
                    <a:pos x="T50" y="T51"/>
                  </a:cxn>
                  <a:cxn ang="T90">
                    <a:pos x="T52" y="T53"/>
                  </a:cxn>
                  <a:cxn ang="T91">
                    <a:pos x="T54" y="T55"/>
                  </a:cxn>
                  <a:cxn ang="T92">
                    <a:pos x="T56" y="T57"/>
                  </a:cxn>
                  <a:cxn ang="T93">
                    <a:pos x="T58" y="T59"/>
                  </a:cxn>
                  <a:cxn ang="T94">
                    <a:pos x="T60" y="T61"/>
                  </a:cxn>
                  <a:cxn ang="T95">
                    <a:pos x="T62" y="T63"/>
                  </a:cxn>
                </a:cxnLst>
                <a:rect l="0" t="0" r="r" b="b"/>
                <a:pathLst>
                  <a:path w="583" h="3328">
                    <a:moveTo>
                      <a:pt x="26" y="442"/>
                    </a:moveTo>
                    <a:lnTo>
                      <a:pt x="26" y="442"/>
                    </a:lnTo>
                    <a:lnTo>
                      <a:pt x="62" y="556"/>
                    </a:lnTo>
                    <a:lnTo>
                      <a:pt x="97" y="662"/>
                    </a:lnTo>
                    <a:lnTo>
                      <a:pt x="176" y="865"/>
                    </a:lnTo>
                    <a:lnTo>
                      <a:pt x="256" y="1068"/>
                    </a:lnTo>
                    <a:lnTo>
                      <a:pt x="326" y="1271"/>
                    </a:lnTo>
                    <a:lnTo>
                      <a:pt x="379" y="1483"/>
                    </a:lnTo>
                    <a:lnTo>
                      <a:pt x="406" y="1589"/>
                    </a:lnTo>
                    <a:lnTo>
                      <a:pt x="423" y="1686"/>
                    </a:lnTo>
                    <a:lnTo>
                      <a:pt x="441" y="1792"/>
                    </a:lnTo>
                    <a:lnTo>
                      <a:pt x="450" y="1898"/>
                    </a:lnTo>
                    <a:lnTo>
                      <a:pt x="450" y="2004"/>
                    </a:lnTo>
                    <a:lnTo>
                      <a:pt x="441" y="2109"/>
                    </a:lnTo>
                    <a:lnTo>
                      <a:pt x="432" y="2215"/>
                    </a:lnTo>
                    <a:lnTo>
                      <a:pt x="415" y="2321"/>
                    </a:lnTo>
                    <a:lnTo>
                      <a:pt x="388" y="2418"/>
                    </a:lnTo>
                    <a:lnTo>
                      <a:pt x="353" y="2524"/>
                    </a:lnTo>
                    <a:lnTo>
                      <a:pt x="265" y="2718"/>
                    </a:lnTo>
                    <a:lnTo>
                      <a:pt x="176" y="2921"/>
                    </a:lnTo>
                    <a:lnTo>
                      <a:pt x="88" y="3124"/>
                    </a:lnTo>
                    <a:lnTo>
                      <a:pt x="0" y="3327"/>
                    </a:lnTo>
                    <a:lnTo>
                      <a:pt x="123" y="3142"/>
                    </a:lnTo>
                    <a:lnTo>
                      <a:pt x="238" y="2956"/>
                    </a:lnTo>
                    <a:lnTo>
                      <a:pt x="353" y="2762"/>
                    </a:lnTo>
                    <a:lnTo>
                      <a:pt x="406" y="2665"/>
                    </a:lnTo>
                    <a:lnTo>
                      <a:pt x="450" y="2559"/>
                    </a:lnTo>
                    <a:lnTo>
                      <a:pt x="494" y="2462"/>
                    </a:lnTo>
                    <a:lnTo>
                      <a:pt x="529" y="2348"/>
                    </a:lnTo>
                    <a:lnTo>
                      <a:pt x="556" y="2242"/>
                    </a:lnTo>
                    <a:lnTo>
                      <a:pt x="582" y="2127"/>
                    </a:lnTo>
                    <a:lnTo>
                      <a:pt x="582" y="2012"/>
                    </a:lnTo>
                    <a:lnTo>
                      <a:pt x="582" y="1898"/>
                    </a:lnTo>
                    <a:lnTo>
                      <a:pt x="582" y="1783"/>
                    </a:lnTo>
                    <a:lnTo>
                      <a:pt x="565" y="1668"/>
                    </a:lnTo>
                    <a:lnTo>
                      <a:pt x="520" y="1448"/>
                    </a:lnTo>
                    <a:lnTo>
                      <a:pt x="450" y="1236"/>
                    </a:lnTo>
                    <a:lnTo>
                      <a:pt x="370" y="1024"/>
                    </a:lnTo>
                    <a:lnTo>
                      <a:pt x="282" y="821"/>
                    </a:lnTo>
                    <a:lnTo>
                      <a:pt x="185" y="627"/>
                    </a:lnTo>
                    <a:lnTo>
                      <a:pt x="141" y="521"/>
                    </a:lnTo>
                    <a:lnTo>
                      <a:pt x="97" y="424"/>
                    </a:lnTo>
                    <a:lnTo>
                      <a:pt x="62" y="327"/>
                    </a:lnTo>
                    <a:lnTo>
                      <a:pt x="35" y="221"/>
                    </a:lnTo>
                    <a:lnTo>
                      <a:pt x="17" y="115"/>
                    </a:lnTo>
                    <a:lnTo>
                      <a:pt x="17" y="0"/>
                    </a:lnTo>
                    <a:lnTo>
                      <a:pt x="0" y="106"/>
                    </a:lnTo>
                    <a:lnTo>
                      <a:pt x="0" y="221"/>
                    </a:lnTo>
                    <a:lnTo>
                      <a:pt x="9" y="336"/>
                    </a:lnTo>
                    <a:lnTo>
                      <a:pt x="26" y="442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122" name="Freeform 7"/>
              <p:cNvSpPr>
                <a:spLocks noChangeArrowheads="1"/>
              </p:cNvSpPr>
              <p:nvPr/>
            </p:nvSpPr>
            <p:spPr bwMode="auto">
              <a:xfrm>
                <a:off x="5767388" y="2930525"/>
                <a:ext cx="206375" cy="596900"/>
              </a:xfrm>
              <a:custGeom>
                <a:avLst/>
                <a:gdLst>
                  <a:gd name="T0" fmla="*/ 139258 w 575"/>
                  <a:gd name="T1" fmla="*/ 313912 h 1660"/>
                  <a:gd name="T2" fmla="*/ 139258 w 575"/>
                  <a:gd name="T3" fmla="*/ 313912 h 1660"/>
                  <a:gd name="T4" fmla="*/ 171202 w 575"/>
                  <a:gd name="T5" fmla="*/ 240917 h 1660"/>
                  <a:gd name="T6" fmla="*/ 186994 w 575"/>
                  <a:gd name="T7" fmla="*/ 202802 h 1660"/>
                  <a:gd name="T8" fmla="*/ 196325 w 575"/>
                  <a:gd name="T9" fmla="*/ 161810 h 1660"/>
                  <a:gd name="T10" fmla="*/ 196325 w 575"/>
                  <a:gd name="T11" fmla="*/ 161810 h 1660"/>
                  <a:gd name="T12" fmla="*/ 206016 w 575"/>
                  <a:gd name="T13" fmla="*/ 123695 h 1660"/>
                  <a:gd name="T14" fmla="*/ 206016 w 575"/>
                  <a:gd name="T15" fmla="*/ 82343 h 1660"/>
                  <a:gd name="T16" fmla="*/ 206016 w 575"/>
                  <a:gd name="T17" fmla="*/ 82343 h 1660"/>
                  <a:gd name="T18" fmla="*/ 202786 w 575"/>
                  <a:gd name="T19" fmla="*/ 40992 h 1660"/>
                  <a:gd name="T20" fmla="*/ 199556 w 575"/>
                  <a:gd name="T21" fmla="*/ 19058 h 1660"/>
                  <a:gd name="T22" fmla="*/ 193095 w 575"/>
                  <a:gd name="T23" fmla="*/ 0 h 1660"/>
                  <a:gd name="T24" fmla="*/ 193095 w 575"/>
                  <a:gd name="T25" fmla="*/ 0 h 1660"/>
                  <a:gd name="T26" fmla="*/ 186994 w 575"/>
                  <a:gd name="T27" fmla="*/ 40992 h 1660"/>
                  <a:gd name="T28" fmla="*/ 180533 w 575"/>
                  <a:gd name="T29" fmla="*/ 79107 h 1660"/>
                  <a:gd name="T30" fmla="*/ 180533 w 575"/>
                  <a:gd name="T31" fmla="*/ 79107 h 1660"/>
                  <a:gd name="T32" fmla="*/ 167971 w 575"/>
                  <a:gd name="T33" fmla="*/ 113986 h 1660"/>
                  <a:gd name="T34" fmla="*/ 155409 w 575"/>
                  <a:gd name="T35" fmla="*/ 148865 h 1660"/>
                  <a:gd name="T36" fmla="*/ 155409 w 575"/>
                  <a:gd name="T37" fmla="*/ 148865 h 1660"/>
                  <a:gd name="T38" fmla="*/ 126696 w 575"/>
                  <a:gd name="T39" fmla="*/ 221860 h 1660"/>
                  <a:gd name="T40" fmla="*/ 95112 w 575"/>
                  <a:gd name="T41" fmla="*/ 294854 h 1660"/>
                  <a:gd name="T42" fmla="*/ 95112 w 575"/>
                  <a:gd name="T43" fmla="*/ 294854 h 1660"/>
                  <a:gd name="T44" fmla="*/ 66399 w 575"/>
                  <a:gd name="T45" fmla="*/ 367849 h 1660"/>
                  <a:gd name="T46" fmla="*/ 38045 w 575"/>
                  <a:gd name="T47" fmla="*/ 440843 h 1660"/>
                  <a:gd name="T48" fmla="*/ 38045 w 575"/>
                  <a:gd name="T49" fmla="*/ 440843 h 1660"/>
                  <a:gd name="T50" fmla="*/ 15792 w 575"/>
                  <a:gd name="T51" fmla="*/ 520310 h 1660"/>
                  <a:gd name="T52" fmla="*/ 6460 w 575"/>
                  <a:gd name="T53" fmla="*/ 558425 h 1660"/>
                  <a:gd name="T54" fmla="*/ 0 w 575"/>
                  <a:gd name="T55" fmla="*/ 596540 h 1660"/>
                  <a:gd name="T56" fmla="*/ 0 w 575"/>
                  <a:gd name="T57" fmla="*/ 596540 h 1660"/>
                  <a:gd name="T58" fmla="*/ 72859 w 575"/>
                  <a:gd name="T59" fmla="*/ 456664 h 1660"/>
                  <a:gd name="T60" fmla="*/ 72859 w 575"/>
                  <a:gd name="T61" fmla="*/ 456664 h 1660"/>
                  <a:gd name="T62" fmla="*/ 139258 w 575"/>
                  <a:gd name="T63" fmla="*/ 313912 h 1660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</a:gdLst>
                <a:ahLst/>
                <a:cxnLst>
                  <a:cxn ang="T64">
                    <a:pos x="T0" y="T1"/>
                  </a:cxn>
                  <a:cxn ang="T65">
                    <a:pos x="T2" y="T3"/>
                  </a:cxn>
                  <a:cxn ang="T66">
                    <a:pos x="T4" y="T5"/>
                  </a:cxn>
                  <a:cxn ang="T67">
                    <a:pos x="T6" y="T7"/>
                  </a:cxn>
                  <a:cxn ang="T68">
                    <a:pos x="T8" y="T9"/>
                  </a:cxn>
                  <a:cxn ang="T69">
                    <a:pos x="T10" y="T11"/>
                  </a:cxn>
                  <a:cxn ang="T70">
                    <a:pos x="T12" y="T13"/>
                  </a:cxn>
                  <a:cxn ang="T71">
                    <a:pos x="T14" y="T15"/>
                  </a:cxn>
                  <a:cxn ang="T72">
                    <a:pos x="T16" y="T17"/>
                  </a:cxn>
                  <a:cxn ang="T73">
                    <a:pos x="T18" y="T19"/>
                  </a:cxn>
                  <a:cxn ang="T74">
                    <a:pos x="T20" y="T21"/>
                  </a:cxn>
                  <a:cxn ang="T75">
                    <a:pos x="T22" y="T23"/>
                  </a:cxn>
                  <a:cxn ang="T76">
                    <a:pos x="T24" y="T25"/>
                  </a:cxn>
                  <a:cxn ang="T77">
                    <a:pos x="T26" y="T27"/>
                  </a:cxn>
                  <a:cxn ang="T78">
                    <a:pos x="T28" y="T29"/>
                  </a:cxn>
                  <a:cxn ang="T79">
                    <a:pos x="T30" y="T31"/>
                  </a:cxn>
                  <a:cxn ang="T80">
                    <a:pos x="T32" y="T33"/>
                  </a:cxn>
                  <a:cxn ang="T81">
                    <a:pos x="T34" y="T35"/>
                  </a:cxn>
                  <a:cxn ang="T82">
                    <a:pos x="T36" y="T37"/>
                  </a:cxn>
                  <a:cxn ang="T83">
                    <a:pos x="T38" y="T39"/>
                  </a:cxn>
                  <a:cxn ang="T84">
                    <a:pos x="T40" y="T41"/>
                  </a:cxn>
                  <a:cxn ang="T85">
                    <a:pos x="T42" y="T43"/>
                  </a:cxn>
                  <a:cxn ang="T86">
                    <a:pos x="T44" y="T45"/>
                  </a:cxn>
                  <a:cxn ang="T87">
                    <a:pos x="T46" y="T47"/>
                  </a:cxn>
                  <a:cxn ang="T88">
                    <a:pos x="T48" y="T49"/>
                  </a:cxn>
                  <a:cxn ang="T89">
                    <a:pos x="T50" y="T51"/>
                  </a:cxn>
                  <a:cxn ang="T90">
                    <a:pos x="T52" y="T53"/>
                  </a:cxn>
                  <a:cxn ang="T91">
                    <a:pos x="T54" y="T55"/>
                  </a:cxn>
                  <a:cxn ang="T92">
                    <a:pos x="T56" y="T57"/>
                  </a:cxn>
                  <a:cxn ang="T93">
                    <a:pos x="T58" y="T59"/>
                  </a:cxn>
                  <a:cxn ang="T94">
                    <a:pos x="T60" y="T61"/>
                  </a:cxn>
                  <a:cxn ang="T95">
                    <a:pos x="T62" y="T63"/>
                  </a:cxn>
                </a:cxnLst>
                <a:rect l="0" t="0" r="r" b="b"/>
                <a:pathLst>
                  <a:path w="575" h="1660">
                    <a:moveTo>
                      <a:pt x="388" y="873"/>
                    </a:moveTo>
                    <a:lnTo>
                      <a:pt x="388" y="873"/>
                    </a:lnTo>
                    <a:lnTo>
                      <a:pt x="477" y="670"/>
                    </a:lnTo>
                    <a:lnTo>
                      <a:pt x="521" y="564"/>
                    </a:lnTo>
                    <a:lnTo>
                      <a:pt x="547" y="450"/>
                    </a:lnTo>
                    <a:lnTo>
                      <a:pt x="574" y="344"/>
                    </a:lnTo>
                    <a:lnTo>
                      <a:pt x="574" y="229"/>
                    </a:lnTo>
                    <a:lnTo>
                      <a:pt x="565" y="114"/>
                    </a:lnTo>
                    <a:lnTo>
                      <a:pt x="556" y="53"/>
                    </a:lnTo>
                    <a:lnTo>
                      <a:pt x="538" y="0"/>
                    </a:lnTo>
                    <a:lnTo>
                      <a:pt x="521" y="114"/>
                    </a:lnTo>
                    <a:lnTo>
                      <a:pt x="503" y="220"/>
                    </a:lnTo>
                    <a:lnTo>
                      <a:pt x="468" y="317"/>
                    </a:lnTo>
                    <a:lnTo>
                      <a:pt x="433" y="414"/>
                    </a:lnTo>
                    <a:lnTo>
                      <a:pt x="353" y="617"/>
                    </a:lnTo>
                    <a:lnTo>
                      <a:pt x="265" y="820"/>
                    </a:lnTo>
                    <a:lnTo>
                      <a:pt x="185" y="1023"/>
                    </a:lnTo>
                    <a:lnTo>
                      <a:pt x="106" y="1226"/>
                    </a:lnTo>
                    <a:lnTo>
                      <a:pt x="44" y="1447"/>
                    </a:lnTo>
                    <a:lnTo>
                      <a:pt x="18" y="1553"/>
                    </a:lnTo>
                    <a:lnTo>
                      <a:pt x="0" y="1659"/>
                    </a:lnTo>
                    <a:lnTo>
                      <a:pt x="203" y="1270"/>
                    </a:lnTo>
                    <a:lnTo>
                      <a:pt x="388" y="873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123" name="Freeform 8"/>
              <p:cNvSpPr>
                <a:spLocks noChangeArrowheads="1"/>
              </p:cNvSpPr>
              <p:nvPr/>
            </p:nvSpPr>
            <p:spPr bwMode="auto">
              <a:xfrm>
                <a:off x="2066925" y="1587500"/>
                <a:ext cx="3875088" cy="4657725"/>
              </a:xfrm>
              <a:custGeom>
                <a:avLst/>
                <a:gdLst>
                  <a:gd name="T0" fmla="*/ 3074512 w 10765"/>
                  <a:gd name="T1" fmla="*/ 3685205 h 12936"/>
                  <a:gd name="T2" fmla="*/ 2843051 w 10765"/>
                  <a:gd name="T3" fmla="*/ 3167440 h 12936"/>
                  <a:gd name="T4" fmla="*/ 2741179 w 10765"/>
                  <a:gd name="T5" fmla="*/ 2668398 h 12936"/>
                  <a:gd name="T6" fmla="*/ 3347730 w 10765"/>
                  <a:gd name="T7" fmla="*/ 2141272 h 12936"/>
                  <a:gd name="T8" fmla="*/ 3690783 w 10765"/>
                  <a:gd name="T9" fmla="*/ 1995448 h 12936"/>
                  <a:gd name="T10" fmla="*/ 2791935 w 10765"/>
                  <a:gd name="T11" fmla="*/ 2484048 h 12936"/>
                  <a:gd name="T12" fmla="*/ 2718861 w 10765"/>
                  <a:gd name="T13" fmla="*/ 3078146 h 12936"/>
                  <a:gd name="T14" fmla="*/ 2989199 w 10765"/>
                  <a:gd name="T15" fmla="*/ 3558104 h 12936"/>
                  <a:gd name="T16" fmla="*/ 2884088 w 10765"/>
                  <a:gd name="T17" fmla="*/ 4050665 h 12936"/>
                  <a:gd name="T18" fmla="*/ 2182144 w 10765"/>
                  <a:gd name="T19" fmla="*/ 1236083 h 12936"/>
                  <a:gd name="T20" fmla="*/ 1937724 w 10765"/>
                  <a:gd name="T21" fmla="*/ 235119 h 12936"/>
                  <a:gd name="T22" fmla="*/ 1781857 w 10765"/>
                  <a:gd name="T23" fmla="*/ 1299453 h 12936"/>
                  <a:gd name="T24" fmla="*/ 1502519 w 10765"/>
                  <a:gd name="T25" fmla="*/ 2338224 h 12936"/>
                  <a:gd name="T26" fmla="*/ 1534196 w 10765"/>
                  <a:gd name="T27" fmla="*/ 1900032 h 12936"/>
                  <a:gd name="T28" fmla="*/ 1451763 w 10765"/>
                  <a:gd name="T29" fmla="*/ 683032 h 12936"/>
                  <a:gd name="T30" fmla="*/ 854571 w 10765"/>
                  <a:gd name="T31" fmla="*/ 6481 h 12936"/>
                  <a:gd name="T32" fmla="*/ 743340 w 10765"/>
                  <a:gd name="T33" fmla="*/ 50768 h 12936"/>
                  <a:gd name="T34" fmla="*/ 616270 w 10765"/>
                  <a:gd name="T35" fmla="*/ 2770295 h 12936"/>
                  <a:gd name="T36" fmla="*/ 463643 w 10765"/>
                  <a:gd name="T37" fmla="*/ 3840751 h 12936"/>
                  <a:gd name="T38" fmla="*/ 587473 w 10765"/>
                  <a:gd name="T39" fmla="*/ 4399923 h 12936"/>
                  <a:gd name="T40" fmla="*/ 743340 w 10765"/>
                  <a:gd name="T41" fmla="*/ 4625680 h 12936"/>
                  <a:gd name="T42" fmla="*/ 1492800 w 10765"/>
                  <a:gd name="T43" fmla="*/ 4609837 h 12936"/>
                  <a:gd name="T44" fmla="*/ 2826852 w 10765"/>
                  <a:gd name="T45" fmla="*/ 4193609 h 12936"/>
                  <a:gd name="T46" fmla="*/ 2560114 w 10765"/>
                  <a:gd name="T47" fmla="*/ 3824908 h 12936"/>
                  <a:gd name="T48" fmla="*/ 2147227 w 10765"/>
                  <a:gd name="T49" fmla="*/ 2277734 h 12936"/>
                  <a:gd name="T50" fmla="*/ 1966162 w 10765"/>
                  <a:gd name="T51" fmla="*/ 1184955 h 12936"/>
                  <a:gd name="T52" fmla="*/ 1994959 w 10765"/>
                  <a:gd name="T53" fmla="*/ 1020048 h 12936"/>
                  <a:gd name="T54" fmla="*/ 1962922 w 10765"/>
                  <a:gd name="T55" fmla="*/ 289127 h 12936"/>
                  <a:gd name="T56" fmla="*/ 1905687 w 10765"/>
                  <a:gd name="T57" fmla="*/ 613181 h 12936"/>
                  <a:gd name="T58" fmla="*/ 730741 w 10765"/>
                  <a:gd name="T59" fmla="*/ 1429795 h 12936"/>
                  <a:gd name="T60" fmla="*/ 816414 w 10765"/>
                  <a:gd name="T61" fmla="*/ 60490 h 12936"/>
                  <a:gd name="T62" fmla="*/ 1349891 w 10765"/>
                  <a:gd name="T63" fmla="*/ 609940 h 12936"/>
                  <a:gd name="T64" fmla="*/ 1505759 w 10765"/>
                  <a:gd name="T65" fmla="*/ 1893551 h 12936"/>
                  <a:gd name="T66" fmla="*/ 1486680 w 10765"/>
                  <a:gd name="T67" fmla="*/ 2338224 h 12936"/>
                  <a:gd name="T68" fmla="*/ 1623109 w 10765"/>
                  <a:gd name="T69" fmla="*/ 2801980 h 12936"/>
                  <a:gd name="T70" fmla="*/ 1372210 w 10765"/>
                  <a:gd name="T71" fmla="*/ 3348550 h 12936"/>
                  <a:gd name="T72" fmla="*/ 1016558 w 10765"/>
                  <a:gd name="T73" fmla="*/ 2531936 h 12936"/>
                  <a:gd name="T74" fmla="*/ 1127789 w 10765"/>
                  <a:gd name="T75" fmla="*/ 2214364 h 12936"/>
                  <a:gd name="T76" fmla="*/ 1321454 w 10765"/>
                  <a:gd name="T77" fmla="*/ 1595062 h 12936"/>
                  <a:gd name="T78" fmla="*/ 1270698 w 10765"/>
                  <a:gd name="T79" fmla="*/ 679792 h 12936"/>
                  <a:gd name="T80" fmla="*/ 1165586 w 10765"/>
                  <a:gd name="T81" fmla="*/ 578255 h 12936"/>
                  <a:gd name="T82" fmla="*/ 1311734 w 10765"/>
                  <a:gd name="T83" fmla="*/ 1372545 h 12936"/>
                  <a:gd name="T84" fmla="*/ 1064074 w 10765"/>
                  <a:gd name="T85" fmla="*/ 2077901 h 12936"/>
                  <a:gd name="T86" fmla="*/ 1048236 w 10765"/>
                  <a:gd name="T87" fmla="*/ 2138391 h 12936"/>
                  <a:gd name="T88" fmla="*/ 695464 w 10765"/>
                  <a:gd name="T89" fmla="*/ 3516698 h 12936"/>
                  <a:gd name="T90" fmla="*/ 829013 w 10765"/>
                  <a:gd name="T91" fmla="*/ 3497614 h 12936"/>
                  <a:gd name="T92" fmla="*/ 1648667 w 10765"/>
                  <a:gd name="T93" fmla="*/ 3513457 h 12936"/>
                  <a:gd name="T94" fmla="*/ 1426205 w 10765"/>
                  <a:gd name="T95" fmla="*/ 3936166 h 12936"/>
                  <a:gd name="T96" fmla="*/ 1619870 w 10765"/>
                  <a:gd name="T97" fmla="*/ 4047425 h 12936"/>
                  <a:gd name="T98" fmla="*/ 482721 w 10765"/>
                  <a:gd name="T99" fmla="*/ 4009258 h 12936"/>
                  <a:gd name="T100" fmla="*/ 2213822 w 10765"/>
                  <a:gd name="T101" fmla="*/ 4415765 h 12936"/>
                  <a:gd name="T102" fmla="*/ 870410 w 10765"/>
                  <a:gd name="T103" fmla="*/ 4549347 h 12936"/>
                  <a:gd name="T104" fmla="*/ 841612 w 10765"/>
                  <a:gd name="T105" fmla="*/ 4094953 h 12936"/>
                  <a:gd name="T106" fmla="*/ 1781857 w 10765"/>
                  <a:gd name="T107" fmla="*/ 4355635 h 12936"/>
                  <a:gd name="T108" fmla="*/ 1880489 w 10765"/>
                  <a:gd name="T109" fmla="*/ 4269581 h 12936"/>
                  <a:gd name="T110" fmla="*/ 2010798 w 10765"/>
                  <a:gd name="T111" fmla="*/ 3961731 h 12936"/>
                  <a:gd name="T112" fmla="*/ 1664506 w 10765"/>
                  <a:gd name="T113" fmla="*/ 3459448 h 12936"/>
                  <a:gd name="T114" fmla="*/ 1921885 w 10765"/>
                  <a:gd name="T115" fmla="*/ 1156510 h 12936"/>
                  <a:gd name="T116" fmla="*/ 2115550 w 10765"/>
                  <a:gd name="T117" fmla="*/ 2487289 h 12936"/>
                  <a:gd name="T118" fmla="*/ 2487040 w 10765"/>
                  <a:gd name="T119" fmla="*/ 3748576 h 129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10765" h="12936">
                    <a:moveTo>
                      <a:pt x="8056" y="11470"/>
                    </a:moveTo>
                    <a:lnTo>
                      <a:pt x="8056" y="11470"/>
                    </a:lnTo>
                    <a:lnTo>
                      <a:pt x="8145" y="11373"/>
                    </a:lnTo>
                    <a:lnTo>
                      <a:pt x="8233" y="11267"/>
                    </a:lnTo>
                    <a:lnTo>
                      <a:pt x="8312" y="11153"/>
                    </a:lnTo>
                    <a:lnTo>
                      <a:pt x="8383" y="11029"/>
                    </a:lnTo>
                    <a:lnTo>
                      <a:pt x="8435" y="10905"/>
                    </a:lnTo>
                    <a:lnTo>
                      <a:pt x="8479" y="10782"/>
                    </a:lnTo>
                    <a:lnTo>
                      <a:pt x="8514" y="10641"/>
                    </a:lnTo>
                    <a:lnTo>
                      <a:pt x="8532" y="10508"/>
                    </a:lnTo>
                    <a:lnTo>
                      <a:pt x="8541" y="10367"/>
                    </a:lnTo>
                    <a:lnTo>
                      <a:pt x="8541" y="10235"/>
                    </a:lnTo>
                    <a:lnTo>
                      <a:pt x="8523" y="10102"/>
                    </a:lnTo>
                    <a:lnTo>
                      <a:pt x="8497" y="9970"/>
                    </a:lnTo>
                    <a:lnTo>
                      <a:pt x="8470" y="9838"/>
                    </a:lnTo>
                    <a:lnTo>
                      <a:pt x="8426" y="9705"/>
                    </a:lnTo>
                    <a:lnTo>
                      <a:pt x="8374" y="9582"/>
                    </a:lnTo>
                    <a:lnTo>
                      <a:pt x="8321" y="9458"/>
                    </a:lnTo>
                    <a:lnTo>
                      <a:pt x="8259" y="9344"/>
                    </a:lnTo>
                    <a:lnTo>
                      <a:pt x="8198" y="9229"/>
                    </a:lnTo>
                    <a:lnTo>
                      <a:pt x="8127" y="9114"/>
                    </a:lnTo>
                    <a:lnTo>
                      <a:pt x="8048" y="9000"/>
                    </a:lnTo>
                    <a:lnTo>
                      <a:pt x="7968" y="8894"/>
                    </a:lnTo>
                    <a:lnTo>
                      <a:pt x="7933" y="8849"/>
                    </a:lnTo>
                    <a:lnTo>
                      <a:pt x="7898" y="8797"/>
                    </a:lnTo>
                    <a:lnTo>
                      <a:pt x="7827" y="8691"/>
                    </a:lnTo>
                    <a:lnTo>
                      <a:pt x="7756" y="8585"/>
                    </a:lnTo>
                    <a:lnTo>
                      <a:pt x="7695" y="8479"/>
                    </a:lnTo>
                    <a:lnTo>
                      <a:pt x="7651" y="8364"/>
                    </a:lnTo>
                    <a:lnTo>
                      <a:pt x="7606" y="8249"/>
                    </a:lnTo>
                    <a:lnTo>
                      <a:pt x="7571" y="8135"/>
                    </a:lnTo>
                    <a:lnTo>
                      <a:pt x="7545" y="8011"/>
                    </a:lnTo>
                    <a:lnTo>
                      <a:pt x="7536" y="7888"/>
                    </a:lnTo>
                    <a:lnTo>
                      <a:pt x="7536" y="7764"/>
                    </a:lnTo>
                    <a:lnTo>
                      <a:pt x="7553" y="7649"/>
                    </a:lnTo>
                    <a:lnTo>
                      <a:pt x="7580" y="7526"/>
                    </a:lnTo>
                    <a:lnTo>
                      <a:pt x="7615" y="7411"/>
                    </a:lnTo>
                    <a:lnTo>
                      <a:pt x="7659" y="7296"/>
                    </a:lnTo>
                    <a:lnTo>
                      <a:pt x="7721" y="7191"/>
                    </a:lnTo>
                    <a:lnTo>
                      <a:pt x="7792" y="7085"/>
                    </a:lnTo>
                    <a:lnTo>
                      <a:pt x="7862" y="6979"/>
                    </a:lnTo>
                    <a:lnTo>
                      <a:pt x="7942" y="6882"/>
                    </a:lnTo>
                    <a:lnTo>
                      <a:pt x="8030" y="6794"/>
                    </a:lnTo>
                    <a:lnTo>
                      <a:pt x="8118" y="6705"/>
                    </a:lnTo>
                    <a:lnTo>
                      <a:pt x="8215" y="6617"/>
                    </a:lnTo>
                    <a:lnTo>
                      <a:pt x="8417" y="6458"/>
                    </a:lnTo>
                    <a:lnTo>
                      <a:pt x="8620" y="6317"/>
                    </a:lnTo>
                    <a:lnTo>
                      <a:pt x="8841" y="6186"/>
                    </a:lnTo>
                    <a:lnTo>
                      <a:pt x="9070" y="6062"/>
                    </a:lnTo>
                    <a:lnTo>
                      <a:pt x="9300" y="5947"/>
                    </a:lnTo>
                    <a:lnTo>
                      <a:pt x="9538" y="5842"/>
                    </a:lnTo>
                    <a:lnTo>
                      <a:pt x="9776" y="5744"/>
                    </a:lnTo>
                    <a:lnTo>
                      <a:pt x="10014" y="5656"/>
                    </a:lnTo>
                    <a:lnTo>
                      <a:pt x="10261" y="5577"/>
                    </a:lnTo>
                    <a:lnTo>
                      <a:pt x="10509" y="5506"/>
                    </a:lnTo>
                    <a:lnTo>
                      <a:pt x="10632" y="5471"/>
                    </a:lnTo>
                    <a:lnTo>
                      <a:pt x="10764" y="5453"/>
                    </a:lnTo>
                    <a:lnTo>
                      <a:pt x="10632" y="5462"/>
                    </a:lnTo>
                    <a:lnTo>
                      <a:pt x="10509" y="5489"/>
                    </a:lnTo>
                    <a:lnTo>
                      <a:pt x="10253" y="5542"/>
                    </a:lnTo>
                    <a:lnTo>
                      <a:pt x="10006" y="5612"/>
                    </a:lnTo>
                    <a:lnTo>
                      <a:pt x="9759" y="5692"/>
                    </a:lnTo>
                    <a:lnTo>
                      <a:pt x="9511" y="5780"/>
                    </a:lnTo>
                    <a:lnTo>
                      <a:pt x="9264" y="5877"/>
                    </a:lnTo>
                    <a:lnTo>
                      <a:pt x="9035" y="5983"/>
                    </a:lnTo>
                    <a:lnTo>
                      <a:pt x="8797" y="6106"/>
                    </a:lnTo>
                    <a:lnTo>
                      <a:pt x="8567" y="6229"/>
                    </a:lnTo>
                    <a:lnTo>
                      <a:pt x="8348" y="6370"/>
                    </a:lnTo>
                    <a:lnTo>
                      <a:pt x="8136" y="6529"/>
                    </a:lnTo>
                    <a:lnTo>
                      <a:pt x="8039" y="6617"/>
                    </a:lnTo>
                    <a:lnTo>
                      <a:pt x="7942" y="6705"/>
                    </a:lnTo>
                    <a:lnTo>
                      <a:pt x="7845" y="6802"/>
                    </a:lnTo>
                    <a:lnTo>
                      <a:pt x="7756" y="6899"/>
                    </a:lnTo>
                    <a:lnTo>
                      <a:pt x="7677" y="7005"/>
                    </a:lnTo>
                    <a:lnTo>
                      <a:pt x="7606" y="7120"/>
                    </a:lnTo>
                    <a:lnTo>
                      <a:pt x="7536" y="7235"/>
                    </a:lnTo>
                    <a:lnTo>
                      <a:pt x="7483" y="7358"/>
                    </a:lnTo>
                    <a:lnTo>
                      <a:pt x="7439" y="7491"/>
                    </a:lnTo>
                    <a:lnTo>
                      <a:pt x="7403" y="7623"/>
                    </a:lnTo>
                    <a:lnTo>
                      <a:pt x="7386" y="7755"/>
                    </a:lnTo>
                    <a:lnTo>
                      <a:pt x="7386" y="7897"/>
                    </a:lnTo>
                    <a:lnTo>
                      <a:pt x="7395" y="8029"/>
                    </a:lnTo>
                    <a:lnTo>
                      <a:pt x="7421" y="8161"/>
                    </a:lnTo>
                    <a:lnTo>
                      <a:pt x="7456" y="8294"/>
                    </a:lnTo>
                    <a:lnTo>
                      <a:pt x="7501" y="8426"/>
                    </a:lnTo>
                    <a:lnTo>
                      <a:pt x="7553" y="8549"/>
                    </a:lnTo>
                    <a:lnTo>
                      <a:pt x="7615" y="8664"/>
                    </a:lnTo>
                    <a:lnTo>
                      <a:pt x="7686" y="8779"/>
                    </a:lnTo>
                    <a:lnTo>
                      <a:pt x="7756" y="8894"/>
                    </a:lnTo>
                    <a:lnTo>
                      <a:pt x="7801" y="8947"/>
                    </a:lnTo>
                    <a:lnTo>
                      <a:pt x="7836" y="9000"/>
                    </a:lnTo>
                    <a:lnTo>
                      <a:pt x="7915" y="9105"/>
                    </a:lnTo>
                    <a:lnTo>
                      <a:pt x="8048" y="9308"/>
                    </a:lnTo>
                    <a:lnTo>
                      <a:pt x="8109" y="9423"/>
                    </a:lnTo>
                    <a:lnTo>
                      <a:pt x="8171" y="9538"/>
                    </a:lnTo>
                    <a:lnTo>
                      <a:pt x="8224" y="9652"/>
                    </a:lnTo>
                    <a:lnTo>
                      <a:pt x="8268" y="9767"/>
                    </a:lnTo>
                    <a:lnTo>
                      <a:pt x="8304" y="9882"/>
                    </a:lnTo>
                    <a:lnTo>
                      <a:pt x="8330" y="10005"/>
                    </a:lnTo>
                    <a:lnTo>
                      <a:pt x="8356" y="10129"/>
                    </a:lnTo>
                    <a:lnTo>
                      <a:pt x="8365" y="10244"/>
                    </a:lnTo>
                    <a:lnTo>
                      <a:pt x="8374" y="10367"/>
                    </a:lnTo>
                    <a:lnTo>
                      <a:pt x="8365" y="10491"/>
                    </a:lnTo>
                    <a:lnTo>
                      <a:pt x="8348" y="10614"/>
                    </a:lnTo>
                    <a:lnTo>
                      <a:pt x="8312" y="10729"/>
                    </a:lnTo>
                    <a:lnTo>
                      <a:pt x="8277" y="10844"/>
                    </a:lnTo>
                    <a:lnTo>
                      <a:pt x="8224" y="10950"/>
                    </a:lnTo>
                    <a:lnTo>
                      <a:pt x="8162" y="11055"/>
                    </a:lnTo>
                    <a:lnTo>
                      <a:pt x="8092" y="11161"/>
                    </a:lnTo>
                    <a:lnTo>
                      <a:pt x="8012" y="11250"/>
                    </a:lnTo>
                    <a:lnTo>
                      <a:pt x="7933" y="11347"/>
                    </a:lnTo>
                    <a:lnTo>
                      <a:pt x="7783" y="11479"/>
                    </a:lnTo>
                    <a:lnTo>
                      <a:pt x="7615" y="11603"/>
                    </a:lnTo>
                    <a:lnTo>
                      <a:pt x="7465" y="10941"/>
                    </a:lnTo>
                    <a:lnTo>
                      <a:pt x="7324" y="10270"/>
                    </a:lnTo>
                    <a:lnTo>
                      <a:pt x="7174" y="9591"/>
                    </a:lnTo>
                    <a:lnTo>
                      <a:pt x="7042" y="8911"/>
                    </a:lnTo>
                    <a:lnTo>
                      <a:pt x="6777" y="7544"/>
                    </a:lnTo>
                    <a:lnTo>
                      <a:pt x="6530" y="6177"/>
                    </a:lnTo>
                    <a:lnTo>
                      <a:pt x="6292" y="4809"/>
                    </a:lnTo>
                    <a:lnTo>
                      <a:pt x="6062" y="3433"/>
                    </a:lnTo>
                    <a:lnTo>
                      <a:pt x="5850" y="2056"/>
                    </a:lnTo>
                    <a:lnTo>
                      <a:pt x="5639" y="688"/>
                    </a:lnTo>
                    <a:lnTo>
                      <a:pt x="5630" y="662"/>
                    </a:lnTo>
                    <a:lnTo>
                      <a:pt x="5621" y="644"/>
                    </a:lnTo>
                    <a:lnTo>
                      <a:pt x="5603" y="635"/>
                    </a:lnTo>
                    <a:lnTo>
                      <a:pt x="5586" y="627"/>
                    </a:lnTo>
                    <a:lnTo>
                      <a:pt x="5524" y="609"/>
                    </a:lnTo>
                    <a:lnTo>
                      <a:pt x="5480" y="609"/>
                    </a:lnTo>
                    <a:lnTo>
                      <a:pt x="5444" y="618"/>
                    </a:lnTo>
                    <a:lnTo>
                      <a:pt x="5409" y="635"/>
                    </a:lnTo>
                    <a:lnTo>
                      <a:pt x="5383" y="653"/>
                    </a:lnTo>
                    <a:lnTo>
                      <a:pt x="5330" y="697"/>
                    </a:lnTo>
                    <a:lnTo>
                      <a:pt x="5294" y="750"/>
                    </a:lnTo>
                    <a:lnTo>
                      <a:pt x="5268" y="794"/>
                    </a:lnTo>
                    <a:lnTo>
                      <a:pt x="5242" y="838"/>
                    </a:lnTo>
                    <a:lnTo>
                      <a:pt x="5224" y="891"/>
                    </a:lnTo>
                    <a:lnTo>
                      <a:pt x="5189" y="997"/>
                    </a:lnTo>
                    <a:lnTo>
                      <a:pt x="5171" y="1094"/>
                    </a:lnTo>
                    <a:lnTo>
                      <a:pt x="5153" y="1297"/>
                    </a:lnTo>
                    <a:lnTo>
                      <a:pt x="5100" y="2065"/>
                    </a:lnTo>
                    <a:lnTo>
                      <a:pt x="5030" y="2841"/>
                    </a:lnTo>
                    <a:lnTo>
                      <a:pt x="4950" y="3609"/>
                    </a:lnTo>
                    <a:lnTo>
                      <a:pt x="4792" y="5153"/>
                    </a:lnTo>
                    <a:lnTo>
                      <a:pt x="4624" y="6696"/>
                    </a:lnTo>
                    <a:lnTo>
                      <a:pt x="4615" y="6767"/>
                    </a:lnTo>
                    <a:lnTo>
                      <a:pt x="4553" y="6758"/>
                    </a:lnTo>
                    <a:lnTo>
                      <a:pt x="4483" y="6749"/>
                    </a:lnTo>
                    <a:lnTo>
                      <a:pt x="4421" y="6732"/>
                    </a:lnTo>
                    <a:lnTo>
                      <a:pt x="4359" y="6696"/>
                    </a:lnTo>
                    <a:lnTo>
                      <a:pt x="4306" y="6652"/>
                    </a:lnTo>
                    <a:lnTo>
                      <a:pt x="4253" y="6599"/>
                    </a:lnTo>
                    <a:lnTo>
                      <a:pt x="4209" y="6538"/>
                    </a:lnTo>
                    <a:lnTo>
                      <a:pt x="4191" y="6502"/>
                    </a:lnTo>
                    <a:lnTo>
                      <a:pt x="4174" y="6494"/>
                    </a:lnTo>
                    <a:lnTo>
                      <a:pt x="4165" y="6476"/>
                    </a:lnTo>
                    <a:lnTo>
                      <a:pt x="4139" y="6405"/>
                    </a:lnTo>
                    <a:lnTo>
                      <a:pt x="4130" y="6335"/>
                    </a:lnTo>
                    <a:lnTo>
                      <a:pt x="4112" y="6177"/>
                    </a:lnTo>
                    <a:lnTo>
                      <a:pt x="4103" y="6027"/>
                    </a:lnTo>
                    <a:lnTo>
                      <a:pt x="4112" y="5877"/>
                    </a:lnTo>
                    <a:lnTo>
                      <a:pt x="4121" y="5718"/>
                    </a:lnTo>
                    <a:lnTo>
                      <a:pt x="4139" y="5647"/>
                    </a:lnTo>
                    <a:lnTo>
                      <a:pt x="4156" y="5577"/>
                    </a:lnTo>
                    <a:lnTo>
                      <a:pt x="4262" y="5277"/>
                    </a:lnTo>
                    <a:lnTo>
                      <a:pt x="4306" y="5127"/>
                    </a:lnTo>
                    <a:lnTo>
                      <a:pt x="4341" y="4977"/>
                    </a:lnTo>
                    <a:lnTo>
                      <a:pt x="4403" y="4668"/>
                    </a:lnTo>
                    <a:lnTo>
                      <a:pt x="4447" y="4359"/>
                    </a:lnTo>
                    <a:lnTo>
                      <a:pt x="4474" y="4041"/>
                    </a:lnTo>
                    <a:lnTo>
                      <a:pt x="4474" y="3883"/>
                    </a:lnTo>
                    <a:lnTo>
                      <a:pt x="4474" y="3724"/>
                    </a:lnTo>
                    <a:lnTo>
                      <a:pt x="4465" y="3574"/>
                    </a:lnTo>
                    <a:lnTo>
                      <a:pt x="4447" y="3415"/>
                    </a:lnTo>
                    <a:lnTo>
                      <a:pt x="4430" y="3256"/>
                    </a:lnTo>
                    <a:lnTo>
                      <a:pt x="4403" y="3097"/>
                    </a:lnTo>
                    <a:lnTo>
                      <a:pt x="4341" y="2788"/>
                    </a:lnTo>
                    <a:lnTo>
                      <a:pt x="4253" y="2488"/>
                    </a:lnTo>
                    <a:lnTo>
                      <a:pt x="4147" y="2188"/>
                    </a:lnTo>
                    <a:lnTo>
                      <a:pt x="4033" y="1897"/>
                    </a:lnTo>
                    <a:lnTo>
                      <a:pt x="3883" y="1615"/>
                    </a:lnTo>
                    <a:lnTo>
                      <a:pt x="3724" y="1341"/>
                    </a:lnTo>
                    <a:lnTo>
                      <a:pt x="3556" y="1077"/>
                    </a:lnTo>
                    <a:lnTo>
                      <a:pt x="3362" y="830"/>
                    </a:lnTo>
                    <a:lnTo>
                      <a:pt x="3256" y="706"/>
                    </a:lnTo>
                    <a:lnTo>
                      <a:pt x="3150" y="591"/>
                    </a:lnTo>
                    <a:lnTo>
                      <a:pt x="3036" y="477"/>
                    </a:lnTo>
                    <a:lnTo>
                      <a:pt x="2921" y="371"/>
                    </a:lnTo>
                    <a:lnTo>
                      <a:pt x="2797" y="265"/>
                    </a:lnTo>
                    <a:lnTo>
                      <a:pt x="2665" y="168"/>
                    </a:lnTo>
                    <a:lnTo>
                      <a:pt x="2533" y="88"/>
                    </a:lnTo>
                    <a:lnTo>
                      <a:pt x="2453" y="44"/>
                    </a:lnTo>
                    <a:lnTo>
                      <a:pt x="2374" y="18"/>
                    </a:lnTo>
                    <a:lnTo>
                      <a:pt x="2321" y="9"/>
                    </a:lnTo>
                    <a:lnTo>
                      <a:pt x="2277" y="0"/>
                    </a:lnTo>
                    <a:lnTo>
                      <a:pt x="2215" y="0"/>
                    </a:lnTo>
                    <a:lnTo>
                      <a:pt x="2180" y="9"/>
                    </a:lnTo>
                    <a:lnTo>
                      <a:pt x="2153" y="27"/>
                    </a:lnTo>
                    <a:lnTo>
                      <a:pt x="2118" y="44"/>
                    </a:lnTo>
                    <a:lnTo>
                      <a:pt x="2091" y="80"/>
                    </a:lnTo>
                    <a:lnTo>
                      <a:pt x="2074" y="115"/>
                    </a:lnTo>
                    <a:lnTo>
                      <a:pt x="2074" y="132"/>
                    </a:lnTo>
                    <a:lnTo>
                      <a:pt x="2065" y="141"/>
                    </a:lnTo>
                    <a:lnTo>
                      <a:pt x="2056" y="230"/>
                    </a:lnTo>
                    <a:lnTo>
                      <a:pt x="2030" y="547"/>
                    </a:lnTo>
                    <a:lnTo>
                      <a:pt x="2021" y="856"/>
                    </a:lnTo>
                    <a:lnTo>
                      <a:pt x="2003" y="1483"/>
                    </a:lnTo>
                    <a:lnTo>
                      <a:pt x="1985" y="2100"/>
                    </a:lnTo>
                    <a:lnTo>
                      <a:pt x="1977" y="2409"/>
                    </a:lnTo>
                    <a:lnTo>
                      <a:pt x="1959" y="2718"/>
                    </a:lnTo>
                    <a:lnTo>
                      <a:pt x="1871" y="3962"/>
                    </a:lnTo>
                    <a:lnTo>
                      <a:pt x="1774" y="5206"/>
                    </a:lnTo>
                    <a:lnTo>
                      <a:pt x="1738" y="5824"/>
                    </a:lnTo>
                    <a:lnTo>
                      <a:pt x="1721" y="6449"/>
                    </a:lnTo>
                    <a:lnTo>
                      <a:pt x="1703" y="7076"/>
                    </a:lnTo>
                    <a:lnTo>
                      <a:pt x="1712" y="7694"/>
                    </a:lnTo>
                    <a:lnTo>
                      <a:pt x="1730" y="8320"/>
                    </a:lnTo>
                    <a:lnTo>
                      <a:pt x="1765" y="8947"/>
                    </a:lnTo>
                    <a:lnTo>
                      <a:pt x="1800" y="9388"/>
                    </a:lnTo>
                    <a:lnTo>
                      <a:pt x="1853" y="9838"/>
                    </a:lnTo>
                    <a:lnTo>
                      <a:pt x="1765" y="9917"/>
                    </a:lnTo>
                    <a:lnTo>
                      <a:pt x="1685" y="10005"/>
                    </a:lnTo>
                    <a:lnTo>
                      <a:pt x="1615" y="10094"/>
                    </a:lnTo>
                    <a:lnTo>
                      <a:pt x="1544" y="10191"/>
                    </a:lnTo>
                    <a:lnTo>
                      <a:pt x="1447" y="10341"/>
                    </a:lnTo>
                    <a:lnTo>
                      <a:pt x="1368" y="10508"/>
                    </a:lnTo>
                    <a:lnTo>
                      <a:pt x="1288" y="10667"/>
                    </a:lnTo>
                    <a:lnTo>
                      <a:pt x="1227" y="10844"/>
                    </a:lnTo>
                    <a:lnTo>
                      <a:pt x="1209" y="10941"/>
                    </a:lnTo>
                    <a:lnTo>
                      <a:pt x="1191" y="11038"/>
                    </a:lnTo>
                    <a:lnTo>
                      <a:pt x="1191" y="11126"/>
                    </a:lnTo>
                    <a:lnTo>
                      <a:pt x="1200" y="11223"/>
                    </a:lnTo>
                    <a:lnTo>
                      <a:pt x="1227" y="11408"/>
                    </a:lnTo>
                    <a:lnTo>
                      <a:pt x="1280" y="11585"/>
                    </a:lnTo>
                    <a:lnTo>
                      <a:pt x="1341" y="11753"/>
                    </a:lnTo>
                    <a:lnTo>
                      <a:pt x="1421" y="11920"/>
                    </a:lnTo>
                    <a:lnTo>
                      <a:pt x="1518" y="12079"/>
                    </a:lnTo>
                    <a:lnTo>
                      <a:pt x="1632" y="12220"/>
                    </a:lnTo>
                    <a:lnTo>
                      <a:pt x="1756" y="12353"/>
                    </a:lnTo>
                    <a:lnTo>
                      <a:pt x="1906" y="12467"/>
                    </a:lnTo>
                    <a:lnTo>
                      <a:pt x="1977" y="12511"/>
                    </a:lnTo>
                    <a:lnTo>
                      <a:pt x="2056" y="12564"/>
                    </a:lnTo>
                    <a:lnTo>
                      <a:pt x="2135" y="12600"/>
                    </a:lnTo>
                    <a:lnTo>
                      <a:pt x="2215" y="12644"/>
                    </a:lnTo>
                    <a:lnTo>
                      <a:pt x="2365" y="12697"/>
                    </a:lnTo>
                    <a:lnTo>
                      <a:pt x="2506" y="12741"/>
                    </a:lnTo>
                    <a:lnTo>
                      <a:pt x="2647" y="12776"/>
                    </a:lnTo>
                    <a:lnTo>
                      <a:pt x="2797" y="12803"/>
                    </a:lnTo>
                    <a:lnTo>
                      <a:pt x="2065" y="12847"/>
                    </a:lnTo>
                    <a:lnTo>
                      <a:pt x="1553" y="12864"/>
                    </a:lnTo>
                    <a:lnTo>
                      <a:pt x="1032" y="12882"/>
                    </a:lnTo>
                    <a:lnTo>
                      <a:pt x="521" y="12891"/>
                    </a:lnTo>
                    <a:lnTo>
                      <a:pt x="0" y="12900"/>
                    </a:lnTo>
                    <a:lnTo>
                      <a:pt x="521" y="12917"/>
                    </a:lnTo>
                    <a:lnTo>
                      <a:pt x="1032" y="12926"/>
                    </a:lnTo>
                    <a:lnTo>
                      <a:pt x="1553" y="12935"/>
                    </a:lnTo>
                    <a:lnTo>
                      <a:pt x="2074" y="12926"/>
                    </a:lnTo>
                    <a:lnTo>
                      <a:pt x="2594" y="12908"/>
                    </a:lnTo>
                    <a:lnTo>
                      <a:pt x="3106" y="12882"/>
                    </a:lnTo>
                    <a:lnTo>
                      <a:pt x="3627" y="12847"/>
                    </a:lnTo>
                    <a:lnTo>
                      <a:pt x="4147" y="12803"/>
                    </a:lnTo>
                    <a:lnTo>
                      <a:pt x="4659" y="12732"/>
                    </a:lnTo>
                    <a:lnTo>
                      <a:pt x="5171" y="12653"/>
                    </a:lnTo>
                    <a:lnTo>
                      <a:pt x="5427" y="12608"/>
                    </a:lnTo>
                    <a:lnTo>
                      <a:pt x="5683" y="12556"/>
                    </a:lnTo>
                    <a:lnTo>
                      <a:pt x="5939" y="12494"/>
                    </a:lnTo>
                    <a:lnTo>
                      <a:pt x="6195" y="12423"/>
                    </a:lnTo>
                    <a:lnTo>
                      <a:pt x="6442" y="12353"/>
                    </a:lnTo>
                    <a:lnTo>
                      <a:pt x="6689" y="12264"/>
                    </a:lnTo>
                    <a:lnTo>
                      <a:pt x="6936" y="12167"/>
                    </a:lnTo>
                    <a:lnTo>
                      <a:pt x="7174" y="12061"/>
                    </a:lnTo>
                    <a:lnTo>
                      <a:pt x="7412" y="11938"/>
                    </a:lnTo>
                    <a:lnTo>
                      <a:pt x="7642" y="11806"/>
                    </a:lnTo>
                    <a:lnTo>
                      <a:pt x="7748" y="11726"/>
                    </a:lnTo>
                    <a:lnTo>
                      <a:pt x="7853" y="11647"/>
                    </a:lnTo>
                    <a:lnTo>
                      <a:pt x="7959" y="11558"/>
                    </a:lnTo>
                    <a:lnTo>
                      <a:pt x="8056" y="11470"/>
                    </a:lnTo>
                    <a:close/>
                    <a:moveTo>
                      <a:pt x="6989" y="8920"/>
                    </a:moveTo>
                    <a:lnTo>
                      <a:pt x="6989" y="8920"/>
                    </a:lnTo>
                    <a:lnTo>
                      <a:pt x="7139" y="9600"/>
                    </a:lnTo>
                    <a:lnTo>
                      <a:pt x="7289" y="10279"/>
                    </a:lnTo>
                    <a:lnTo>
                      <a:pt x="7448" y="10941"/>
                    </a:lnTo>
                    <a:lnTo>
                      <a:pt x="7615" y="11611"/>
                    </a:lnTo>
                    <a:lnTo>
                      <a:pt x="7474" y="11364"/>
                    </a:lnTo>
                    <a:lnTo>
                      <a:pt x="7351" y="11126"/>
                    </a:lnTo>
                    <a:lnTo>
                      <a:pt x="7227" y="10870"/>
                    </a:lnTo>
                    <a:lnTo>
                      <a:pt x="7112" y="10623"/>
                    </a:lnTo>
                    <a:lnTo>
                      <a:pt x="6998" y="10367"/>
                    </a:lnTo>
                    <a:lnTo>
                      <a:pt x="6892" y="10111"/>
                    </a:lnTo>
                    <a:lnTo>
                      <a:pt x="6795" y="9855"/>
                    </a:lnTo>
                    <a:lnTo>
                      <a:pt x="6706" y="9591"/>
                    </a:lnTo>
                    <a:lnTo>
                      <a:pt x="6618" y="9326"/>
                    </a:lnTo>
                    <a:lnTo>
                      <a:pt x="6539" y="9061"/>
                    </a:lnTo>
                    <a:lnTo>
                      <a:pt x="6459" y="8797"/>
                    </a:lnTo>
                    <a:lnTo>
                      <a:pt x="6389" y="8523"/>
                    </a:lnTo>
                    <a:lnTo>
                      <a:pt x="6256" y="7976"/>
                    </a:lnTo>
                    <a:lnTo>
                      <a:pt x="6150" y="7429"/>
                    </a:lnTo>
                    <a:lnTo>
                      <a:pt x="6053" y="6882"/>
                    </a:lnTo>
                    <a:lnTo>
                      <a:pt x="5965" y="6326"/>
                    </a:lnTo>
                    <a:lnTo>
                      <a:pt x="5903" y="5780"/>
                    </a:lnTo>
                    <a:lnTo>
                      <a:pt x="5842" y="5224"/>
                    </a:lnTo>
                    <a:lnTo>
                      <a:pt x="5789" y="4659"/>
                    </a:lnTo>
                    <a:lnTo>
                      <a:pt x="5762" y="4386"/>
                    </a:lnTo>
                    <a:lnTo>
                      <a:pt x="5736" y="4103"/>
                    </a:lnTo>
                    <a:lnTo>
                      <a:pt x="5709" y="3962"/>
                    </a:lnTo>
                    <a:lnTo>
                      <a:pt x="5683" y="3821"/>
                    </a:lnTo>
                    <a:lnTo>
                      <a:pt x="5647" y="3680"/>
                    </a:lnTo>
                    <a:lnTo>
                      <a:pt x="5603" y="3547"/>
                    </a:lnTo>
                    <a:lnTo>
                      <a:pt x="5542" y="3415"/>
                    </a:lnTo>
                    <a:lnTo>
                      <a:pt x="5462" y="3291"/>
                    </a:lnTo>
                    <a:lnTo>
                      <a:pt x="5418" y="3238"/>
                    </a:lnTo>
                    <a:lnTo>
                      <a:pt x="5365" y="3186"/>
                    </a:lnTo>
                    <a:lnTo>
                      <a:pt x="5312" y="3133"/>
                    </a:lnTo>
                    <a:lnTo>
                      <a:pt x="5259" y="3097"/>
                    </a:lnTo>
                    <a:lnTo>
                      <a:pt x="5250" y="3088"/>
                    </a:lnTo>
                    <a:lnTo>
                      <a:pt x="5242" y="3088"/>
                    </a:lnTo>
                    <a:lnTo>
                      <a:pt x="5171" y="3133"/>
                    </a:lnTo>
                    <a:lnTo>
                      <a:pt x="5268" y="2083"/>
                    </a:lnTo>
                    <a:lnTo>
                      <a:pt x="5268" y="2074"/>
                    </a:lnTo>
                    <a:lnTo>
                      <a:pt x="5347" y="2330"/>
                    </a:lnTo>
                    <a:lnTo>
                      <a:pt x="5436" y="2577"/>
                    </a:lnTo>
                    <a:lnTo>
                      <a:pt x="5542" y="2833"/>
                    </a:lnTo>
                    <a:lnTo>
                      <a:pt x="5647" y="3071"/>
                    </a:lnTo>
                    <a:lnTo>
                      <a:pt x="5745" y="3291"/>
                    </a:lnTo>
                    <a:lnTo>
                      <a:pt x="5842" y="3486"/>
                    </a:lnTo>
                    <a:lnTo>
                      <a:pt x="6000" y="3777"/>
                    </a:lnTo>
                    <a:lnTo>
                      <a:pt x="6212" y="4986"/>
                    </a:lnTo>
                    <a:lnTo>
                      <a:pt x="6433" y="6194"/>
                    </a:lnTo>
                    <a:lnTo>
                      <a:pt x="6706" y="7561"/>
                    </a:lnTo>
                    <a:lnTo>
                      <a:pt x="6989" y="8920"/>
                    </a:lnTo>
                    <a:close/>
                    <a:moveTo>
                      <a:pt x="5365" y="944"/>
                    </a:moveTo>
                    <a:lnTo>
                      <a:pt x="5365" y="944"/>
                    </a:lnTo>
                    <a:lnTo>
                      <a:pt x="5400" y="865"/>
                    </a:lnTo>
                    <a:lnTo>
                      <a:pt x="5453" y="803"/>
                    </a:lnTo>
                    <a:lnTo>
                      <a:pt x="5471" y="777"/>
                    </a:lnTo>
                    <a:lnTo>
                      <a:pt x="5489" y="768"/>
                    </a:lnTo>
                    <a:lnTo>
                      <a:pt x="5497" y="768"/>
                    </a:lnTo>
                    <a:lnTo>
                      <a:pt x="5709" y="2100"/>
                    </a:lnTo>
                    <a:lnTo>
                      <a:pt x="5939" y="3441"/>
                    </a:lnTo>
                    <a:lnTo>
                      <a:pt x="5745" y="3044"/>
                    </a:lnTo>
                    <a:lnTo>
                      <a:pt x="5647" y="2815"/>
                    </a:lnTo>
                    <a:lnTo>
                      <a:pt x="5550" y="2586"/>
                    </a:lnTo>
                    <a:lnTo>
                      <a:pt x="5462" y="2356"/>
                    </a:lnTo>
                    <a:lnTo>
                      <a:pt x="5392" y="2127"/>
                    </a:lnTo>
                    <a:lnTo>
                      <a:pt x="5330" y="1906"/>
                    </a:lnTo>
                    <a:lnTo>
                      <a:pt x="5294" y="1703"/>
                    </a:lnTo>
                    <a:lnTo>
                      <a:pt x="5321" y="1306"/>
                    </a:lnTo>
                    <a:lnTo>
                      <a:pt x="5330" y="1112"/>
                    </a:lnTo>
                    <a:lnTo>
                      <a:pt x="5347" y="1024"/>
                    </a:lnTo>
                    <a:lnTo>
                      <a:pt x="5365" y="944"/>
                    </a:lnTo>
                    <a:close/>
                    <a:moveTo>
                      <a:pt x="1871" y="8938"/>
                    </a:moveTo>
                    <a:lnTo>
                      <a:pt x="1871" y="8938"/>
                    </a:lnTo>
                    <a:lnTo>
                      <a:pt x="1844" y="8320"/>
                    </a:lnTo>
                    <a:lnTo>
                      <a:pt x="1835" y="7694"/>
                    </a:lnTo>
                    <a:lnTo>
                      <a:pt x="1835" y="7076"/>
                    </a:lnTo>
                    <a:lnTo>
                      <a:pt x="1862" y="6458"/>
                    </a:lnTo>
                    <a:lnTo>
                      <a:pt x="1888" y="5833"/>
                    </a:lnTo>
                    <a:lnTo>
                      <a:pt x="1932" y="5215"/>
                    </a:lnTo>
                    <a:lnTo>
                      <a:pt x="2030" y="3971"/>
                    </a:lnTo>
                    <a:lnTo>
                      <a:pt x="2082" y="3353"/>
                    </a:lnTo>
                    <a:lnTo>
                      <a:pt x="2127" y="2736"/>
                    </a:lnTo>
                    <a:lnTo>
                      <a:pt x="2144" y="2418"/>
                    </a:lnTo>
                    <a:lnTo>
                      <a:pt x="2162" y="2109"/>
                    </a:lnTo>
                    <a:lnTo>
                      <a:pt x="2180" y="1483"/>
                    </a:lnTo>
                    <a:lnTo>
                      <a:pt x="2197" y="865"/>
                    </a:lnTo>
                    <a:lnTo>
                      <a:pt x="2206" y="556"/>
                    </a:lnTo>
                    <a:lnTo>
                      <a:pt x="2224" y="247"/>
                    </a:lnTo>
                    <a:lnTo>
                      <a:pt x="2233" y="185"/>
                    </a:lnTo>
                    <a:lnTo>
                      <a:pt x="2241" y="177"/>
                    </a:lnTo>
                    <a:lnTo>
                      <a:pt x="2268" y="168"/>
                    </a:lnTo>
                    <a:lnTo>
                      <a:pt x="2321" y="185"/>
                    </a:lnTo>
                    <a:lnTo>
                      <a:pt x="2383" y="203"/>
                    </a:lnTo>
                    <a:lnTo>
                      <a:pt x="2444" y="238"/>
                    </a:lnTo>
                    <a:lnTo>
                      <a:pt x="2577" y="309"/>
                    </a:lnTo>
                    <a:lnTo>
                      <a:pt x="2691" y="397"/>
                    </a:lnTo>
                    <a:lnTo>
                      <a:pt x="2806" y="494"/>
                    </a:lnTo>
                    <a:lnTo>
                      <a:pt x="2921" y="600"/>
                    </a:lnTo>
                    <a:lnTo>
                      <a:pt x="3027" y="706"/>
                    </a:lnTo>
                    <a:lnTo>
                      <a:pt x="3133" y="821"/>
                    </a:lnTo>
                    <a:lnTo>
                      <a:pt x="3230" y="935"/>
                    </a:lnTo>
                    <a:lnTo>
                      <a:pt x="3424" y="1174"/>
                    </a:lnTo>
                    <a:lnTo>
                      <a:pt x="3591" y="1430"/>
                    </a:lnTo>
                    <a:lnTo>
                      <a:pt x="3750" y="1694"/>
                    </a:lnTo>
                    <a:lnTo>
                      <a:pt x="3891" y="1968"/>
                    </a:lnTo>
                    <a:lnTo>
                      <a:pt x="4015" y="2241"/>
                    </a:lnTo>
                    <a:lnTo>
                      <a:pt x="4121" y="2533"/>
                    </a:lnTo>
                    <a:lnTo>
                      <a:pt x="4209" y="2824"/>
                    </a:lnTo>
                    <a:lnTo>
                      <a:pt x="4280" y="3124"/>
                    </a:lnTo>
                    <a:lnTo>
                      <a:pt x="4324" y="3424"/>
                    </a:lnTo>
                    <a:lnTo>
                      <a:pt x="4350" y="3733"/>
                    </a:lnTo>
                    <a:lnTo>
                      <a:pt x="4359" y="4041"/>
                    </a:lnTo>
                    <a:lnTo>
                      <a:pt x="4350" y="4191"/>
                    </a:lnTo>
                    <a:lnTo>
                      <a:pt x="4341" y="4350"/>
                    </a:lnTo>
                    <a:lnTo>
                      <a:pt x="4306" y="4650"/>
                    </a:lnTo>
                    <a:lnTo>
                      <a:pt x="4253" y="4959"/>
                    </a:lnTo>
                    <a:lnTo>
                      <a:pt x="4183" y="5259"/>
                    </a:lnTo>
                    <a:lnTo>
                      <a:pt x="4094" y="5550"/>
                    </a:lnTo>
                    <a:lnTo>
                      <a:pt x="4077" y="5630"/>
                    </a:lnTo>
                    <a:lnTo>
                      <a:pt x="4068" y="5709"/>
                    </a:lnTo>
                    <a:lnTo>
                      <a:pt x="4059" y="5868"/>
                    </a:lnTo>
                    <a:lnTo>
                      <a:pt x="4059" y="6027"/>
                    </a:lnTo>
                    <a:lnTo>
                      <a:pt x="4068" y="6186"/>
                    </a:lnTo>
                    <a:lnTo>
                      <a:pt x="4094" y="6344"/>
                    </a:lnTo>
                    <a:lnTo>
                      <a:pt x="4112" y="6414"/>
                    </a:lnTo>
                    <a:lnTo>
                      <a:pt x="4130" y="6494"/>
                    </a:lnTo>
                    <a:lnTo>
                      <a:pt x="4139" y="6502"/>
                    </a:lnTo>
                    <a:lnTo>
                      <a:pt x="4165" y="6520"/>
                    </a:lnTo>
                    <a:lnTo>
                      <a:pt x="4183" y="6555"/>
                    </a:lnTo>
                    <a:lnTo>
                      <a:pt x="4236" y="6617"/>
                    </a:lnTo>
                    <a:lnTo>
                      <a:pt x="4289" y="6670"/>
                    </a:lnTo>
                    <a:lnTo>
                      <a:pt x="4359" y="6714"/>
                    </a:lnTo>
                    <a:lnTo>
                      <a:pt x="4421" y="6741"/>
                    </a:lnTo>
                    <a:lnTo>
                      <a:pt x="4483" y="6758"/>
                    </a:lnTo>
                    <a:lnTo>
                      <a:pt x="4553" y="6767"/>
                    </a:lnTo>
                    <a:lnTo>
                      <a:pt x="4615" y="6767"/>
                    </a:lnTo>
                    <a:lnTo>
                      <a:pt x="4509" y="7782"/>
                    </a:lnTo>
                    <a:lnTo>
                      <a:pt x="4465" y="7747"/>
                    </a:lnTo>
                    <a:lnTo>
                      <a:pt x="4465" y="7755"/>
                    </a:lnTo>
                    <a:lnTo>
                      <a:pt x="4509" y="7782"/>
                    </a:lnTo>
                    <a:lnTo>
                      <a:pt x="4324" y="9450"/>
                    </a:lnTo>
                    <a:lnTo>
                      <a:pt x="4174" y="9388"/>
                    </a:lnTo>
                    <a:lnTo>
                      <a:pt x="3997" y="9335"/>
                    </a:lnTo>
                    <a:lnTo>
                      <a:pt x="3812" y="9300"/>
                    </a:lnTo>
                    <a:lnTo>
                      <a:pt x="3636" y="9273"/>
                    </a:lnTo>
                    <a:lnTo>
                      <a:pt x="3450" y="9264"/>
                    </a:lnTo>
                    <a:lnTo>
                      <a:pt x="3265" y="9264"/>
                    </a:lnTo>
                    <a:lnTo>
                      <a:pt x="3088" y="9282"/>
                    </a:lnTo>
                    <a:lnTo>
                      <a:pt x="2903" y="9308"/>
                    </a:lnTo>
                    <a:lnTo>
                      <a:pt x="2727" y="9352"/>
                    </a:lnTo>
                    <a:lnTo>
                      <a:pt x="2541" y="9414"/>
                    </a:lnTo>
                    <a:lnTo>
                      <a:pt x="2585" y="8805"/>
                    </a:lnTo>
                    <a:lnTo>
                      <a:pt x="2647" y="8188"/>
                    </a:lnTo>
                    <a:lnTo>
                      <a:pt x="2700" y="7799"/>
                    </a:lnTo>
                    <a:lnTo>
                      <a:pt x="2753" y="7420"/>
                    </a:lnTo>
                    <a:lnTo>
                      <a:pt x="2824" y="7032"/>
                    </a:lnTo>
                    <a:lnTo>
                      <a:pt x="2903" y="6652"/>
                    </a:lnTo>
                    <a:lnTo>
                      <a:pt x="2956" y="6414"/>
                    </a:lnTo>
                    <a:lnTo>
                      <a:pt x="3018" y="6186"/>
                    </a:lnTo>
                    <a:lnTo>
                      <a:pt x="3036" y="6202"/>
                    </a:lnTo>
                    <a:lnTo>
                      <a:pt x="3044" y="6220"/>
                    </a:lnTo>
                    <a:lnTo>
                      <a:pt x="3062" y="6229"/>
                    </a:lnTo>
                    <a:lnTo>
                      <a:pt x="3088" y="6229"/>
                    </a:lnTo>
                    <a:lnTo>
                      <a:pt x="3106" y="6220"/>
                    </a:lnTo>
                    <a:lnTo>
                      <a:pt x="3124" y="6211"/>
                    </a:lnTo>
                    <a:lnTo>
                      <a:pt x="3133" y="6194"/>
                    </a:lnTo>
                    <a:lnTo>
                      <a:pt x="3141" y="6168"/>
                    </a:lnTo>
                    <a:lnTo>
                      <a:pt x="3133" y="6150"/>
                    </a:lnTo>
                    <a:lnTo>
                      <a:pt x="3080" y="6053"/>
                    </a:lnTo>
                    <a:lnTo>
                      <a:pt x="3062" y="6036"/>
                    </a:lnTo>
                    <a:lnTo>
                      <a:pt x="3133" y="5815"/>
                    </a:lnTo>
                    <a:lnTo>
                      <a:pt x="3203" y="5594"/>
                    </a:lnTo>
                    <a:lnTo>
                      <a:pt x="3291" y="5383"/>
                    </a:lnTo>
                    <a:lnTo>
                      <a:pt x="3380" y="5171"/>
                    </a:lnTo>
                    <a:lnTo>
                      <a:pt x="3459" y="4986"/>
                    </a:lnTo>
                    <a:lnTo>
                      <a:pt x="3538" y="4809"/>
                    </a:lnTo>
                    <a:lnTo>
                      <a:pt x="3600" y="4615"/>
                    </a:lnTo>
                    <a:lnTo>
                      <a:pt x="3671" y="4430"/>
                    </a:lnTo>
                    <a:lnTo>
                      <a:pt x="3724" y="4236"/>
                    </a:lnTo>
                    <a:lnTo>
                      <a:pt x="3768" y="4041"/>
                    </a:lnTo>
                    <a:lnTo>
                      <a:pt x="3803" y="3839"/>
                    </a:lnTo>
                    <a:lnTo>
                      <a:pt x="3830" y="3644"/>
                    </a:lnTo>
                    <a:lnTo>
                      <a:pt x="3847" y="3441"/>
                    </a:lnTo>
                    <a:lnTo>
                      <a:pt x="3856" y="3238"/>
                    </a:lnTo>
                    <a:lnTo>
                      <a:pt x="3847" y="3044"/>
                    </a:lnTo>
                    <a:lnTo>
                      <a:pt x="3830" y="2841"/>
                    </a:lnTo>
                    <a:lnTo>
                      <a:pt x="3794" y="2638"/>
                    </a:lnTo>
                    <a:lnTo>
                      <a:pt x="3750" y="2444"/>
                    </a:lnTo>
                    <a:lnTo>
                      <a:pt x="3697" y="2250"/>
                    </a:lnTo>
                    <a:lnTo>
                      <a:pt x="3618" y="2065"/>
                    </a:lnTo>
                    <a:lnTo>
                      <a:pt x="3530" y="1888"/>
                    </a:lnTo>
                    <a:lnTo>
                      <a:pt x="3424" y="1712"/>
                    </a:lnTo>
                    <a:lnTo>
                      <a:pt x="3300" y="1553"/>
                    </a:lnTo>
                    <a:lnTo>
                      <a:pt x="3168" y="1412"/>
                    </a:lnTo>
                    <a:lnTo>
                      <a:pt x="3018" y="1280"/>
                    </a:lnTo>
                    <a:lnTo>
                      <a:pt x="2859" y="1156"/>
                    </a:lnTo>
                    <a:lnTo>
                      <a:pt x="2691" y="1059"/>
                    </a:lnTo>
                    <a:lnTo>
                      <a:pt x="2515" y="971"/>
                    </a:lnTo>
                    <a:lnTo>
                      <a:pt x="2683" y="1068"/>
                    </a:lnTo>
                    <a:lnTo>
                      <a:pt x="2841" y="1183"/>
                    </a:lnTo>
                    <a:lnTo>
                      <a:pt x="2983" y="1315"/>
                    </a:lnTo>
                    <a:lnTo>
                      <a:pt x="3124" y="1456"/>
                    </a:lnTo>
                    <a:lnTo>
                      <a:pt x="3238" y="1606"/>
                    </a:lnTo>
                    <a:lnTo>
                      <a:pt x="3353" y="1765"/>
                    </a:lnTo>
                    <a:lnTo>
                      <a:pt x="3441" y="1933"/>
                    </a:lnTo>
                    <a:lnTo>
                      <a:pt x="3521" y="2109"/>
                    </a:lnTo>
                    <a:lnTo>
                      <a:pt x="3583" y="2294"/>
                    </a:lnTo>
                    <a:lnTo>
                      <a:pt x="3636" y="2480"/>
                    </a:lnTo>
                    <a:lnTo>
                      <a:pt x="3671" y="2665"/>
                    </a:lnTo>
                    <a:lnTo>
                      <a:pt x="3688" y="2859"/>
                    </a:lnTo>
                    <a:lnTo>
                      <a:pt x="3697" y="3044"/>
                    </a:lnTo>
                    <a:lnTo>
                      <a:pt x="3697" y="3238"/>
                    </a:lnTo>
                    <a:lnTo>
                      <a:pt x="3688" y="3433"/>
                    </a:lnTo>
                    <a:lnTo>
                      <a:pt x="3671" y="3627"/>
                    </a:lnTo>
                    <a:lnTo>
                      <a:pt x="3644" y="3812"/>
                    </a:lnTo>
                    <a:lnTo>
                      <a:pt x="3600" y="4006"/>
                    </a:lnTo>
                    <a:lnTo>
                      <a:pt x="3556" y="4191"/>
                    </a:lnTo>
                    <a:lnTo>
                      <a:pt x="3503" y="4377"/>
                    </a:lnTo>
                    <a:lnTo>
                      <a:pt x="3441" y="4562"/>
                    </a:lnTo>
                    <a:lnTo>
                      <a:pt x="3371" y="4739"/>
                    </a:lnTo>
                    <a:lnTo>
                      <a:pt x="3300" y="4915"/>
                    </a:lnTo>
                    <a:lnTo>
                      <a:pt x="3221" y="5100"/>
                    </a:lnTo>
                    <a:lnTo>
                      <a:pt x="3080" y="5436"/>
                    </a:lnTo>
                    <a:lnTo>
                      <a:pt x="2956" y="5789"/>
                    </a:lnTo>
                    <a:lnTo>
                      <a:pt x="2956" y="5771"/>
                    </a:lnTo>
                    <a:lnTo>
                      <a:pt x="2956" y="5762"/>
                    </a:lnTo>
                    <a:lnTo>
                      <a:pt x="2938" y="5744"/>
                    </a:lnTo>
                    <a:lnTo>
                      <a:pt x="2921" y="5736"/>
                    </a:lnTo>
                    <a:lnTo>
                      <a:pt x="2894" y="5727"/>
                    </a:lnTo>
                    <a:lnTo>
                      <a:pt x="2868" y="5736"/>
                    </a:lnTo>
                    <a:lnTo>
                      <a:pt x="2850" y="5753"/>
                    </a:lnTo>
                    <a:lnTo>
                      <a:pt x="2841" y="5771"/>
                    </a:lnTo>
                    <a:lnTo>
                      <a:pt x="2833" y="5797"/>
                    </a:lnTo>
                    <a:lnTo>
                      <a:pt x="2841" y="5815"/>
                    </a:lnTo>
                    <a:lnTo>
                      <a:pt x="2885" y="5912"/>
                    </a:lnTo>
                    <a:lnTo>
                      <a:pt x="2894" y="5930"/>
                    </a:lnTo>
                    <a:lnTo>
                      <a:pt x="2912" y="5939"/>
                    </a:lnTo>
                    <a:lnTo>
                      <a:pt x="2815" y="6273"/>
                    </a:lnTo>
                    <a:lnTo>
                      <a:pt x="2735" y="6608"/>
                    </a:lnTo>
                    <a:lnTo>
                      <a:pt x="2665" y="6970"/>
                    </a:lnTo>
                    <a:lnTo>
                      <a:pt x="2603" y="7323"/>
                    </a:lnTo>
                    <a:lnTo>
                      <a:pt x="2559" y="7676"/>
                    </a:lnTo>
                    <a:lnTo>
                      <a:pt x="2515" y="8038"/>
                    </a:lnTo>
                    <a:lnTo>
                      <a:pt x="2480" y="8391"/>
                    </a:lnTo>
                    <a:lnTo>
                      <a:pt x="2444" y="8752"/>
                    </a:lnTo>
                    <a:lnTo>
                      <a:pt x="2409" y="9467"/>
                    </a:lnTo>
                    <a:lnTo>
                      <a:pt x="2233" y="9564"/>
                    </a:lnTo>
                    <a:lnTo>
                      <a:pt x="2065" y="9670"/>
                    </a:lnTo>
                    <a:lnTo>
                      <a:pt x="1932" y="9767"/>
                    </a:lnTo>
                    <a:lnTo>
                      <a:pt x="1897" y="9352"/>
                    </a:lnTo>
                    <a:lnTo>
                      <a:pt x="1871" y="8938"/>
                    </a:lnTo>
                    <a:close/>
                    <a:moveTo>
                      <a:pt x="1377" y="10888"/>
                    </a:moveTo>
                    <a:lnTo>
                      <a:pt x="1377" y="10888"/>
                    </a:lnTo>
                    <a:lnTo>
                      <a:pt x="1438" y="10729"/>
                    </a:lnTo>
                    <a:lnTo>
                      <a:pt x="1509" y="10570"/>
                    </a:lnTo>
                    <a:lnTo>
                      <a:pt x="1588" y="10420"/>
                    </a:lnTo>
                    <a:lnTo>
                      <a:pt x="1685" y="10279"/>
                    </a:lnTo>
                    <a:lnTo>
                      <a:pt x="1791" y="10147"/>
                    </a:lnTo>
                    <a:lnTo>
                      <a:pt x="1906" y="10023"/>
                    </a:lnTo>
                    <a:lnTo>
                      <a:pt x="2030" y="9908"/>
                    </a:lnTo>
                    <a:lnTo>
                      <a:pt x="2162" y="9811"/>
                    </a:lnTo>
                    <a:lnTo>
                      <a:pt x="2303" y="9714"/>
                    </a:lnTo>
                    <a:lnTo>
                      <a:pt x="2453" y="9644"/>
                    </a:lnTo>
                    <a:lnTo>
                      <a:pt x="2612" y="9573"/>
                    </a:lnTo>
                    <a:lnTo>
                      <a:pt x="2771" y="9520"/>
                    </a:lnTo>
                    <a:lnTo>
                      <a:pt x="2938" y="9476"/>
                    </a:lnTo>
                    <a:lnTo>
                      <a:pt x="3106" y="9450"/>
                    </a:lnTo>
                    <a:lnTo>
                      <a:pt x="3274" y="9441"/>
                    </a:lnTo>
                    <a:lnTo>
                      <a:pt x="3450" y="9432"/>
                    </a:lnTo>
                    <a:lnTo>
                      <a:pt x="3618" y="9441"/>
                    </a:lnTo>
                    <a:lnTo>
                      <a:pt x="3786" y="9467"/>
                    </a:lnTo>
                    <a:lnTo>
                      <a:pt x="3953" y="9502"/>
                    </a:lnTo>
                    <a:lnTo>
                      <a:pt x="4121" y="9547"/>
                    </a:lnTo>
                    <a:lnTo>
                      <a:pt x="4280" y="9600"/>
                    </a:lnTo>
                    <a:lnTo>
                      <a:pt x="4430" y="9679"/>
                    </a:lnTo>
                    <a:lnTo>
                      <a:pt x="4580" y="9758"/>
                    </a:lnTo>
                    <a:lnTo>
                      <a:pt x="4712" y="9864"/>
                    </a:lnTo>
                    <a:lnTo>
                      <a:pt x="4844" y="9970"/>
                    </a:lnTo>
                    <a:lnTo>
                      <a:pt x="4959" y="10094"/>
                    </a:lnTo>
                    <a:lnTo>
                      <a:pt x="5074" y="10226"/>
                    </a:lnTo>
                    <a:lnTo>
                      <a:pt x="5162" y="10367"/>
                    </a:lnTo>
                    <a:lnTo>
                      <a:pt x="5242" y="10508"/>
                    </a:lnTo>
                    <a:lnTo>
                      <a:pt x="5294" y="10667"/>
                    </a:lnTo>
                    <a:lnTo>
                      <a:pt x="5339" y="10826"/>
                    </a:lnTo>
                    <a:lnTo>
                      <a:pt x="5365" y="10985"/>
                    </a:lnTo>
                    <a:lnTo>
                      <a:pt x="4933" y="10958"/>
                    </a:lnTo>
                    <a:lnTo>
                      <a:pt x="4500" y="10941"/>
                    </a:lnTo>
                    <a:lnTo>
                      <a:pt x="3962" y="10932"/>
                    </a:lnTo>
                    <a:lnTo>
                      <a:pt x="3415" y="10932"/>
                    </a:lnTo>
                    <a:lnTo>
                      <a:pt x="2877" y="10941"/>
                    </a:lnTo>
                    <a:lnTo>
                      <a:pt x="2330" y="10967"/>
                    </a:lnTo>
                    <a:lnTo>
                      <a:pt x="1835" y="10994"/>
                    </a:lnTo>
                    <a:lnTo>
                      <a:pt x="1588" y="11020"/>
                    </a:lnTo>
                    <a:lnTo>
                      <a:pt x="1350" y="11047"/>
                    </a:lnTo>
                    <a:lnTo>
                      <a:pt x="1359" y="10967"/>
                    </a:lnTo>
                    <a:lnTo>
                      <a:pt x="1377" y="10888"/>
                    </a:lnTo>
                    <a:close/>
                    <a:moveTo>
                      <a:pt x="5356" y="11285"/>
                    </a:moveTo>
                    <a:lnTo>
                      <a:pt x="5356" y="11285"/>
                    </a:lnTo>
                    <a:lnTo>
                      <a:pt x="4933" y="11258"/>
                    </a:lnTo>
                    <a:lnTo>
                      <a:pt x="4500" y="11241"/>
                    </a:lnTo>
                    <a:lnTo>
                      <a:pt x="3962" y="11232"/>
                    </a:lnTo>
                    <a:lnTo>
                      <a:pt x="3415" y="11232"/>
                    </a:lnTo>
                    <a:lnTo>
                      <a:pt x="2877" y="11241"/>
                    </a:lnTo>
                    <a:lnTo>
                      <a:pt x="2330" y="11267"/>
                    </a:lnTo>
                    <a:lnTo>
                      <a:pt x="1844" y="11294"/>
                    </a:lnTo>
                    <a:lnTo>
                      <a:pt x="1606" y="11320"/>
                    </a:lnTo>
                    <a:lnTo>
                      <a:pt x="1359" y="11347"/>
                    </a:lnTo>
                    <a:lnTo>
                      <a:pt x="1350" y="11205"/>
                    </a:lnTo>
                    <a:lnTo>
                      <a:pt x="1341" y="11135"/>
                    </a:lnTo>
                    <a:lnTo>
                      <a:pt x="1341" y="11064"/>
                    </a:lnTo>
                    <a:lnTo>
                      <a:pt x="2338" y="11073"/>
                    </a:lnTo>
                    <a:lnTo>
                      <a:pt x="2877" y="11073"/>
                    </a:lnTo>
                    <a:lnTo>
                      <a:pt x="3415" y="11073"/>
                    </a:lnTo>
                    <a:lnTo>
                      <a:pt x="3962" y="11064"/>
                    </a:lnTo>
                    <a:lnTo>
                      <a:pt x="4500" y="11047"/>
                    </a:lnTo>
                    <a:lnTo>
                      <a:pt x="5365" y="11020"/>
                    </a:lnTo>
                    <a:lnTo>
                      <a:pt x="5365" y="11153"/>
                    </a:lnTo>
                    <a:lnTo>
                      <a:pt x="5356" y="11285"/>
                    </a:lnTo>
                    <a:close/>
                    <a:moveTo>
                      <a:pt x="6150" y="12264"/>
                    </a:moveTo>
                    <a:lnTo>
                      <a:pt x="6150" y="12264"/>
                    </a:lnTo>
                    <a:lnTo>
                      <a:pt x="5903" y="12335"/>
                    </a:lnTo>
                    <a:lnTo>
                      <a:pt x="5647" y="12397"/>
                    </a:lnTo>
                    <a:lnTo>
                      <a:pt x="5400" y="12458"/>
                    </a:lnTo>
                    <a:lnTo>
                      <a:pt x="5144" y="12503"/>
                    </a:lnTo>
                    <a:lnTo>
                      <a:pt x="4642" y="12591"/>
                    </a:lnTo>
                    <a:lnTo>
                      <a:pt x="4130" y="12670"/>
                    </a:lnTo>
                    <a:lnTo>
                      <a:pt x="3583" y="12732"/>
                    </a:lnTo>
                    <a:lnTo>
                      <a:pt x="3036" y="12776"/>
                    </a:lnTo>
                    <a:lnTo>
                      <a:pt x="2921" y="12767"/>
                    </a:lnTo>
                    <a:lnTo>
                      <a:pt x="2744" y="12732"/>
                    </a:lnTo>
                    <a:lnTo>
                      <a:pt x="2577" y="12688"/>
                    </a:lnTo>
                    <a:lnTo>
                      <a:pt x="2418" y="12635"/>
                    </a:lnTo>
                    <a:lnTo>
                      <a:pt x="2259" y="12564"/>
                    </a:lnTo>
                    <a:lnTo>
                      <a:pt x="2180" y="12520"/>
                    </a:lnTo>
                    <a:lnTo>
                      <a:pt x="2100" y="12485"/>
                    </a:lnTo>
                    <a:lnTo>
                      <a:pt x="1959" y="12379"/>
                    </a:lnTo>
                    <a:lnTo>
                      <a:pt x="1835" y="12273"/>
                    </a:lnTo>
                    <a:lnTo>
                      <a:pt x="1721" y="12141"/>
                    </a:lnTo>
                    <a:lnTo>
                      <a:pt x="1615" y="12008"/>
                    </a:lnTo>
                    <a:lnTo>
                      <a:pt x="1535" y="11858"/>
                    </a:lnTo>
                    <a:lnTo>
                      <a:pt x="1465" y="11708"/>
                    </a:lnTo>
                    <a:lnTo>
                      <a:pt x="1403" y="11541"/>
                    </a:lnTo>
                    <a:lnTo>
                      <a:pt x="1368" y="11364"/>
                    </a:lnTo>
                    <a:lnTo>
                      <a:pt x="2338" y="11373"/>
                    </a:lnTo>
                    <a:lnTo>
                      <a:pt x="2877" y="11373"/>
                    </a:lnTo>
                    <a:lnTo>
                      <a:pt x="3415" y="11373"/>
                    </a:lnTo>
                    <a:lnTo>
                      <a:pt x="3962" y="11364"/>
                    </a:lnTo>
                    <a:lnTo>
                      <a:pt x="4500" y="11347"/>
                    </a:lnTo>
                    <a:lnTo>
                      <a:pt x="5347" y="11320"/>
                    </a:lnTo>
                    <a:lnTo>
                      <a:pt x="5330" y="11408"/>
                    </a:lnTo>
                    <a:lnTo>
                      <a:pt x="5303" y="11497"/>
                    </a:lnTo>
                    <a:lnTo>
                      <a:pt x="5277" y="11585"/>
                    </a:lnTo>
                    <a:lnTo>
                      <a:pt x="5242" y="11664"/>
                    </a:lnTo>
                    <a:lnTo>
                      <a:pt x="5153" y="11814"/>
                    </a:lnTo>
                    <a:lnTo>
                      <a:pt x="5056" y="11964"/>
                    </a:lnTo>
                    <a:lnTo>
                      <a:pt x="4950" y="12097"/>
                    </a:lnTo>
                    <a:lnTo>
                      <a:pt x="4818" y="12211"/>
                    </a:lnTo>
                    <a:lnTo>
                      <a:pt x="4686" y="12326"/>
                    </a:lnTo>
                    <a:lnTo>
                      <a:pt x="4544" y="12432"/>
                    </a:lnTo>
                    <a:lnTo>
                      <a:pt x="4394" y="12520"/>
                    </a:lnTo>
                    <a:lnTo>
                      <a:pt x="4236" y="12600"/>
                    </a:lnTo>
                    <a:lnTo>
                      <a:pt x="4403" y="12529"/>
                    </a:lnTo>
                    <a:lnTo>
                      <a:pt x="4562" y="12450"/>
                    </a:lnTo>
                    <a:lnTo>
                      <a:pt x="4712" y="12361"/>
                    </a:lnTo>
                    <a:lnTo>
                      <a:pt x="4853" y="12256"/>
                    </a:lnTo>
                    <a:lnTo>
                      <a:pt x="4986" y="12132"/>
                    </a:lnTo>
                    <a:lnTo>
                      <a:pt x="5109" y="12000"/>
                    </a:lnTo>
                    <a:lnTo>
                      <a:pt x="5224" y="11858"/>
                    </a:lnTo>
                    <a:lnTo>
                      <a:pt x="5321" y="11708"/>
                    </a:lnTo>
                    <a:lnTo>
                      <a:pt x="5365" y="11611"/>
                    </a:lnTo>
                    <a:lnTo>
                      <a:pt x="5400" y="11514"/>
                    </a:lnTo>
                    <a:lnTo>
                      <a:pt x="5436" y="11417"/>
                    </a:lnTo>
                    <a:lnTo>
                      <a:pt x="5453" y="11311"/>
                    </a:lnTo>
                    <a:lnTo>
                      <a:pt x="5586" y="11303"/>
                    </a:lnTo>
                    <a:lnTo>
                      <a:pt x="5462" y="11294"/>
                    </a:lnTo>
                    <a:lnTo>
                      <a:pt x="5480" y="11153"/>
                    </a:lnTo>
                    <a:lnTo>
                      <a:pt x="5480" y="11011"/>
                    </a:lnTo>
                    <a:lnTo>
                      <a:pt x="5586" y="11003"/>
                    </a:lnTo>
                    <a:lnTo>
                      <a:pt x="5480" y="10994"/>
                    </a:lnTo>
                    <a:lnTo>
                      <a:pt x="5471" y="10905"/>
                    </a:lnTo>
                    <a:lnTo>
                      <a:pt x="5462" y="10817"/>
                    </a:lnTo>
                    <a:lnTo>
                      <a:pt x="5444" y="10720"/>
                    </a:lnTo>
                    <a:lnTo>
                      <a:pt x="5427" y="10632"/>
                    </a:lnTo>
                    <a:lnTo>
                      <a:pt x="5365" y="10464"/>
                    </a:lnTo>
                    <a:lnTo>
                      <a:pt x="5286" y="10297"/>
                    </a:lnTo>
                    <a:lnTo>
                      <a:pt x="5189" y="10138"/>
                    </a:lnTo>
                    <a:lnTo>
                      <a:pt x="5074" y="9997"/>
                    </a:lnTo>
                    <a:lnTo>
                      <a:pt x="4950" y="9864"/>
                    </a:lnTo>
                    <a:lnTo>
                      <a:pt x="4809" y="9741"/>
                    </a:lnTo>
                    <a:lnTo>
                      <a:pt x="4721" y="9670"/>
                    </a:lnTo>
                    <a:lnTo>
                      <a:pt x="4624" y="9608"/>
                    </a:lnTo>
                    <a:lnTo>
                      <a:pt x="4536" y="9547"/>
                    </a:lnTo>
                    <a:lnTo>
                      <a:pt x="4430" y="9494"/>
                    </a:lnTo>
                    <a:lnTo>
                      <a:pt x="4615" y="8108"/>
                    </a:lnTo>
                    <a:lnTo>
                      <a:pt x="4783" y="6714"/>
                    </a:lnTo>
                    <a:lnTo>
                      <a:pt x="4880" y="5939"/>
                    </a:lnTo>
                    <a:lnTo>
                      <a:pt x="4968" y="5171"/>
                    </a:lnTo>
                    <a:lnTo>
                      <a:pt x="5047" y="4403"/>
                    </a:lnTo>
                    <a:lnTo>
                      <a:pt x="5127" y="3627"/>
                    </a:lnTo>
                    <a:lnTo>
                      <a:pt x="5171" y="3150"/>
                    </a:lnTo>
                    <a:lnTo>
                      <a:pt x="5242" y="3115"/>
                    </a:lnTo>
                    <a:lnTo>
                      <a:pt x="5294" y="3168"/>
                    </a:lnTo>
                    <a:lnTo>
                      <a:pt x="5339" y="3212"/>
                    </a:lnTo>
                    <a:lnTo>
                      <a:pt x="5418" y="3327"/>
                    </a:lnTo>
                    <a:lnTo>
                      <a:pt x="5480" y="3441"/>
                    </a:lnTo>
                    <a:lnTo>
                      <a:pt x="5524" y="3574"/>
                    </a:lnTo>
                    <a:lnTo>
                      <a:pt x="5559" y="3706"/>
                    </a:lnTo>
                    <a:lnTo>
                      <a:pt x="5586" y="3839"/>
                    </a:lnTo>
                    <a:lnTo>
                      <a:pt x="5603" y="3980"/>
                    </a:lnTo>
                    <a:lnTo>
                      <a:pt x="5612" y="4112"/>
                    </a:lnTo>
                    <a:lnTo>
                      <a:pt x="5647" y="4668"/>
                    </a:lnTo>
                    <a:lnTo>
                      <a:pt x="5683" y="5233"/>
                    </a:lnTo>
                    <a:lnTo>
                      <a:pt x="5736" y="5797"/>
                    </a:lnTo>
                    <a:lnTo>
                      <a:pt x="5797" y="6352"/>
                    </a:lnTo>
                    <a:lnTo>
                      <a:pt x="5877" y="6908"/>
                    </a:lnTo>
                    <a:lnTo>
                      <a:pt x="5921" y="7191"/>
                    </a:lnTo>
                    <a:lnTo>
                      <a:pt x="5974" y="7464"/>
                    </a:lnTo>
                    <a:lnTo>
                      <a:pt x="6089" y="8020"/>
                    </a:lnTo>
                    <a:lnTo>
                      <a:pt x="6159" y="8294"/>
                    </a:lnTo>
                    <a:lnTo>
                      <a:pt x="6230" y="8567"/>
                    </a:lnTo>
                    <a:lnTo>
                      <a:pt x="6309" y="8832"/>
                    </a:lnTo>
                    <a:lnTo>
                      <a:pt x="6398" y="9105"/>
                    </a:lnTo>
                    <a:lnTo>
                      <a:pt x="6486" y="9370"/>
                    </a:lnTo>
                    <a:lnTo>
                      <a:pt x="6583" y="9635"/>
                    </a:lnTo>
                    <a:lnTo>
                      <a:pt x="6689" y="9900"/>
                    </a:lnTo>
                    <a:lnTo>
                      <a:pt x="6795" y="10155"/>
                    </a:lnTo>
                    <a:lnTo>
                      <a:pt x="6909" y="10411"/>
                    </a:lnTo>
                    <a:lnTo>
                      <a:pt x="7033" y="10658"/>
                    </a:lnTo>
                    <a:lnTo>
                      <a:pt x="7165" y="10905"/>
                    </a:lnTo>
                    <a:lnTo>
                      <a:pt x="7306" y="11144"/>
                    </a:lnTo>
                    <a:lnTo>
                      <a:pt x="7456" y="11382"/>
                    </a:lnTo>
                    <a:lnTo>
                      <a:pt x="7606" y="11611"/>
                    </a:lnTo>
                    <a:lnTo>
                      <a:pt x="7492" y="11691"/>
                    </a:lnTo>
                    <a:lnTo>
                      <a:pt x="7359" y="11770"/>
                    </a:lnTo>
                    <a:lnTo>
                      <a:pt x="7236" y="11841"/>
                    </a:lnTo>
                    <a:lnTo>
                      <a:pt x="7103" y="11911"/>
                    </a:lnTo>
                    <a:lnTo>
                      <a:pt x="6874" y="12008"/>
                    </a:lnTo>
                    <a:lnTo>
                      <a:pt x="6636" y="12106"/>
                    </a:lnTo>
                    <a:lnTo>
                      <a:pt x="6389" y="12194"/>
                    </a:lnTo>
                    <a:lnTo>
                      <a:pt x="6150" y="12264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124" name="Freeform 9"/>
              <p:cNvSpPr>
                <a:spLocks noChangeArrowheads="1"/>
              </p:cNvSpPr>
              <p:nvPr/>
            </p:nvSpPr>
            <p:spPr bwMode="auto">
              <a:xfrm>
                <a:off x="3770313" y="6443663"/>
                <a:ext cx="19050" cy="3175"/>
              </a:xfrm>
              <a:custGeom>
                <a:avLst/>
                <a:gdLst>
                  <a:gd name="T0" fmla="*/ 0 w 54"/>
                  <a:gd name="T1" fmla="*/ 2858 h 10"/>
                  <a:gd name="T2" fmla="*/ 18697 w 54"/>
                  <a:gd name="T3" fmla="*/ 0 h 10"/>
                  <a:gd name="T4" fmla="*/ 18697 w 54"/>
                  <a:gd name="T5" fmla="*/ 0 h 10"/>
                  <a:gd name="T6" fmla="*/ 18697 w 54"/>
                  <a:gd name="T7" fmla="*/ 0 h 10"/>
                  <a:gd name="T8" fmla="*/ 18697 w 54"/>
                  <a:gd name="T9" fmla="*/ 0 h 10"/>
                  <a:gd name="T10" fmla="*/ 18697 w 54"/>
                  <a:gd name="T11" fmla="*/ 0 h 10"/>
                  <a:gd name="T12" fmla="*/ 18697 w 54"/>
                  <a:gd name="T13" fmla="*/ 0 h 10"/>
                  <a:gd name="T14" fmla="*/ 18697 w 54"/>
                  <a:gd name="T15" fmla="*/ 0 h 10"/>
                  <a:gd name="T16" fmla="*/ 0 w 54"/>
                  <a:gd name="T17" fmla="*/ 2858 h 10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54" h="10">
                    <a:moveTo>
                      <a:pt x="0" y="9"/>
                    </a:moveTo>
                    <a:lnTo>
                      <a:pt x="53" y="0"/>
                    </a:lnTo>
                    <a:lnTo>
                      <a:pt x="0" y="9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125" name="Freeform 10"/>
              <p:cNvSpPr>
                <a:spLocks noChangeArrowheads="1"/>
              </p:cNvSpPr>
              <p:nvPr/>
            </p:nvSpPr>
            <p:spPr bwMode="auto">
              <a:xfrm>
                <a:off x="3862388" y="6421438"/>
                <a:ext cx="44450" cy="12700"/>
              </a:xfrm>
              <a:custGeom>
                <a:avLst/>
                <a:gdLst>
                  <a:gd name="T0" fmla="*/ 40865 w 124"/>
                  <a:gd name="T1" fmla="*/ 0 h 36"/>
                  <a:gd name="T2" fmla="*/ 2868 w 124"/>
                  <a:gd name="T3" fmla="*/ 9525 h 36"/>
                  <a:gd name="T4" fmla="*/ 2868 w 124"/>
                  <a:gd name="T5" fmla="*/ 9525 h 36"/>
                  <a:gd name="T6" fmla="*/ 0 w 124"/>
                  <a:gd name="T7" fmla="*/ 9525 h 36"/>
                  <a:gd name="T8" fmla="*/ 0 w 124"/>
                  <a:gd name="T9" fmla="*/ 9525 h 36"/>
                  <a:gd name="T10" fmla="*/ 2868 w 124"/>
                  <a:gd name="T11" fmla="*/ 12347 h 36"/>
                  <a:gd name="T12" fmla="*/ 40865 w 124"/>
                  <a:gd name="T13" fmla="*/ 6350 h 36"/>
                  <a:gd name="T14" fmla="*/ 40865 w 124"/>
                  <a:gd name="T15" fmla="*/ 6350 h 36"/>
                  <a:gd name="T16" fmla="*/ 40865 w 124"/>
                  <a:gd name="T17" fmla="*/ 6350 h 36"/>
                  <a:gd name="T18" fmla="*/ 40865 w 124"/>
                  <a:gd name="T19" fmla="*/ 6350 h 36"/>
                  <a:gd name="T20" fmla="*/ 44092 w 124"/>
                  <a:gd name="T21" fmla="*/ 6350 h 36"/>
                  <a:gd name="T22" fmla="*/ 44092 w 124"/>
                  <a:gd name="T23" fmla="*/ 3175 h 36"/>
                  <a:gd name="T24" fmla="*/ 44092 w 124"/>
                  <a:gd name="T25" fmla="*/ 3175 h 36"/>
                  <a:gd name="T26" fmla="*/ 40865 w 124"/>
                  <a:gd name="T27" fmla="*/ 0 h 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124" h="36">
                    <a:moveTo>
                      <a:pt x="114" y="0"/>
                    </a:moveTo>
                    <a:lnTo>
                      <a:pt x="8" y="27"/>
                    </a:lnTo>
                    <a:lnTo>
                      <a:pt x="0" y="27"/>
                    </a:lnTo>
                    <a:lnTo>
                      <a:pt x="8" y="35"/>
                    </a:lnTo>
                    <a:lnTo>
                      <a:pt x="114" y="18"/>
                    </a:lnTo>
                    <a:lnTo>
                      <a:pt x="123" y="18"/>
                    </a:lnTo>
                    <a:lnTo>
                      <a:pt x="123" y="9"/>
                    </a:lnTo>
                    <a:lnTo>
                      <a:pt x="114" y="0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126" name="Freeform 11"/>
              <p:cNvSpPr>
                <a:spLocks noChangeArrowheads="1"/>
              </p:cNvSpPr>
              <p:nvPr/>
            </p:nvSpPr>
            <p:spPr bwMode="auto">
              <a:xfrm>
                <a:off x="3973513" y="6399213"/>
                <a:ext cx="47625" cy="19050"/>
              </a:xfrm>
              <a:custGeom>
                <a:avLst/>
                <a:gdLst>
                  <a:gd name="T0" fmla="*/ 40872 w 134"/>
                  <a:gd name="T1" fmla="*/ 0 h 54"/>
                  <a:gd name="T2" fmla="*/ 3199 w 134"/>
                  <a:gd name="T3" fmla="*/ 9525 h 54"/>
                  <a:gd name="T4" fmla="*/ 3199 w 134"/>
                  <a:gd name="T5" fmla="*/ 9525 h 54"/>
                  <a:gd name="T6" fmla="*/ 0 w 134"/>
                  <a:gd name="T7" fmla="*/ 9525 h 54"/>
                  <a:gd name="T8" fmla="*/ 0 w 134"/>
                  <a:gd name="T9" fmla="*/ 12700 h 54"/>
                  <a:gd name="T10" fmla="*/ 0 w 134"/>
                  <a:gd name="T11" fmla="*/ 12700 h 54"/>
                  <a:gd name="T12" fmla="*/ 3199 w 134"/>
                  <a:gd name="T13" fmla="*/ 15522 h 54"/>
                  <a:gd name="T14" fmla="*/ 6397 w 134"/>
                  <a:gd name="T15" fmla="*/ 18697 h 54"/>
                  <a:gd name="T16" fmla="*/ 44071 w 134"/>
                  <a:gd name="T17" fmla="*/ 12700 h 54"/>
                  <a:gd name="T18" fmla="*/ 44071 w 134"/>
                  <a:gd name="T19" fmla="*/ 12700 h 54"/>
                  <a:gd name="T20" fmla="*/ 44071 w 134"/>
                  <a:gd name="T21" fmla="*/ 12700 h 54"/>
                  <a:gd name="T22" fmla="*/ 47270 w 134"/>
                  <a:gd name="T23" fmla="*/ 9525 h 54"/>
                  <a:gd name="T24" fmla="*/ 47270 w 134"/>
                  <a:gd name="T25" fmla="*/ 3175 h 54"/>
                  <a:gd name="T26" fmla="*/ 47270 w 134"/>
                  <a:gd name="T27" fmla="*/ 3175 h 54"/>
                  <a:gd name="T28" fmla="*/ 47270 w 134"/>
                  <a:gd name="T29" fmla="*/ 0 h 54"/>
                  <a:gd name="T30" fmla="*/ 40872 w 134"/>
                  <a:gd name="T31" fmla="*/ 0 h 54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134" h="54">
                    <a:moveTo>
                      <a:pt x="115" y="0"/>
                    </a:moveTo>
                    <a:lnTo>
                      <a:pt x="9" y="27"/>
                    </a:lnTo>
                    <a:lnTo>
                      <a:pt x="0" y="27"/>
                    </a:lnTo>
                    <a:lnTo>
                      <a:pt x="0" y="36"/>
                    </a:lnTo>
                    <a:lnTo>
                      <a:pt x="9" y="44"/>
                    </a:lnTo>
                    <a:lnTo>
                      <a:pt x="18" y="53"/>
                    </a:lnTo>
                    <a:lnTo>
                      <a:pt x="124" y="36"/>
                    </a:lnTo>
                    <a:lnTo>
                      <a:pt x="133" y="27"/>
                    </a:lnTo>
                    <a:lnTo>
                      <a:pt x="133" y="9"/>
                    </a:lnTo>
                    <a:lnTo>
                      <a:pt x="133" y="0"/>
                    </a:lnTo>
                    <a:lnTo>
                      <a:pt x="115" y="0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127" name="Freeform 12"/>
              <p:cNvSpPr>
                <a:spLocks noChangeArrowheads="1"/>
              </p:cNvSpPr>
              <p:nvPr/>
            </p:nvSpPr>
            <p:spPr bwMode="auto">
              <a:xfrm>
                <a:off x="4084638" y="6373813"/>
                <a:ext cx="53975" cy="22225"/>
              </a:xfrm>
              <a:custGeom>
                <a:avLst/>
                <a:gdLst>
                  <a:gd name="T0" fmla="*/ 44324 w 151"/>
                  <a:gd name="T1" fmla="*/ 0 h 63"/>
                  <a:gd name="T2" fmla="*/ 6434 w 151"/>
                  <a:gd name="T3" fmla="*/ 9172 h 63"/>
                  <a:gd name="T4" fmla="*/ 6434 w 151"/>
                  <a:gd name="T5" fmla="*/ 9172 h 63"/>
                  <a:gd name="T6" fmla="*/ 0 w 151"/>
                  <a:gd name="T7" fmla="*/ 12347 h 63"/>
                  <a:gd name="T8" fmla="*/ 0 w 151"/>
                  <a:gd name="T9" fmla="*/ 18697 h 63"/>
                  <a:gd name="T10" fmla="*/ 0 w 151"/>
                  <a:gd name="T11" fmla="*/ 18697 h 63"/>
                  <a:gd name="T12" fmla="*/ 3217 w 151"/>
                  <a:gd name="T13" fmla="*/ 21872 h 63"/>
                  <a:gd name="T14" fmla="*/ 9651 w 151"/>
                  <a:gd name="T15" fmla="*/ 21872 h 63"/>
                  <a:gd name="T16" fmla="*/ 47541 w 151"/>
                  <a:gd name="T17" fmla="*/ 15522 h 63"/>
                  <a:gd name="T18" fmla="*/ 47541 w 151"/>
                  <a:gd name="T19" fmla="*/ 15522 h 63"/>
                  <a:gd name="T20" fmla="*/ 47541 w 151"/>
                  <a:gd name="T21" fmla="*/ 15522 h 63"/>
                  <a:gd name="T22" fmla="*/ 47541 w 151"/>
                  <a:gd name="T23" fmla="*/ 15522 h 63"/>
                  <a:gd name="T24" fmla="*/ 50758 w 151"/>
                  <a:gd name="T25" fmla="*/ 12347 h 63"/>
                  <a:gd name="T26" fmla="*/ 53618 w 151"/>
                  <a:gd name="T27" fmla="*/ 5997 h 63"/>
                  <a:gd name="T28" fmla="*/ 53618 w 151"/>
                  <a:gd name="T29" fmla="*/ 5997 h 63"/>
                  <a:gd name="T30" fmla="*/ 50758 w 151"/>
                  <a:gd name="T31" fmla="*/ 3175 h 63"/>
                  <a:gd name="T32" fmla="*/ 44324 w 151"/>
                  <a:gd name="T33" fmla="*/ 0 h 63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151" h="63">
                    <a:moveTo>
                      <a:pt x="124" y="0"/>
                    </a:moveTo>
                    <a:lnTo>
                      <a:pt x="18" y="26"/>
                    </a:lnTo>
                    <a:lnTo>
                      <a:pt x="0" y="35"/>
                    </a:lnTo>
                    <a:lnTo>
                      <a:pt x="0" y="53"/>
                    </a:lnTo>
                    <a:lnTo>
                      <a:pt x="9" y="62"/>
                    </a:lnTo>
                    <a:lnTo>
                      <a:pt x="27" y="62"/>
                    </a:lnTo>
                    <a:lnTo>
                      <a:pt x="133" y="44"/>
                    </a:lnTo>
                    <a:lnTo>
                      <a:pt x="142" y="35"/>
                    </a:lnTo>
                    <a:lnTo>
                      <a:pt x="150" y="17"/>
                    </a:lnTo>
                    <a:lnTo>
                      <a:pt x="142" y="9"/>
                    </a:lnTo>
                    <a:lnTo>
                      <a:pt x="124" y="0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128" name="Freeform 13"/>
              <p:cNvSpPr>
                <a:spLocks noChangeArrowheads="1"/>
              </p:cNvSpPr>
              <p:nvPr/>
            </p:nvSpPr>
            <p:spPr bwMode="auto">
              <a:xfrm>
                <a:off x="4525963" y="6249988"/>
                <a:ext cx="66675" cy="41275"/>
              </a:xfrm>
              <a:custGeom>
                <a:avLst/>
                <a:gdLst>
                  <a:gd name="T0" fmla="*/ 47318 w 186"/>
                  <a:gd name="T1" fmla="*/ 0 h 115"/>
                  <a:gd name="T2" fmla="*/ 47318 w 186"/>
                  <a:gd name="T3" fmla="*/ 0 h 115"/>
                  <a:gd name="T4" fmla="*/ 9320 w 186"/>
                  <a:gd name="T5" fmla="*/ 12562 h 115"/>
                  <a:gd name="T6" fmla="*/ 9320 w 186"/>
                  <a:gd name="T7" fmla="*/ 12562 h 115"/>
                  <a:gd name="T8" fmla="*/ 9320 w 186"/>
                  <a:gd name="T9" fmla="*/ 12562 h 115"/>
                  <a:gd name="T10" fmla="*/ 3226 w 186"/>
                  <a:gd name="T11" fmla="*/ 15792 h 115"/>
                  <a:gd name="T12" fmla="*/ 0 w 186"/>
                  <a:gd name="T13" fmla="*/ 21894 h 115"/>
                  <a:gd name="T14" fmla="*/ 0 w 186"/>
                  <a:gd name="T15" fmla="*/ 25124 h 115"/>
                  <a:gd name="T16" fmla="*/ 0 w 186"/>
                  <a:gd name="T17" fmla="*/ 31584 h 115"/>
                  <a:gd name="T18" fmla="*/ 0 w 186"/>
                  <a:gd name="T19" fmla="*/ 31584 h 115"/>
                  <a:gd name="T20" fmla="*/ 3226 w 186"/>
                  <a:gd name="T21" fmla="*/ 38045 h 115"/>
                  <a:gd name="T22" fmla="*/ 6452 w 186"/>
                  <a:gd name="T23" fmla="*/ 40916 h 115"/>
                  <a:gd name="T24" fmla="*/ 12546 w 186"/>
                  <a:gd name="T25" fmla="*/ 40916 h 115"/>
                  <a:gd name="T26" fmla="*/ 18999 w 186"/>
                  <a:gd name="T27" fmla="*/ 40916 h 115"/>
                  <a:gd name="T28" fmla="*/ 56996 w 186"/>
                  <a:gd name="T29" fmla="*/ 31584 h 115"/>
                  <a:gd name="T30" fmla="*/ 56996 w 186"/>
                  <a:gd name="T31" fmla="*/ 31584 h 115"/>
                  <a:gd name="T32" fmla="*/ 56996 w 186"/>
                  <a:gd name="T33" fmla="*/ 31584 h 115"/>
                  <a:gd name="T34" fmla="*/ 60223 w 186"/>
                  <a:gd name="T35" fmla="*/ 28354 h 115"/>
                  <a:gd name="T36" fmla="*/ 63090 w 186"/>
                  <a:gd name="T37" fmla="*/ 21894 h 115"/>
                  <a:gd name="T38" fmla="*/ 66317 w 186"/>
                  <a:gd name="T39" fmla="*/ 15792 h 115"/>
                  <a:gd name="T40" fmla="*/ 66317 w 186"/>
                  <a:gd name="T41" fmla="*/ 9332 h 115"/>
                  <a:gd name="T42" fmla="*/ 66317 w 186"/>
                  <a:gd name="T43" fmla="*/ 9332 h 115"/>
                  <a:gd name="T44" fmla="*/ 63090 w 186"/>
                  <a:gd name="T45" fmla="*/ 6102 h 115"/>
                  <a:gd name="T46" fmla="*/ 56996 w 186"/>
                  <a:gd name="T47" fmla="*/ 2871 h 115"/>
                  <a:gd name="T48" fmla="*/ 53770 w 186"/>
                  <a:gd name="T49" fmla="*/ 0 h 115"/>
                  <a:gd name="T50" fmla="*/ 47318 w 186"/>
                  <a:gd name="T51" fmla="*/ 0 h 115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0" t="0" r="r" b="b"/>
                <a:pathLst>
                  <a:path w="186" h="115">
                    <a:moveTo>
                      <a:pt x="132" y="0"/>
                    </a:moveTo>
                    <a:lnTo>
                      <a:pt x="132" y="0"/>
                    </a:lnTo>
                    <a:lnTo>
                      <a:pt x="26" y="35"/>
                    </a:lnTo>
                    <a:lnTo>
                      <a:pt x="9" y="44"/>
                    </a:lnTo>
                    <a:lnTo>
                      <a:pt x="0" y="61"/>
                    </a:lnTo>
                    <a:lnTo>
                      <a:pt x="0" y="70"/>
                    </a:lnTo>
                    <a:lnTo>
                      <a:pt x="0" y="88"/>
                    </a:lnTo>
                    <a:lnTo>
                      <a:pt x="9" y="106"/>
                    </a:lnTo>
                    <a:lnTo>
                      <a:pt x="18" y="114"/>
                    </a:lnTo>
                    <a:lnTo>
                      <a:pt x="35" y="114"/>
                    </a:lnTo>
                    <a:lnTo>
                      <a:pt x="53" y="114"/>
                    </a:lnTo>
                    <a:lnTo>
                      <a:pt x="159" y="88"/>
                    </a:lnTo>
                    <a:lnTo>
                      <a:pt x="168" y="79"/>
                    </a:lnTo>
                    <a:lnTo>
                      <a:pt x="176" y="61"/>
                    </a:lnTo>
                    <a:lnTo>
                      <a:pt x="185" y="44"/>
                    </a:lnTo>
                    <a:lnTo>
                      <a:pt x="185" y="26"/>
                    </a:lnTo>
                    <a:lnTo>
                      <a:pt x="176" y="17"/>
                    </a:lnTo>
                    <a:lnTo>
                      <a:pt x="159" y="8"/>
                    </a:lnTo>
                    <a:lnTo>
                      <a:pt x="150" y="0"/>
                    </a:lnTo>
                    <a:lnTo>
                      <a:pt x="132" y="0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129" name="Freeform 14"/>
              <p:cNvSpPr>
                <a:spLocks noChangeArrowheads="1"/>
              </p:cNvSpPr>
              <p:nvPr/>
            </p:nvSpPr>
            <p:spPr bwMode="auto">
              <a:xfrm>
                <a:off x="4633913" y="6211888"/>
                <a:ext cx="69850" cy="44450"/>
              </a:xfrm>
              <a:custGeom>
                <a:avLst/>
                <a:gdLst>
                  <a:gd name="T0" fmla="*/ 47283 w 195"/>
                  <a:gd name="T1" fmla="*/ 0 h 124"/>
                  <a:gd name="T2" fmla="*/ 47283 w 195"/>
                  <a:gd name="T3" fmla="*/ 0 h 124"/>
                  <a:gd name="T4" fmla="*/ 9313 w 195"/>
                  <a:gd name="T5" fmla="*/ 12546 h 124"/>
                  <a:gd name="T6" fmla="*/ 9313 w 195"/>
                  <a:gd name="T7" fmla="*/ 12546 h 124"/>
                  <a:gd name="T8" fmla="*/ 9313 w 195"/>
                  <a:gd name="T9" fmla="*/ 12546 h 124"/>
                  <a:gd name="T10" fmla="*/ 6448 w 195"/>
                  <a:gd name="T11" fmla="*/ 15773 h 124"/>
                  <a:gd name="T12" fmla="*/ 0 w 195"/>
                  <a:gd name="T13" fmla="*/ 21867 h 124"/>
                  <a:gd name="T14" fmla="*/ 0 w 195"/>
                  <a:gd name="T15" fmla="*/ 28319 h 124"/>
                  <a:gd name="T16" fmla="*/ 0 w 195"/>
                  <a:gd name="T17" fmla="*/ 34771 h 124"/>
                  <a:gd name="T18" fmla="*/ 0 w 195"/>
                  <a:gd name="T19" fmla="*/ 34771 h 124"/>
                  <a:gd name="T20" fmla="*/ 3224 w 195"/>
                  <a:gd name="T21" fmla="*/ 40865 h 124"/>
                  <a:gd name="T22" fmla="*/ 9313 w 195"/>
                  <a:gd name="T23" fmla="*/ 44092 h 124"/>
                  <a:gd name="T24" fmla="*/ 15761 w 195"/>
                  <a:gd name="T25" fmla="*/ 44092 h 124"/>
                  <a:gd name="T26" fmla="*/ 22209 w 195"/>
                  <a:gd name="T27" fmla="*/ 44092 h 124"/>
                  <a:gd name="T28" fmla="*/ 56955 w 195"/>
                  <a:gd name="T29" fmla="*/ 31545 h 124"/>
                  <a:gd name="T30" fmla="*/ 56955 w 195"/>
                  <a:gd name="T31" fmla="*/ 31545 h 124"/>
                  <a:gd name="T32" fmla="*/ 56955 w 195"/>
                  <a:gd name="T33" fmla="*/ 31545 h 124"/>
                  <a:gd name="T34" fmla="*/ 56955 w 195"/>
                  <a:gd name="T35" fmla="*/ 31545 h 124"/>
                  <a:gd name="T36" fmla="*/ 63044 w 195"/>
                  <a:gd name="T37" fmla="*/ 28319 h 124"/>
                  <a:gd name="T38" fmla="*/ 66268 w 195"/>
                  <a:gd name="T39" fmla="*/ 21867 h 124"/>
                  <a:gd name="T40" fmla="*/ 69492 w 195"/>
                  <a:gd name="T41" fmla="*/ 15773 h 124"/>
                  <a:gd name="T42" fmla="*/ 69492 w 195"/>
                  <a:gd name="T43" fmla="*/ 9320 h 124"/>
                  <a:gd name="T44" fmla="*/ 69492 w 195"/>
                  <a:gd name="T45" fmla="*/ 9320 h 124"/>
                  <a:gd name="T46" fmla="*/ 63044 w 195"/>
                  <a:gd name="T47" fmla="*/ 6094 h 124"/>
                  <a:gd name="T48" fmla="*/ 60178 w 195"/>
                  <a:gd name="T49" fmla="*/ 0 h 124"/>
                  <a:gd name="T50" fmla="*/ 53731 w 195"/>
                  <a:gd name="T51" fmla="*/ 0 h 124"/>
                  <a:gd name="T52" fmla="*/ 47283 w 195"/>
                  <a:gd name="T53" fmla="*/ 0 h 124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</a:gdLst>
                <a:ahLst/>
                <a:cxnLst>
                  <a:cxn ang="T54">
                    <a:pos x="T0" y="T1"/>
                  </a:cxn>
                  <a:cxn ang="T55">
                    <a:pos x="T2" y="T3"/>
                  </a:cxn>
                  <a:cxn ang="T56">
                    <a:pos x="T4" y="T5"/>
                  </a:cxn>
                  <a:cxn ang="T57">
                    <a:pos x="T6" y="T7"/>
                  </a:cxn>
                  <a:cxn ang="T58">
                    <a:pos x="T8" y="T9"/>
                  </a:cxn>
                  <a:cxn ang="T59">
                    <a:pos x="T10" y="T11"/>
                  </a:cxn>
                  <a:cxn ang="T60">
                    <a:pos x="T12" y="T13"/>
                  </a:cxn>
                  <a:cxn ang="T61">
                    <a:pos x="T14" y="T15"/>
                  </a:cxn>
                  <a:cxn ang="T62">
                    <a:pos x="T16" y="T17"/>
                  </a:cxn>
                  <a:cxn ang="T63">
                    <a:pos x="T18" y="T19"/>
                  </a:cxn>
                  <a:cxn ang="T64">
                    <a:pos x="T20" y="T21"/>
                  </a:cxn>
                  <a:cxn ang="T65">
                    <a:pos x="T22" y="T23"/>
                  </a:cxn>
                  <a:cxn ang="T66">
                    <a:pos x="T24" y="T25"/>
                  </a:cxn>
                  <a:cxn ang="T67">
                    <a:pos x="T26" y="T27"/>
                  </a:cxn>
                  <a:cxn ang="T68">
                    <a:pos x="T28" y="T29"/>
                  </a:cxn>
                  <a:cxn ang="T69">
                    <a:pos x="T30" y="T31"/>
                  </a:cxn>
                  <a:cxn ang="T70">
                    <a:pos x="T32" y="T33"/>
                  </a:cxn>
                  <a:cxn ang="T71">
                    <a:pos x="T34" y="T35"/>
                  </a:cxn>
                  <a:cxn ang="T72">
                    <a:pos x="T36" y="T37"/>
                  </a:cxn>
                  <a:cxn ang="T73">
                    <a:pos x="T38" y="T39"/>
                  </a:cxn>
                  <a:cxn ang="T74">
                    <a:pos x="T40" y="T41"/>
                  </a:cxn>
                  <a:cxn ang="T75">
                    <a:pos x="T42" y="T43"/>
                  </a:cxn>
                  <a:cxn ang="T76">
                    <a:pos x="T44" y="T45"/>
                  </a:cxn>
                  <a:cxn ang="T77">
                    <a:pos x="T46" y="T47"/>
                  </a:cxn>
                  <a:cxn ang="T78">
                    <a:pos x="T48" y="T49"/>
                  </a:cxn>
                  <a:cxn ang="T79">
                    <a:pos x="T50" y="T51"/>
                  </a:cxn>
                  <a:cxn ang="T80">
                    <a:pos x="T52" y="T53"/>
                  </a:cxn>
                </a:cxnLst>
                <a:rect l="0" t="0" r="r" b="b"/>
                <a:pathLst>
                  <a:path w="195" h="124">
                    <a:moveTo>
                      <a:pt x="132" y="0"/>
                    </a:moveTo>
                    <a:lnTo>
                      <a:pt x="132" y="0"/>
                    </a:lnTo>
                    <a:lnTo>
                      <a:pt x="26" y="35"/>
                    </a:lnTo>
                    <a:lnTo>
                      <a:pt x="18" y="44"/>
                    </a:lnTo>
                    <a:lnTo>
                      <a:pt x="0" y="61"/>
                    </a:lnTo>
                    <a:lnTo>
                      <a:pt x="0" y="79"/>
                    </a:lnTo>
                    <a:lnTo>
                      <a:pt x="0" y="97"/>
                    </a:lnTo>
                    <a:lnTo>
                      <a:pt x="9" y="114"/>
                    </a:lnTo>
                    <a:lnTo>
                      <a:pt x="26" y="123"/>
                    </a:lnTo>
                    <a:lnTo>
                      <a:pt x="44" y="123"/>
                    </a:lnTo>
                    <a:lnTo>
                      <a:pt x="62" y="123"/>
                    </a:lnTo>
                    <a:lnTo>
                      <a:pt x="159" y="88"/>
                    </a:lnTo>
                    <a:lnTo>
                      <a:pt x="176" y="79"/>
                    </a:lnTo>
                    <a:lnTo>
                      <a:pt x="185" y="61"/>
                    </a:lnTo>
                    <a:lnTo>
                      <a:pt x="194" y="44"/>
                    </a:lnTo>
                    <a:lnTo>
                      <a:pt x="194" y="26"/>
                    </a:lnTo>
                    <a:lnTo>
                      <a:pt x="176" y="17"/>
                    </a:lnTo>
                    <a:lnTo>
                      <a:pt x="168" y="0"/>
                    </a:lnTo>
                    <a:lnTo>
                      <a:pt x="150" y="0"/>
                    </a:lnTo>
                    <a:lnTo>
                      <a:pt x="132" y="0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130" name="Freeform 15"/>
              <p:cNvSpPr>
                <a:spLocks noChangeArrowheads="1"/>
              </p:cNvSpPr>
              <p:nvPr/>
            </p:nvSpPr>
            <p:spPr bwMode="auto">
              <a:xfrm>
                <a:off x="4741863" y="6167438"/>
                <a:ext cx="69850" cy="50800"/>
              </a:xfrm>
              <a:custGeom>
                <a:avLst/>
                <a:gdLst>
                  <a:gd name="T0" fmla="*/ 44059 w 195"/>
                  <a:gd name="T1" fmla="*/ 3220 h 142"/>
                  <a:gd name="T2" fmla="*/ 44059 w 195"/>
                  <a:gd name="T3" fmla="*/ 3220 h 142"/>
                  <a:gd name="T4" fmla="*/ 9313 w 195"/>
                  <a:gd name="T5" fmla="*/ 15741 h 142"/>
                  <a:gd name="T6" fmla="*/ 9313 w 195"/>
                  <a:gd name="T7" fmla="*/ 15741 h 142"/>
                  <a:gd name="T8" fmla="*/ 9313 w 195"/>
                  <a:gd name="T9" fmla="*/ 15741 h 142"/>
                  <a:gd name="T10" fmla="*/ 3224 w 195"/>
                  <a:gd name="T11" fmla="*/ 22180 h 142"/>
                  <a:gd name="T12" fmla="*/ 0 w 195"/>
                  <a:gd name="T13" fmla="*/ 25400 h 142"/>
                  <a:gd name="T14" fmla="*/ 0 w 195"/>
                  <a:gd name="T15" fmla="*/ 31482 h 142"/>
                  <a:gd name="T16" fmla="*/ 0 w 195"/>
                  <a:gd name="T17" fmla="*/ 41141 h 142"/>
                  <a:gd name="T18" fmla="*/ 0 w 195"/>
                  <a:gd name="T19" fmla="*/ 41141 h 142"/>
                  <a:gd name="T20" fmla="*/ 3224 w 195"/>
                  <a:gd name="T21" fmla="*/ 44361 h 142"/>
                  <a:gd name="T22" fmla="*/ 9313 w 195"/>
                  <a:gd name="T23" fmla="*/ 50442 h 142"/>
                  <a:gd name="T24" fmla="*/ 15761 w 195"/>
                  <a:gd name="T25" fmla="*/ 50442 h 142"/>
                  <a:gd name="T26" fmla="*/ 22209 w 195"/>
                  <a:gd name="T27" fmla="*/ 50442 h 142"/>
                  <a:gd name="T28" fmla="*/ 60178 w 195"/>
                  <a:gd name="T29" fmla="*/ 34701 h 142"/>
                  <a:gd name="T30" fmla="*/ 60178 w 195"/>
                  <a:gd name="T31" fmla="*/ 34701 h 142"/>
                  <a:gd name="T32" fmla="*/ 60178 w 195"/>
                  <a:gd name="T33" fmla="*/ 34701 h 142"/>
                  <a:gd name="T34" fmla="*/ 60178 w 195"/>
                  <a:gd name="T35" fmla="*/ 34701 h 142"/>
                  <a:gd name="T36" fmla="*/ 66268 w 195"/>
                  <a:gd name="T37" fmla="*/ 31482 h 142"/>
                  <a:gd name="T38" fmla="*/ 69492 w 195"/>
                  <a:gd name="T39" fmla="*/ 25400 h 142"/>
                  <a:gd name="T40" fmla="*/ 69492 w 195"/>
                  <a:gd name="T41" fmla="*/ 18961 h 142"/>
                  <a:gd name="T42" fmla="*/ 69492 w 195"/>
                  <a:gd name="T43" fmla="*/ 12521 h 142"/>
                  <a:gd name="T44" fmla="*/ 69492 w 195"/>
                  <a:gd name="T45" fmla="*/ 12521 h 142"/>
                  <a:gd name="T46" fmla="*/ 63044 w 195"/>
                  <a:gd name="T47" fmla="*/ 6439 h 142"/>
                  <a:gd name="T48" fmla="*/ 60178 w 195"/>
                  <a:gd name="T49" fmla="*/ 3220 h 142"/>
                  <a:gd name="T50" fmla="*/ 50507 w 195"/>
                  <a:gd name="T51" fmla="*/ 0 h 142"/>
                  <a:gd name="T52" fmla="*/ 44059 w 195"/>
                  <a:gd name="T53" fmla="*/ 3220 h 142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</a:gdLst>
                <a:ahLst/>
                <a:cxnLst>
                  <a:cxn ang="T54">
                    <a:pos x="T0" y="T1"/>
                  </a:cxn>
                  <a:cxn ang="T55">
                    <a:pos x="T2" y="T3"/>
                  </a:cxn>
                  <a:cxn ang="T56">
                    <a:pos x="T4" y="T5"/>
                  </a:cxn>
                  <a:cxn ang="T57">
                    <a:pos x="T6" y="T7"/>
                  </a:cxn>
                  <a:cxn ang="T58">
                    <a:pos x="T8" y="T9"/>
                  </a:cxn>
                  <a:cxn ang="T59">
                    <a:pos x="T10" y="T11"/>
                  </a:cxn>
                  <a:cxn ang="T60">
                    <a:pos x="T12" y="T13"/>
                  </a:cxn>
                  <a:cxn ang="T61">
                    <a:pos x="T14" y="T15"/>
                  </a:cxn>
                  <a:cxn ang="T62">
                    <a:pos x="T16" y="T17"/>
                  </a:cxn>
                  <a:cxn ang="T63">
                    <a:pos x="T18" y="T19"/>
                  </a:cxn>
                  <a:cxn ang="T64">
                    <a:pos x="T20" y="T21"/>
                  </a:cxn>
                  <a:cxn ang="T65">
                    <a:pos x="T22" y="T23"/>
                  </a:cxn>
                  <a:cxn ang="T66">
                    <a:pos x="T24" y="T25"/>
                  </a:cxn>
                  <a:cxn ang="T67">
                    <a:pos x="T26" y="T27"/>
                  </a:cxn>
                  <a:cxn ang="T68">
                    <a:pos x="T28" y="T29"/>
                  </a:cxn>
                  <a:cxn ang="T69">
                    <a:pos x="T30" y="T31"/>
                  </a:cxn>
                  <a:cxn ang="T70">
                    <a:pos x="T32" y="T33"/>
                  </a:cxn>
                  <a:cxn ang="T71">
                    <a:pos x="T34" y="T35"/>
                  </a:cxn>
                  <a:cxn ang="T72">
                    <a:pos x="T36" y="T37"/>
                  </a:cxn>
                  <a:cxn ang="T73">
                    <a:pos x="T38" y="T39"/>
                  </a:cxn>
                  <a:cxn ang="T74">
                    <a:pos x="T40" y="T41"/>
                  </a:cxn>
                  <a:cxn ang="T75">
                    <a:pos x="T42" y="T43"/>
                  </a:cxn>
                  <a:cxn ang="T76">
                    <a:pos x="T44" y="T45"/>
                  </a:cxn>
                  <a:cxn ang="T77">
                    <a:pos x="T46" y="T47"/>
                  </a:cxn>
                  <a:cxn ang="T78">
                    <a:pos x="T48" y="T49"/>
                  </a:cxn>
                  <a:cxn ang="T79">
                    <a:pos x="T50" y="T51"/>
                  </a:cxn>
                  <a:cxn ang="T80">
                    <a:pos x="T52" y="T53"/>
                  </a:cxn>
                </a:cxnLst>
                <a:rect l="0" t="0" r="r" b="b"/>
                <a:pathLst>
                  <a:path w="195" h="142">
                    <a:moveTo>
                      <a:pt x="123" y="9"/>
                    </a:moveTo>
                    <a:lnTo>
                      <a:pt x="123" y="9"/>
                    </a:lnTo>
                    <a:lnTo>
                      <a:pt x="26" y="44"/>
                    </a:lnTo>
                    <a:lnTo>
                      <a:pt x="9" y="62"/>
                    </a:lnTo>
                    <a:lnTo>
                      <a:pt x="0" y="71"/>
                    </a:lnTo>
                    <a:lnTo>
                      <a:pt x="0" y="88"/>
                    </a:lnTo>
                    <a:lnTo>
                      <a:pt x="0" y="115"/>
                    </a:lnTo>
                    <a:lnTo>
                      <a:pt x="9" y="124"/>
                    </a:lnTo>
                    <a:lnTo>
                      <a:pt x="26" y="141"/>
                    </a:lnTo>
                    <a:lnTo>
                      <a:pt x="44" y="141"/>
                    </a:lnTo>
                    <a:lnTo>
                      <a:pt x="62" y="141"/>
                    </a:lnTo>
                    <a:lnTo>
                      <a:pt x="168" y="97"/>
                    </a:lnTo>
                    <a:lnTo>
                      <a:pt x="185" y="88"/>
                    </a:lnTo>
                    <a:lnTo>
                      <a:pt x="194" y="71"/>
                    </a:lnTo>
                    <a:lnTo>
                      <a:pt x="194" y="53"/>
                    </a:lnTo>
                    <a:lnTo>
                      <a:pt x="194" y="35"/>
                    </a:lnTo>
                    <a:lnTo>
                      <a:pt x="176" y="18"/>
                    </a:lnTo>
                    <a:lnTo>
                      <a:pt x="168" y="9"/>
                    </a:lnTo>
                    <a:lnTo>
                      <a:pt x="141" y="0"/>
                    </a:lnTo>
                    <a:lnTo>
                      <a:pt x="123" y="9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131" name="Freeform 16"/>
              <p:cNvSpPr>
                <a:spLocks noChangeArrowheads="1"/>
              </p:cNvSpPr>
              <p:nvPr/>
            </p:nvSpPr>
            <p:spPr bwMode="auto">
              <a:xfrm>
                <a:off x="4846638" y="6119813"/>
                <a:ext cx="73025" cy="53975"/>
              </a:xfrm>
              <a:custGeom>
                <a:avLst/>
                <a:gdLst>
                  <a:gd name="T0" fmla="*/ 60138 w 204"/>
                  <a:gd name="T1" fmla="*/ 37890 h 151"/>
                  <a:gd name="T2" fmla="*/ 60138 w 204"/>
                  <a:gd name="T3" fmla="*/ 37890 h 151"/>
                  <a:gd name="T4" fmla="*/ 66224 w 204"/>
                  <a:gd name="T5" fmla="*/ 31456 h 151"/>
                  <a:gd name="T6" fmla="*/ 69445 w 204"/>
                  <a:gd name="T7" fmla="*/ 25022 h 151"/>
                  <a:gd name="T8" fmla="*/ 72667 w 204"/>
                  <a:gd name="T9" fmla="*/ 18945 h 151"/>
                  <a:gd name="T10" fmla="*/ 69445 w 204"/>
                  <a:gd name="T11" fmla="*/ 9294 h 151"/>
                  <a:gd name="T12" fmla="*/ 69445 w 204"/>
                  <a:gd name="T13" fmla="*/ 9294 h 151"/>
                  <a:gd name="T14" fmla="*/ 66224 w 204"/>
                  <a:gd name="T15" fmla="*/ 6077 h 151"/>
                  <a:gd name="T16" fmla="*/ 60138 w 204"/>
                  <a:gd name="T17" fmla="*/ 0 h 151"/>
                  <a:gd name="T18" fmla="*/ 50473 w 204"/>
                  <a:gd name="T19" fmla="*/ 0 h 151"/>
                  <a:gd name="T20" fmla="*/ 44388 w 204"/>
                  <a:gd name="T21" fmla="*/ 3217 h 151"/>
                  <a:gd name="T22" fmla="*/ 44388 w 204"/>
                  <a:gd name="T23" fmla="*/ 3217 h 151"/>
                  <a:gd name="T24" fmla="*/ 9665 w 204"/>
                  <a:gd name="T25" fmla="*/ 18945 h 151"/>
                  <a:gd name="T26" fmla="*/ 9665 w 204"/>
                  <a:gd name="T27" fmla="*/ 18945 h 151"/>
                  <a:gd name="T28" fmla="*/ 9665 w 204"/>
                  <a:gd name="T29" fmla="*/ 18945 h 151"/>
                  <a:gd name="T30" fmla="*/ 3222 w 204"/>
                  <a:gd name="T31" fmla="*/ 22162 h 151"/>
                  <a:gd name="T32" fmla="*/ 0 w 204"/>
                  <a:gd name="T33" fmla="*/ 28239 h 151"/>
                  <a:gd name="T34" fmla="*/ 0 w 204"/>
                  <a:gd name="T35" fmla="*/ 34673 h 151"/>
                  <a:gd name="T36" fmla="*/ 0 w 204"/>
                  <a:gd name="T37" fmla="*/ 43966 h 151"/>
                  <a:gd name="T38" fmla="*/ 0 w 204"/>
                  <a:gd name="T39" fmla="*/ 43966 h 151"/>
                  <a:gd name="T40" fmla="*/ 6443 w 204"/>
                  <a:gd name="T41" fmla="*/ 50400 h 151"/>
                  <a:gd name="T42" fmla="*/ 12529 w 204"/>
                  <a:gd name="T43" fmla="*/ 53618 h 151"/>
                  <a:gd name="T44" fmla="*/ 18972 w 204"/>
                  <a:gd name="T45" fmla="*/ 53618 h 151"/>
                  <a:gd name="T46" fmla="*/ 25416 w 204"/>
                  <a:gd name="T47" fmla="*/ 53618 h 151"/>
                  <a:gd name="T48" fmla="*/ 60138 w 204"/>
                  <a:gd name="T49" fmla="*/ 37890 h 151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0" t="0" r="r" b="b"/>
                <a:pathLst>
                  <a:path w="204" h="151">
                    <a:moveTo>
                      <a:pt x="168" y="106"/>
                    </a:moveTo>
                    <a:lnTo>
                      <a:pt x="168" y="106"/>
                    </a:lnTo>
                    <a:lnTo>
                      <a:pt x="185" y="88"/>
                    </a:lnTo>
                    <a:lnTo>
                      <a:pt x="194" y="70"/>
                    </a:lnTo>
                    <a:lnTo>
                      <a:pt x="203" y="53"/>
                    </a:lnTo>
                    <a:lnTo>
                      <a:pt x="194" y="26"/>
                    </a:lnTo>
                    <a:lnTo>
                      <a:pt x="185" y="17"/>
                    </a:lnTo>
                    <a:lnTo>
                      <a:pt x="168" y="0"/>
                    </a:lnTo>
                    <a:lnTo>
                      <a:pt x="141" y="0"/>
                    </a:lnTo>
                    <a:lnTo>
                      <a:pt x="124" y="9"/>
                    </a:lnTo>
                    <a:lnTo>
                      <a:pt x="27" y="53"/>
                    </a:lnTo>
                    <a:lnTo>
                      <a:pt x="9" y="62"/>
                    </a:lnTo>
                    <a:lnTo>
                      <a:pt x="0" y="79"/>
                    </a:lnTo>
                    <a:lnTo>
                      <a:pt x="0" y="97"/>
                    </a:lnTo>
                    <a:lnTo>
                      <a:pt x="0" y="123"/>
                    </a:lnTo>
                    <a:lnTo>
                      <a:pt x="18" y="141"/>
                    </a:lnTo>
                    <a:lnTo>
                      <a:pt x="35" y="150"/>
                    </a:lnTo>
                    <a:lnTo>
                      <a:pt x="53" y="150"/>
                    </a:lnTo>
                    <a:lnTo>
                      <a:pt x="71" y="150"/>
                    </a:lnTo>
                    <a:lnTo>
                      <a:pt x="168" y="106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132" name="Freeform 17"/>
              <p:cNvSpPr>
                <a:spLocks noChangeArrowheads="1"/>
              </p:cNvSpPr>
              <p:nvPr/>
            </p:nvSpPr>
            <p:spPr bwMode="auto">
              <a:xfrm>
                <a:off x="4948238" y="6065838"/>
                <a:ext cx="73025" cy="57150"/>
              </a:xfrm>
              <a:custGeom>
                <a:avLst/>
                <a:gdLst>
                  <a:gd name="T0" fmla="*/ 28419 w 203"/>
                  <a:gd name="T1" fmla="*/ 56793 h 160"/>
                  <a:gd name="T2" fmla="*/ 28419 w 203"/>
                  <a:gd name="T3" fmla="*/ 56793 h 160"/>
                  <a:gd name="T4" fmla="*/ 63312 w 203"/>
                  <a:gd name="T5" fmla="*/ 37862 h 160"/>
                  <a:gd name="T6" fmla="*/ 63312 w 203"/>
                  <a:gd name="T7" fmla="*/ 37862 h 160"/>
                  <a:gd name="T8" fmla="*/ 63312 w 203"/>
                  <a:gd name="T9" fmla="*/ 37862 h 160"/>
                  <a:gd name="T10" fmla="*/ 63312 w 203"/>
                  <a:gd name="T11" fmla="*/ 37862 h 160"/>
                  <a:gd name="T12" fmla="*/ 69787 w 203"/>
                  <a:gd name="T13" fmla="*/ 31433 h 160"/>
                  <a:gd name="T14" fmla="*/ 72665 w 203"/>
                  <a:gd name="T15" fmla="*/ 25003 h 160"/>
                  <a:gd name="T16" fmla="*/ 72665 w 203"/>
                  <a:gd name="T17" fmla="*/ 18931 h 160"/>
                  <a:gd name="T18" fmla="*/ 72665 w 203"/>
                  <a:gd name="T19" fmla="*/ 9287 h 160"/>
                  <a:gd name="T20" fmla="*/ 72665 w 203"/>
                  <a:gd name="T21" fmla="*/ 9287 h 160"/>
                  <a:gd name="T22" fmla="*/ 66550 w 203"/>
                  <a:gd name="T23" fmla="*/ 3215 h 160"/>
                  <a:gd name="T24" fmla="*/ 60075 w 203"/>
                  <a:gd name="T25" fmla="*/ 0 h 160"/>
                  <a:gd name="T26" fmla="*/ 50722 w 203"/>
                  <a:gd name="T27" fmla="*/ 0 h 160"/>
                  <a:gd name="T28" fmla="*/ 44247 w 203"/>
                  <a:gd name="T29" fmla="*/ 3215 h 160"/>
                  <a:gd name="T30" fmla="*/ 44247 w 203"/>
                  <a:gd name="T31" fmla="*/ 3215 h 160"/>
                  <a:gd name="T32" fmla="*/ 9353 w 203"/>
                  <a:gd name="T33" fmla="*/ 22146 h 160"/>
                  <a:gd name="T34" fmla="*/ 9353 w 203"/>
                  <a:gd name="T35" fmla="*/ 22146 h 160"/>
                  <a:gd name="T36" fmla="*/ 2878 w 203"/>
                  <a:gd name="T37" fmla="*/ 25003 h 160"/>
                  <a:gd name="T38" fmla="*/ 0 w 203"/>
                  <a:gd name="T39" fmla="*/ 31433 h 160"/>
                  <a:gd name="T40" fmla="*/ 0 w 203"/>
                  <a:gd name="T41" fmla="*/ 41077 h 160"/>
                  <a:gd name="T42" fmla="*/ 2878 w 203"/>
                  <a:gd name="T43" fmla="*/ 47149 h 160"/>
                  <a:gd name="T44" fmla="*/ 2878 w 203"/>
                  <a:gd name="T45" fmla="*/ 47149 h 160"/>
                  <a:gd name="T46" fmla="*/ 6115 w 203"/>
                  <a:gd name="T47" fmla="*/ 53578 h 160"/>
                  <a:gd name="T48" fmla="*/ 12591 w 203"/>
                  <a:gd name="T49" fmla="*/ 56793 h 160"/>
                  <a:gd name="T50" fmla="*/ 21943 w 203"/>
                  <a:gd name="T51" fmla="*/ 56793 h 160"/>
                  <a:gd name="T52" fmla="*/ 28419 w 203"/>
                  <a:gd name="T53" fmla="*/ 56793 h 160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</a:gdLst>
                <a:ahLst/>
                <a:cxnLst>
                  <a:cxn ang="T54">
                    <a:pos x="T0" y="T1"/>
                  </a:cxn>
                  <a:cxn ang="T55">
                    <a:pos x="T2" y="T3"/>
                  </a:cxn>
                  <a:cxn ang="T56">
                    <a:pos x="T4" y="T5"/>
                  </a:cxn>
                  <a:cxn ang="T57">
                    <a:pos x="T6" y="T7"/>
                  </a:cxn>
                  <a:cxn ang="T58">
                    <a:pos x="T8" y="T9"/>
                  </a:cxn>
                  <a:cxn ang="T59">
                    <a:pos x="T10" y="T11"/>
                  </a:cxn>
                  <a:cxn ang="T60">
                    <a:pos x="T12" y="T13"/>
                  </a:cxn>
                  <a:cxn ang="T61">
                    <a:pos x="T14" y="T15"/>
                  </a:cxn>
                  <a:cxn ang="T62">
                    <a:pos x="T16" y="T17"/>
                  </a:cxn>
                  <a:cxn ang="T63">
                    <a:pos x="T18" y="T19"/>
                  </a:cxn>
                  <a:cxn ang="T64">
                    <a:pos x="T20" y="T21"/>
                  </a:cxn>
                  <a:cxn ang="T65">
                    <a:pos x="T22" y="T23"/>
                  </a:cxn>
                  <a:cxn ang="T66">
                    <a:pos x="T24" y="T25"/>
                  </a:cxn>
                  <a:cxn ang="T67">
                    <a:pos x="T26" y="T27"/>
                  </a:cxn>
                  <a:cxn ang="T68">
                    <a:pos x="T28" y="T29"/>
                  </a:cxn>
                  <a:cxn ang="T69">
                    <a:pos x="T30" y="T31"/>
                  </a:cxn>
                  <a:cxn ang="T70">
                    <a:pos x="T32" y="T33"/>
                  </a:cxn>
                  <a:cxn ang="T71">
                    <a:pos x="T34" y="T35"/>
                  </a:cxn>
                  <a:cxn ang="T72">
                    <a:pos x="T36" y="T37"/>
                  </a:cxn>
                  <a:cxn ang="T73">
                    <a:pos x="T38" y="T39"/>
                  </a:cxn>
                  <a:cxn ang="T74">
                    <a:pos x="T40" y="T41"/>
                  </a:cxn>
                  <a:cxn ang="T75">
                    <a:pos x="T42" y="T43"/>
                  </a:cxn>
                  <a:cxn ang="T76">
                    <a:pos x="T44" y="T45"/>
                  </a:cxn>
                  <a:cxn ang="T77">
                    <a:pos x="T46" y="T47"/>
                  </a:cxn>
                  <a:cxn ang="T78">
                    <a:pos x="T48" y="T49"/>
                  </a:cxn>
                  <a:cxn ang="T79">
                    <a:pos x="T50" y="T51"/>
                  </a:cxn>
                  <a:cxn ang="T80">
                    <a:pos x="T52" y="T53"/>
                  </a:cxn>
                </a:cxnLst>
                <a:rect l="0" t="0" r="r" b="b"/>
                <a:pathLst>
                  <a:path w="203" h="160">
                    <a:moveTo>
                      <a:pt x="79" y="159"/>
                    </a:moveTo>
                    <a:lnTo>
                      <a:pt x="79" y="159"/>
                    </a:lnTo>
                    <a:lnTo>
                      <a:pt x="176" y="106"/>
                    </a:lnTo>
                    <a:lnTo>
                      <a:pt x="194" y="88"/>
                    </a:lnTo>
                    <a:lnTo>
                      <a:pt x="202" y="70"/>
                    </a:lnTo>
                    <a:lnTo>
                      <a:pt x="202" y="53"/>
                    </a:lnTo>
                    <a:lnTo>
                      <a:pt x="202" y="26"/>
                    </a:lnTo>
                    <a:lnTo>
                      <a:pt x="185" y="9"/>
                    </a:lnTo>
                    <a:lnTo>
                      <a:pt x="167" y="0"/>
                    </a:lnTo>
                    <a:lnTo>
                      <a:pt x="141" y="0"/>
                    </a:lnTo>
                    <a:lnTo>
                      <a:pt x="123" y="9"/>
                    </a:lnTo>
                    <a:lnTo>
                      <a:pt x="26" y="62"/>
                    </a:lnTo>
                    <a:lnTo>
                      <a:pt x="8" y="70"/>
                    </a:lnTo>
                    <a:lnTo>
                      <a:pt x="0" y="88"/>
                    </a:lnTo>
                    <a:lnTo>
                      <a:pt x="0" y="115"/>
                    </a:lnTo>
                    <a:lnTo>
                      <a:pt x="8" y="132"/>
                    </a:lnTo>
                    <a:lnTo>
                      <a:pt x="17" y="150"/>
                    </a:lnTo>
                    <a:lnTo>
                      <a:pt x="35" y="159"/>
                    </a:lnTo>
                    <a:lnTo>
                      <a:pt x="61" y="159"/>
                    </a:lnTo>
                    <a:lnTo>
                      <a:pt x="79" y="159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133" name="Freeform 18"/>
              <p:cNvSpPr>
                <a:spLocks noChangeArrowheads="1"/>
              </p:cNvSpPr>
              <p:nvPr/>
            </p:nvSpPr>
            <p:spPr bwMode="auto">
              <a:xfrm>
                <a:off x="5046663" y="6005513"/>
                <a:ext cx="76200" cy="63500"/>
              </a:xfrm>
              <a:custGeom>
                <a:avLst/>
                <a:gdLst>
                  <a:gd name="T0" fmla="*/ 31630 w 212"/>
                  <a:gd name="T1" fmla="*/ 59933 h 178"/>
                  <a:gd name="T2" fmla="*/ 31630 w 212"/>
                  <a:gd name="T3" fmla="*/ 59933 h 178"/>
                  <a:gd name="T4" fmla="*/ 31630 w 212"/>
                  <a:gd name="T5" fmla="*/ 59933 h 178"/>
                  <a:gd name="T6" fmla="*/ 66136 w 212"/>
                  <a:gd name="T7" fmla="*/ 37815 h 178"/>
                  <a:gd name="T8" fmla="*/ 66136 w 212"/>
                  <a:gd name="T9" fmla="*/ 37815 h 178"/>
                  <a:gd name="T10" fmla="*/ 66136 w 212"/>
                  <a:gd name="T11" fmla="*/ 37815 h 178"/>
                  <a:gd name="T12" fmla="*/ 66136 w 212"/>
                  <a:gd name="T13" fmla="*/ 37815 h 178"/>
                  <a:gd name="T14" fmla="*/ 72606 w 212"/>
                  <a:gd name="T15" fmla="*/ 31393 h 178"/>
                  <a:gd name="T16" fmla="*/ 75841 w 212"/>
                  <a:gd name="T17" fmla="*/ 25329 h 178"/>
                  <a:gd name="T18" fmla="*/ 75841 w 212"/>
                  <a:gd name="T19" fmla="*/ 15697 h 178"/>
                  <a:gd name="T20" fmla="*/ 72606 w 212"/>
                  <a:gd name="T21" fmla="*/ 9632 h 178"/>
                  <a:gd name="T22" fmla="*/ 72606 w 212"/>
                  <a:gd name="T23" fmla="*/ 9632 h 178"/>
                  <a:gd name="T24" fmla="*/ 66136 w 212"/>
                  <a:gd name="T25" fmla="*/ 3211 h 178"/>
                  <a:gd name="T26" fmla="*/ 56791 w 212"/>
                  <a:gd name="T27" fmla="*/ 0 h 178"/>
                  <a:gd name="T28" fmla="*/ 50321 w 212"/>
                  <a:gd name="T29" fmla="*/ 0 h 178"/>
                  <a:gd name="T30" fmla="*/ 41335 w 212"/>
                  <a:gd name="T31" fmla="*/ 3211 h 178"/>
                  <a:gd name="T32" fmla="*/ 41335 w 212"/>
                  <a:gd name="T33" fmla="*/ 3211 h 178"/>
                  <a:gd name="T34" fmla="*/ 41335 w 212"/>
                  <a:gd name="T35" fmla="*/ 3211 h 178"/>
                  <a:gd name="T36" fmla="*/ 9705 w 212"/>
                  <a:gd name="T37" fmla="*/ 25329 h 178"/>
                  <a:gd name="T38" fmla="*/ 9705 w 212"/>
                  <a:gd name="T39" fmla="*/ 25329 h 178"/>
                  <a:gd name="T40" fmla="*/ 3235 w 212"/>
                  <a:gd name="T41" fmla="*/ 28539 h 178"/>
                  <a:gd name="T42" fmla="*/ 0 w 212"/>
                  <a:gd name="T43" fmla="*/ 37815 h 178"/>
                  <a:gd name="T44" fmla="*/ 0 w 212"/>
                  <a:gd name="T45" fmla="*/ 44236 h 178"/>
                  <a:gd name="T46" fmla="*/ 3235 w 212"/>
                  <a:gd name="T47" fmla="*/ 53511 h 178"/>
                  <a:gd name="T48" fmla="*/ 3235 w 212"/>
                  <a:gd name="T49" fmla="*/ 53511 h 178"/>
                  <a:gd name="T50" fmla="*/ 9705 w 212"/>
                  <a:gd name="T51" fmla="*/ 56722 h 178"/>
                  <a:gd name="T52" fmla="*/ 15815 w 212"/>
                  <a:gd name="T53" fmla="*/ 59933 h 178"/>
                  <a:gd name="T54" fmla="*/ 25520 w 212"/>
                  <a:gd name="T55" fmla="*/ 63143 h 178"/>
                  <a:gd name="T56" fmla="*/ 31630 w 212"/>
                  <a:gd name="T57" fmla="*/ 59933 h 178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0" t="0" r="r" b="b"/>
                <a:pathLst>
                  <a:path w="212" h="178">
                    <a:moveTo>
                      <a:pt x="88" y="168"/>
                    </a:moveTo>
                    <a:lnTo>
                      <a:pt x="88" y="168"/>
                    </a:lnTo>
                    <a:lnTo>
                      <a:pt x="184" y="106"/>
                    </a:lnTo>
                    <a:lnTo>
                      <a:pt x="202" y="88"/>
                    </a:lnTo>
                    <a:lnTo>
                      <a:pt x="211" y="71"/>
                    </a:lnTo>
                    <a:lnTo>
                      <a:pt x="211" y="44"/>
                    </a:lnTo>
                    <a:lnTo>
                      <a:pt x="202" y="27"/>
                    </a:lnTo>
                    <a:lnTo>
                      <a:pt x="184" y="9"/>
                    </a:lnTo>
                    <a:lnTo>
                      <a:pt x="158" y="0"/>
                    </a:lnTo>
                    <a:lnTo>
                      <a:pt x="140" y="0"/>
                    </a:lnTo>
                    <a:lnTo>
                      <a:pt x="115" y="9"/>
                    </a:lnTo>
                    <a:lnTo>
                      <a:pt x="27" y="71"/>
                    </a:lnTo>
                    <a:lnTo>
                      <a:pt x="9" y="80"/>
                    </a:lnTo>
                    <a:lnTo>
                      <a:pt x="0" y="106"/>
                    </a:lnTo>
                    <a:lnTo>
                      <a:pt x="0" y="124"/>
                    </a:lnTo>
                    <a:lnTo>
                      <a:pt x="9" y="150"/>
                    </a:lnTo>
                    <a:lnTo>
                      <a:pt x="27" y="159"/>
                    </a:lnTo>
                    <a:lnTo>
                      <a:pt x="44" y="168"/>
                    </a:lnTo>
                    <a:lnTo>
                      <a:pt x="71" y="177"/>
                    </a:lnTo>
                    <a:lnTo>
                      <a:pt x="88" y="168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134" name="Freeform 19"/>
              <p:cNvSpPr>
                <a:spLocks noChangeArrowheads="1"/>
              </p:cNvSpPr>
              <p:nvPr/>
            </p:nvSpPr>
            <p:spPr bwMode="auto">
              <a:xfrm>
                <a:off x="5141913" y="5935663"/>
                <a:ext cx="73025" cy="66675"/>
              </a:xfrm>
              <a:custGeom>
                <a:avLst/>
                <a:gdLst>
                  <a:gd name="T0" fmla="*/ 3222 w 204"/>
                  <a:gd name="T1" fmla="*/ 60223 h 186"/>
                  <a:gd name="T2" fmla="*/ 3222 w 204"/>
                  <a:gd name="T3" fmla="*/ 60223 h 186"/>
                  <a:gd name="T4" fmla="*/ 9307 w 204"/>
                  <a:gd name="T5" fmla="*/ 63449 h 186"/>
                  <a:gd name="T6" fmla="*/ 18972 w 204"/>
                  <a:gd name="T7" fmla="*/ 66317 h 186"/>
                  <a:gd name="T8" fmla="*/ 25058 w 204"/>
                  <a:gd name="T9" fmla="*/ 66317 h 186"/>
                  <a:gd name="T10" fmla="*/ 34723 w 204"/>
                  <a:gd name="T11" fmla="*/ 63449 h 186"/>
                  <a:gd name="T12" fmla="*/ 34723 w 204"/>
                  <a:gd name="T13" fmla="*/ 63449 h 186"/>
                  <a:gd name="T14" fmla="*/ 34723 w 204"/>
                  <a:gd name="T15" fmla="*/ 63449 h 186"/>
                  <a:gd name="T16" fmla="*/ 66224 w 204"/>
                  <a:gd name="T17" fmla="*/ 37998 h 186"/>
                  <a:gd name="T18" fmla="*/ 66224 w 204"/>
                  <a:gd name="T19" fmla="*/ 37998 h 186"/>
                  <a:gd name="T20" fmla="*/ 66224 w 204"/>
                  <a:gd name="T21" fmla="*/ 37998 h 186"/>
                  <a:gd name="T22" fmla="*/ 66224 w 204"/>
                  <a:gd name="T23" fmla="*/ 37998 h 186"/>
                  <a:gd name="T24" fmla="*/ 72667 w 204"/>
                  <a:gd name="T25" fmla="*/ 31545 h 186"/>
                  <a:gd name="T26" fmla="*/ 72667 w 204"/>
                  <a:gd name="T27" fmla="*/ 25451 h 186"/>
                  <a:gd name="T28" fmla="*/ 72667 w 204"/>
                  <a:gd name="T29" fmla="*/ 15773 h 186"/>
                  <a:gd name="T30" fmla="*/ 69445 w 204"/>
                  <a:gd name="T31" fmla="*/ 9679 h 186"/>
                  <a:gd name="T32" fmla="*/ 69445 w 204"/>
                  <a:gd name="T33" fmla="*/ 9679 h 186"/>
                  <a:gd name="T34" fmla="*/ 63002 w 204"/>
                  <a:gd name="T35" fmla="*/ 3226 h 186"/>
                  <a:gd name="T36" fmla="*/ 53695 w 204"/>
                  <a:gd name="T37" fmla="*/ 0 h 186"/>
                  <a:gd name="T38" fmla="*/ 47251 w 204"/>
                  <a:gd name="T39" fmla="*/ 0 h 186"/>
                  <a:gd name="T40" fmla="*/ 37944 w 204"/>
                  <a:gd name="T41" fmla="*/ 6452 h 186"/>
                  <a:gd name="T42" fmla="*/ 37944 w 204"/>
                  <a:gd name="T43" fmla="*/ 6452 h 186"/>
                  <a:gd name="T44" fmla="*/ 37944 w 204"/>
                  <a:gd name="T45" fmla="*/ 6452 h 186"/>
                  <a:gd name="T46" fmla="*/ 9307 w 204"/>
                  <a:gd name="T47" fmla="*/ 28319 h 186"/>
                  <a:gd name="T48" fmla="*/ 9307 w 204"/>
                  <a:gd name="T49" fmla="*/ 28319 h 186"/>
                  <a:gd name="T50" fmla="*/ 3222 w 204"/>
                  <a:gd name="T51" fmla="*/ 34771 h 186"/>
                  <a:gd name="T52" fmla="*/ 0 w 204"/>
                  <a:gd name="T53" fmla="*/ 44450 h 186"/>
                  <a:gd name="T54" fmla="*/ 0 w 204"/>
                  <a:gd name="T55" fmla="*/ 50544 h 186"/>
                  <a:gd name="T56" fmla="*/ 3222 w 204"/>
                  <a:gd name="T57" fmla="*/ 60223 h 18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0" t="0" r="r" b="b"/>
                <a:pathLst>
                  <a:path w="204" h="186">
                    <a:moveTo>
                      <a:pt x="9" y="168"/>
                    </a:moveTo>
                    <a:lnTo>
                      <a:pt x="9" y="168"/>
                    </a:lnTo>
                    <a:lnTo>
                      <a:pt x="26" y="177"/>
                    </a:lnTo>
                    <a:lnTo>
                      <a:pt x="53" y="185"/>
                    </a:lnTo>
                    <a:lnTo>
                      <a:pt x="70" y="185"/>
                    </a:lnTo>
                    <a:lnTo>
                      <a:pt x="97" y="177"/>
                    </a:lnTo>
                    <a:lnTo>
                      <a:pt x="185" y="106"/>
                    </a:lnTo>
                    <a:lnTo>
                      <a:pt x="203" y="88"/>
                    </a:lnTo>
                    <a:lnTo>
                      <a:pt x="203" y="71"/>
                    </a:lnTo>
                    <a:lnTo>
                      <a:pt x="203" y="44"/>
                    </a:lnTo>
                    <a:lnTo>
                      <a:pt x="194" y="27"/>
                    </a:lnTo>
                    <a:lnTo>
                      <a:pt x="176" y="9"/>
                    </a:lnTo>
                    <a:lnTo>
                      <a:pt x="150" y="0"/>
                    </a:lnTo>
                    <a:lnTo>
                      <a:pt x="132" y="0"/>
                    </a:lnTo>
                    <a:lnTo>
                      <a:pt x="106" y="18"/>
                    </a:lnTo>
                    <a:lnTo>
                      <a:pt x="26" y="79"/>
                    </a:lnTo>
                    <a:lnTo>
                      <a:pt x="9" y="97"/>
                    </a:lnTo>
                    <a:lnTo>
                      <a:pt x="0" y="124"/>
                    </a:lnTo>
                    <a:lnTo>
                      <a:pt x="0" y="141"/>
                    </a:lnTo>
                    <a:lnTo>
                      <a:pt x="9" y="168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135" name="Freeform 20"/>
              <p:cNvSpPr>
                <a:spLocks noChangeArrowheads="1"/>
              </p:cNvSpPr>
              <p:nvPr/>
            </p:nvSpPr>
            <p:spPr bwMode="auto">
              <a:xfrm>
                <a:off x="5230813" y="5856288"/>
                <a:ext cx="69850" cy="73025"/>
              </a:xfrm>
              <a:custGeom>
                <a:avLst/>
                <a:gdLst>
                  <a:gd name="T0" fmla="*/ 34746 w 195"/>
                  <a:gd name="T1" fmla="*/ 66582 h 204"/>
                  <a:gd name="T2" fmla="*/ 37970 w 195"/>
                  <a:gd name="T3" fmla="*/ 66582 h 204"/>
                  <a:gd name="T4" fmla="*/ 37970 w 195"/>
                  <a:gd name="T5" fmla="*/ 66582 h 204"/>
                  <a:gd name="T6" fmla="*/ 63044 w 195"/>
                  <a:gd name="T7" fmla="*/ 37944 h 204"/>
                  <a:gd name="T8" fmla="*/ 63044 w 195"/>
                  <a:gd name="T9" fmla="*/ 37944 h 204"/>
                  <a:gd name="T10" fmla="*/ 63044 w 195"/>
                  <a:gd name="T11" fmla="*/ 37944 h 204"/>
                  <a:gd name="T12" fmla="*/ 69492 w 195"/>
                  <a:gd name="T13" fmla="*/ 31859 h 204"/>
                  <a:gd name="T14" fmla="*/ 69492 w 195"/>
                  <a:gd name="T15" fmla="*/ 22194 h 204"/>
                  <a:gd name="T16" fmla="*/ 69492 w 195"/>
                  <a:gd name="T17" fmla="*/ 16108 h 204"/>
                  <a:gd name="T18" fmla="*/ 63044 w 195"/>
                  <a:gd name="T19" fmla="*/ 6443 h 204"/>
                  <a:gd name="T20" fmla="*/ 63044 w 195"/>
                  <a:gd name="T21" fmla="*/ 6443 h 204"/>
                  <a:gd name="T22" fmla="*/ 56955 w 195"/>
                  <a:gd name="T23" fmla="*/ 3222 h 204"/>
                  <a:gd name="T24" fmla="*/ 47283 w 195"/>
                  <a:gd name="T25" fmla="*/ 0 h 204"/>
                  <a:gd name="T26" fmla="*/ 41194 w 195"/>
                  <a:gd name="T27" fmla="*/ 3222 h 204"/>
                  <a:gd name="T28" fmla="*/ 31522 w 195"/>
                  <a:gd name="T29" fmla="*/ 9665 h 204"/>
                  <a:gd name="T30" fmla="*/ 31522 w 195"/>
                  <a:gd name="T31" fmla="*/ 9665 h 204"/>
                  <a:gd name="T32" fmla="*/ 6089 w 195"/>
                  <a:gd name="T33" fmla="*/ 35081 h 204"/>
                  <a:gd name="T34" fmla="*/ 6089 w 195"/>
                  <a:gd name="T35" fmla="*/ 35081 h 204"/>
                  <a:gd name="T36" fmla="*/ 0 w 195"/>
                  <a:gd name="T37" fmla="*/ 41166 h 204"/>
                  <a:gd name="T38" fmla="*/ 0 w 195"/>
                  <a:gd name="T39" fmla="*/ 50831 h 204"/>
                  <a:gd name="T40" fmla="*/ 0 w 195"/>
                  <a:gd name="T41" fmla="*/ 60138 h 204"/>
                  <a:gd name="T42" fmla="*/ 6089 w 195"/>
                  <a:gd name="T43" fmla="*/ 66582 h 204"/>
                  <a:gd name="T44" fmla="*/ 6089 w 195"/>
                  <a:gd name="T45" fmla="*/ 66582 h 204"/>
                  <a:gd name="T46" fmla="*/ 12537 w 195"/>
                  <a:gd name="T47" fmla="*/ 69803 h 204"/>
                  <a:gd name="T48" fmla="*/ 18985 w 195"/>
                  <a:gd name="T49" fmla="*/ 72667 h 204"/>
                  <a:gd name="T50" fmla="*/ 28298 w 195"/>
                  <a:gd name="T51" fmla="*/ 72667 h 204"/>
                  <a:gd name="T52" fmla="*/ 34746 w 195"/>
                  <a:gd name="T53" fmla="*/ 66582 h 204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</a:gdLst>
                <a:ahLst/>
                <a:cxnLst>
                  <a:cxn ang="T54">
                    <a:pos x="T0" y="T1"/>
                  </a:cxn>
                  <a:cxn ang="T55">
                    <a:pos x="T2" y="T3"/>
                  </a:cxn>
                  <a:cxn ang="T56">
                    <a:pos x="T4" y="T5"/>
                  </a:cxn>
                  <a:cxn ang="T57">
                    <a:pos x="T6" y="T7"/>
                  </a:cxn>
                  <a:cxn ang="T58">
                    <a:pos x="T8" y="T9"/>
                  </a:cxn>
                  <a:cxn ang="T59">
                    <a:pos x="T10" y="T11"/>
                  </a:cxn>
                  <a:cxn ang="T60">
                    <a:pos x="T12" y="T13"/>
                  </a:cxn>
                  <a:cxn ang="T61">
                    <a:pos x="T14" y="T15"/>
                  </a:cxn>
                  <a:cxn ang="T62">
                    <a:pos x="T16" y="T17"/>
                  </a:cxn>
                  <a:cxn ang="T63">
                    <a:pos x="T18" y="T19"/>
                  </a:cxn>
                  <a:cxn ang="T64">
                    <a:pos x="T20" y="T21"/>
                  </a:cxn>
                  <a:cxn ang="T65">
                    <a:pos x="T22" y="T23"/>
                  </a:cxn>
                  <a:cxn ang="T66">
                    <a:pos x="T24" y="T25"/>
                  </a:cxn>
                  <a:cxn ang="T67">
                    <a:pos x="T26" y="T27"/>
                  </a:cxn>
                  <a:cxn ang="T68">
                    <a:pos x="T28" y="T29"/>
                  </a:cxn>
                  <a:cxn ang="T69">
                    <a:pos x="T30" y="T31"/>
                  </a:cxn>
                  <a:cxn ang="T70">
                    <a:pos x="T32" y="T33"/>
                  </a:cxn>
                  <a:cxn ang="T71">
                    <a:pos x="T34" y="T35"/>
                  </a:cxn>
                  <a:cxn ang="T72">
                    <a:pos x="T36" y="T37"/>
                  </a:cxn>
                  <a:cxn ang="T73">
                    <a:pos x="T38" y="T39"/>
                  </a:cxn>
                  <a:cxn ang="T74">
                    <a:pos x="T40" y="T41"/>
                  </a:cxn>
                  <a:cxn ang="T75">
                    <a:pos x="T42" y="T43"/>
                  </a:cxn>
                  <a:cxn ang="T76">
                    <a:pos x="T44" y="T45"/>
                  </a:cxn>
                  <a:cxn ang="T77">
                    <a:pos x="T46" y="T47"/>
                  </a:cxn>
                  <a:cxn ang="T78">
                    <a:pos x="T48" y="T49"/>
                  </a:cxn>
                  <a:cxn ang="T79">
                    <a:pos x="T50" y="T51"/>
                  </a:cxn>
                  <a:cxn ang="T80">
                    <a:pos x="T52" y="T53"/>
                  </a:cxn>
                </a:cxnLst>
                <a:rect l="0" t="0" r="r" b="b"/>
                <a:pathLst>
                  <a:path w="195" h="204">
                    <a:moveTo>
                      <a:pt x="97" y="186"/>
                    </a:moveTo>
                    <a:lnTo>
                      <a:pt x="106" y="186"/>
                    </a:lnTo>
                    <a:lnTo>
                      <a:pt x="176" y="106"/>
                    </a:lnTo>
                    <a:lnTo>
                      <a:pt x="194" y="89"/>
                    </a:lnTo>
                    <a:lnTo>
                      <a:pt x="194" y="62"/>
                    </a:lnTo>
                    <a:lnTo>
                      <a:pt x="194" y="45"/>
                    </a:lnTo>
                    <a:lnTo>
                      <a:pt x="176" y="18"/>
                    </a:lnTo>
                    <a:lnTo>
                      <a:pt x="159" y="9"/>
                    </a:lnTo>
                    <a:lnTo>
                      <a:pt x="132" y="0"/>
                    </a:lnTo>
                    <a:lnTo>
                      <a:pt x="115" y="9"/>
                    </a:lnTo>
                    <a:lnTo>
                      <a:pt x="88" y="27"/>
                    </a:lnTo>
                    <a:lnTo>
                      <a:pt x="17" y="98"/>
                    </a:lnTo>
                    <a:lnTo>
                      <a:pt x="0" y="115"/>
                    </a:lnTo>
                    <a:lnTo>
                      <a:pt x="0" y="142"/>
                    </a:lnTo>
                    <a:lnTo>
                      <a:pt x="0" y="168"/>
                    </a:lnTo>
                    <a:lnTo>
                      <a:pt x="17" y="186"/>
                    </a:lnTo>
                    <a:lnTo>
                      <a:pt x="35" y="195"/>
                    </a:lnTo>
                    <a:lnTo>
                      <a:pt x="53" y="203"/>
                    </a:lnTo>
                    <a:lnTo>
                      <a:pt x="79" y="203"/>
                    </a:lnTo>
                    <a:lnTo>
                      <a:pt x="97" y="186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136" name="Freeform 21"/>
              <p:cNvSpPr>
                <a:spLocks noChangeArrowheads="1"/>
              </p:cNvSpPr>
              <p:nvPr/>
            </p:nvSpPr>
            <p:spPr bwMode="auto">
              <a:xfrm>
                <a:off x="5307013" y="5770563"/>
                <a:ext cx="69850" cy="76200"/>
              </a:xfrm>
              <a:custGeom>
                <a:avLst/>
                <a:gdLst>
                  <a:gd name="T0" fmla="*/ 40835 w 195"/>
                  <a:gd name="T1" fmla="*/ 66541 h 213"/>
                  <a:gd name="T2" fmla="*/ 40835 w 195"/>
                  <a:gd name="T3" fmla="*/ 66541 h 213"/>
                  <a:gd name="T4" fmla="*/ 40835 w 195"/>
                  <a:gd name="T5" fmla="*/ 66541 h 213"/>
                  <a:gd name="T6" fmla="*/ 66268 w 195"/>
                  <a:gd name="T7" fmla="*/ 34701 h 213"/>
                  <a:gd name="T8" fmla="*/ 66268 w 195"/>
                  <a:gd name="T9" fmla="*/ 34701 h 213"/>
                  <a:gd name="T10" fmla="*/ 69492 w 195"/>
                  <a:gd name="T11" fmla="*/ 25400 h 213"/>
                  <a:gd name="T12" fmla="*/ 69492 w 195"/>
                  <a:gd name="T13" fmla="*/ 18961 h 213"/>
                  <a:gd name="T14" fmla="*/ 66268 w 195"/>
                  <a:gd name="T15" fmla="*/ 9659 h 213"/>
                  <a:gd name="T16" fmla="*/ 59820 w 195"/>
                  <a:gd name="T17" fmla="*/ 3220 h 213"/>
                  <a:gd name="T18" fmla="*/ 59820 w 195"/>
                  <a:gd name="T19" fmla="*/ 3220 h 213"/>
                  <a:gd name="T20" fmla="*/ 50507 w 195"/>
                  <a:gd name="T21" fmla="*/ 0 h 213"/>
                  <a:gd name="T22" fmla="*/ 44059 w 195"/>
                  <a:gd name="T23" fmla="*/ 0 h 213"/>
                  <a:gd name="T24" fmla="*/ 34746 w 195"/>
                  <a:gd name="T25" fmla="*/ 3220 h 213"/>
                  <a:gd name="T26" fmla="*/ 28298 w 195"/>
                  <a:gd name="T27" fmla="*/ 6439 h 213"/>
                  <a:gd name="T28" fmla="*/ 28298 w 195"/>
                  <a:gd name="T29" fmla="*/ 6439 h 213"/>
                  <a:gd name="T30" fmla="*/ 6089 w 195"/>
                  <a:gd name="T31" fmla="*/ 37921 h 213"/>
                  <a:gd name="T32" fmla="*/ 6089 w 195"/>
                  <a:gd name="T33" fmla="*/ 37921 h 213"/>
                  <a:gd name="T34" fmla="*/ 0 w 195"/>
                  <a:gd name="T35" fmla="*/ 44361 h 213"/>
                  <a:gd name="T36" fmla="*/ 0 w 195"/>
                  <a:gd name="T37" fmla="*/ 53662 h 213"/>
                  <a:gd name="T38" fmla="*/ 2866 w 195"/>
                  <a:gd name="T39" fmla="*/ 63321 h 213"/>
                  <a:gd name="T40" fmla="*/ 9313 w 195"/>
                  <a:gd name="T41" fmla="*/ 69403 h 213"/>
                  <a:gd name="T42" fmla="*/ 9313 w 195"/>
                  <a:gd name="T43" fmla="*/ 69403 h 213"/>
                  <a:gd name="T44" fmla="*/ 15761 w 195"/>
                  <a:gd name="T45" fmla="*/ 72623 h 213"/>
                  <a:gd name="T46" fmla="*/ 25074 w 195"/>
                  <a:gd name="T47" fmla="*/ 75842 h 213"/>
                  <a:gd name="T48" fmla="*/ 34746 w 195"/>
                  <a:gd name="T49" fmla="*/ 72623 h 213"/>
                  <a:gd name="T50" fmla="*/ 40835 w 195"/>
                  <a:gd name="T51" fmla="*/ 66541 h 213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0" t="0" r="r" b="b"/>
                <a:pathLst>
                  <a:path w="195" h="213">
                    <a:moveTo>
                      <a:pt x="114" y="186"/>
                    </a:moveTo>
                    <a:lnTo>
                      <a:pt x="114" y="186"/>
                    </a:lnTo>
                    <a:lnTo>
                      <a:pt x="185" y="97"/>
                    </a:lnTo>
                    <a:lnTo>
                      <a:pt x="194" y="71"/>
                    </a:lnTo>
                    <a:lnTo>
                      <a:pt x="194" y="53"/>
                    </a:lnTo>
                    <a:lnTo>
                      <a:pt x="185" y="27"/>
                    </a:lnTo>
                    <a:lnTo>
                      <a:pt x="167" y="9"/>
                    </a:lnTo>
                    <a:lnTo>
                      <a:pt x="141" y="0"/>
                    </a:lnTo>
                    <a:lnTo>
                      <a:pt x="123" y="0"/>
                    </a:lnTo>
                    <a:lnTo>
                      <a:pt x="97" y="9"/>
                    </a:lnTo>
                    <a:lnTo>
                      <a:pt x="79" y="18"/>
                    </a:lnTo>
                    <a:lnTo>
                      <a:pt x="17" y="106"/>
                    </a:lnTo>
                    <a:lnTo>
                      <a:pt x="0" y="124"/>
                    </a:lnTo>
                    <a:lnTo>
                      <a:pt x="0" y="150"/>
                    </a:lnTo>
                    <a:lnTo>
                      <a:pt x="8" y="177"/>
                    </a:lnTo>
                    <a:lnTo>
                      <a:pt x="26" y="194"/>
                    </a:lnTo>
                    <a:lnTo>
                      <a:pt x="44" y="203"/>
                    </a:lnTo>
                    <a:lnTo>
                      <a:pt x="70" y="212"/>
                    </a:lnTo>
                    <a:lnTo>
                      <a:pt x="97" y="203"/>
                    </a:lnTo>
                    <a:lnTo>
                      <a:pt x="114" y="186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137" name="Freeform 22"/>
              <p:cNvSpPr>
                <a:spLocks noChangeArrowheads="1"/>
              </p:cNvSpPr>
              <p:nvPr/>
            </p:nvSpPr>
            <p:spPr bwMode="auto">
              <a:xfrm>
                <a:off x="5370513" y="5668963"/>
                <a:ext cx="66675" cy="82550"/>
              </a:xfrm>
              <a:custGeom>
                <a:avLst/>
                <a:gdLst>
                  <a:gd name="T0" fmla="*/ 44450 w 186"/>
                  <a:gd name="T1" fmla="*/ 69629 h 230"/>
                  <a:gd name="T2" fmla="*/ 53770 w 186"/>
                  <a:gd name="T3" fmla="*/ 50607 h 230"/>
                  <a:gd name="T4" fmla="*/ 63449 w 186"/>
                  <a:gd name="T5" fmla="*/ 34815 h 230"/>
                  <a:gd name="T6" fmla="*/ 63449 w 186"/>
                  <a:gd name="T7" fmla="*/ 34815 h 230"/>
                  <a:gd name="T8" fmla="*/ 63449 w 186"/>
                  <a:gd name="T9" fmla="*/ 34815 h 230"/>
                  <a:gd name="T10" fmla="*/ 66317 w 186"/>
                  <a:gd name="T11" fmla="*/ 25124 h 230"/>
                  <a:gd name="T12" fmla="*/ 63449 w 186"/>
                  <a:gd name="T13" fmla="*/ 15792 h 230"/>
                  <a:gd name="T14" fmla="*/ 60223 w 186"/>
                  <a:gd name="T15" fmla="*/ 9332 h 230"/>
                  <a:gd name="T16" fmla="*/ 53770 w 186"/>
                  <a:gd name="T17" fmla="*/ 3230 h 230"/>
                  <a:gd name="T18" fmla="*/ 53770 w 186"/>
                  <a:gd name="T19" fmla="*/ 3230 h 230"/>
                  <a:gd name="T20" fmla="*/ 44450 w 186"/>
                  <a:gd name="T21" fmla="*/ 0 h 230"/>
                  <a:gd name="T22" fmla="*/ 34771 w 186"/>
                  <a:gd name="T23" fmla="*/ 0 h 230"/>
                  <a:gd name="T24" fmla="*/ 28677 w 186"/>
                  <a:gd name="T25" fmla="*/ 6102 h 230"/>
                  <a:gd name="T26" fmla="*/ 22225 w 186"/>
                  <a:gd name="T27" fmla="*/ 12562 h 230"/>
                  <a:gd name="T28" fmla="*/ 22225 w 186"/>
                  <a:gd name="T29" fmla="*/ 12562 h 230"/>
                  <a:gd name="T30" fmla="*/ 12546 w 186"/>
                  <a:gd name="T31" fmla="*/ 31584 h 230"/>
                  <a:gd name="T32" fmla="*/ 3226 w 186"/>
                  <a:gd name="T33" fmla="*/ 47377 h 230"/>
                  <a:gd name="T34" fmla="*/ 3226 w 186"/>
                  <a:gd name="T35" fmla="*/ 47377 h 230"/>
                  <a:gd name="T36" fmla="*/ 3226 w 186"/>
                  <a:gd name="T37" fmla="*/ 47377 h 230"/>
                  <a:gd name="T38" fmla="*/ 0 w 186"/>
                  <a:gd name="T39" fmla="*/ 57067 h 230"/>
                  <a:gd name="T40" fmla="*/ 3226 w 186"/>
                  <a:gd name="T41" fmla="*/ 63169 h 230"/>
                  <a:gd name="T42" fmla="*/ 6452 w 186"/>
                  <a:gd name="T43" fmla="*/ 72859 h 230"/>
                  <a:gd name="T44" fmla="*/ 12546 w 186"/>
                  <a:gd name="T45" fmla="*/ 78961 h 230"/>
                  <a:gd name="T46" fmla="*/ 12546 w 186"/>
                  <a:gd name="T47" fmla="*/ 78961 h 230"/>
                  <a:gd name="T48" fmla="*/ 22225 w 186"/>
                  <a:gd name="T49" fmla="*/ 82191 h 230"/>
                  <a:gd name="T50" fmla="*/ 31545 w 186"/>
                  <a:gd name="T51" fmla="*/ 78961 h 230"/>
                  <a:gd name="T52" fmla="*/ 37998 w 186"/>
                  <a:gd name="T53" fmla="*/ 76090 h 230"/>
                  <a:gd name="T54" fmla="*/ 44450 w 186"/>
                  <a:gd name="T55" fmla="*/ 69629 h 230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</a:gdLst>
                <a:ahLst/>
                <a:cxnLst>
                  <a:cxn ang="T56">
                    <a:pos x="T0" y="T1"/>
                  </a:cxn>
                  <a:cxn ang="T57">
                    <a:pos x="T2" y="T3"/>
                  </a:cxn>
                  <a:cxn ang="T58">
                    <a:pos x="T4" y="T5"/>
                  </a:cxn>
                  <a:cxn ang="T59">
                    <a:pos x="T6" y="T7"/>
                  </a:cxn>
                  <a:cxn ang="T60">
                    <a:pos x="T8" y="T9"/>
                  </a:cxn>
                  <a:cxn ang="T61">
                    <a:pos x="T10" y="T11"/>
                  </a:cxn>
                  <a:cxn ang="T62">
                    <a:pos x="T12" y="T13"/>
                  </a:cxn>
                  <a:cxn ang="T63">
                    <a:pos x="T14" y="T15"/>
                  </a:cxn>
                  <a:cxn ang="T64">
                    <a:pos x="T16" y="T17"/>
                  </a:cxn>
                  <a:cxn ang="T65">
                    <a:pos x="T18" y="T19"/>
                  </a:cxn>
                  <a:cxn ang="T66">
                    <a:pos x="T20" y="T21"/>
                  </a:cxn>
                  <a:cxn ang="T67">
                    <a:pos x="T22" y="T23"/>
                  </a:cxn>
                  <a:cxn ang="T68">
                    <a:pos x="T24" y="T25"/>
                  </a:cxn>
                  <a:cxn ang="T69">
                    <a:pos x="T26" y="T27"/>
                  </a:cxn>
                  <a:cxn ang="T70">
                    <a:pos x="T28" y="T29"/>
                  </a:cxn>
                  <a:cxn ang="T71">
                    <a:pos x="T30" y="T31"/>
                  </a:cxn>
                  <a:cxn ang="T72">
                    <a:pos x="T32" y="T33"/>
                  </a:cxn>
                  <a:cxn ang="T73">
                    <a:pos x="T34" y="T35"/>
                  </a:cxn>
                  <a:cxn ang="T74">
                    <a:pos x="T36" y="T37"/>
                  </a:cxn>
                  <a:cxn ang="T75">
                    <a:pos x="T38" y="T39"/>
                  </a:cxn>
                  <a:cxn ang="T76">
                    <a:pos x="T40" y="T41"/>
                  </a:cxn>
                  <a:cxn ang="T77">
                    <a:pos x="T42" y="T43"/>
                  </a:cxn>
                  <a:cxn ang="T78">
                    <a:pos x="T44" y="T45"/>
                  </a:cxn>
                  <a:cxn ang="T79">
                    <a:pos x="T46" y="T47"/>
                  </a:cxn>
                  <a:cxn ang="T80">
                    <a:pos x="T48" y="T49"/>
                  </a:cxn>
                  <a:cxn ang="T81">
                    <a:pos x="T50" y="T51"/>
                  </a:cxn>
                  <a:cxn ang="T82">
                    <a:pos x="T52" y="T53"/>
                  </a:cxn>
                  <a:cxn ang="T83">
                    <a:pos x="T54" y="T55"/>
                  </a:cxn>
                </a:cxnLst>
                <a:rect l="0" t="0" r="r" b="b"/>
                <a:pathLst>
                  <a:path w="186" h="230">
                    <a:moveTo>
                      <a:pt x="124" y="194"/>
                    </a:moveTo>
                    <a:lnTo>
                      <a:pt x="150" y="141"/>
                    </a:lnTo>
                    <a:lnTo>
                      <a:pt x="177" y="97"/>
                    </a:lnTo>
                    <a:lnTo>
                      <a:pt x="185" y="70"/>
                    </a:lnTo>
                    <a:lnTo>
                      <a:pt x="177" y="44"/>
                    </a:lnTo>
                    <a:lnTo>
                      <a:pt x="168" y="26"/>
                    </a:lnTo>
                    <a:lnTo>
                      <a:pt x="150" y="9"/>
                    </a:lnTo>
                    <a:lnTo>
                      <a:pt x="124" y="0"/>
                    </a:lnTo>
                    <a:lnTo>
                      <a:pt x="97" y="0"/>
                    </a:lnTo>
                    <a:lnTo>
                      <a:pt x="80" y="17"/>
                    </a:lnTo>
                    <a:lnTo>
                      <a:pt x="62" y="35"/>
                    </a:lnTo>
                    <a:lnTo>
                      <a:pt x="35" y="88"/>
                    </a:lnTo>
                    <a:lnTo>
                      <a:pt x="9" y="132"/>
                    </a:lnTo>
                    <a:lnTo>
                      <a:pt x="0" y="159"/>
                    </a:lnTo>
                    <a:lnTo>
                      <a:pt x="9" y="176"/>
                    </a:lnTo>
                    <a:lnTo>
                      <a:pt x="18" y="203"/>
                    </a:lnTo>
                    <a:lnTo>
                      <a:pt x="35" y="220"/>
                    </a:lnTo>
                    <a:lnTo>
                      <a:pt x="62" y="229"/>
                    </a:lnTo>
                    <a:lnTo>
                      <a:pt x="88" y="220"/>
                    </a:lnTo>
                    <a:lnTo>
                      <a:pt x="106" y="212"/>
                    </a:lnTo>
                    <a:lnTo>
                      <a:pt x="124" y="194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138" name="Freeform 23"/>
              <p:cNvSpPr>
                <a:spLocks noChangeArrowheads="1"/>
              </p:cNvSpPr>
              <p:nvPr/>
            </p:nvSpPr>
            <p:spPr bwMode="auto">
              <a:xfrm>
                <a:off x="5418138" y="5561013"/>
                <a:ext cx="57150" cy="82550"/>
              </a:xfrm>
              <a:custGeom>
                <a:avLst/>
                <a:gdLst>
                  <a:gd name="T0" fmla="*/ 16073 w 160"/>
                  <a:gd name="T1" fmla="*/ 82191 h 230"/>
                  <a:gd name="T2" fmla="*/ 16073 w 160"/>
                  <a:gd name="T3" fmla="*/ 82191 h 230"/>
                  <a:gd name="T4" fmla="*/ 25360 w 160"/>
                  <a:gd name="T5" fmla="*/ 82191 h 230"/>
                  <a:gd name="T6" fmla="*/ 35004 w 160"/>
                  <a:gd name="T7" fmla="*/ 82191 h 230"/>
                  <a:gd name="T8" fmla="*/ 41077 w 160"/>
                  <a:gd name="T9" fmla="*/ 76090 h 230"/>
                  <a:gd name="T10" fmla="*/ 44291 w 160"/>
                  <a:gd name="T11" fmla="*/ 66399 h 230"/>
                  <a:gd name="T12" fmla="*/ 44291 w 160"/>
                  <a:gd name="T13" fmla="*/ 66399 h 230"/>
                  <a:gd name="T14" fmla="*/ 44291 w 160"/>
                  <a:gd name="T15" fmla="*/ 66399 h 230"/>
                  <a:gd name="T16" fmla="*/ 50721 w 160"/>
                  <a:gd name="T17" fmla="*/ 47377 h 230"/>
                  <a:gd name="T18" fmla="*/ 50721 w 160"/>
                  <a:gd name="T19" fmla="*/ 47377 h 230"/>
                  <a:gd name="T20" fmla="*/ 56793 w 160"/>
                  <a:gd name="T21" fmla="*/ 28354 h 230"/>
                  <a:gd name="T22" fmla="*/ 56793 w 160"/>
                  <a:gd name="T23" fmla="*/ 28354 h 230"/>
                  <a:gd name="T24" fmla="*/ 56793 w 160"/>
                  <a:gd name="T25" fmla="*/ 28354 h 230"/>
                  <a:gd name="T26" fmla="*/ 56793 w 160"/>
                  <a:gd name="T27" fmla="*/ 19022 h 230"/>
                  <a:gd name="T28" fmla="*/ 53578 w 160"/>
                  <a:gd name="T29" fmla="*/ 12562 h 230"/>
                  <a:gd name="T30" fmla="*/ 47506 w 160"/>
                  <a:gd name="T31" fmla="*/ 3230 h 230"/>
                  <a:gd name="T32" fmla="*/ 41077 w 160"/>
                  <a:gd name="T33" fmla="*/ 0 h 230"/>
                  <a:gd name="T34" fmla="*/ 41077 w 160"/>
                  <a:gd name="T35" fmla="*/ 0 h 230"/>
                  <a:gd name="T36" fmla="*/ 31790 w 160"/>
                  <a:gd name="T37" fmla="*/ 0 h 230"/>
                  <a:gd name="T38" fmla="*/ 22146 w 160"/>
                  <a:gd name="T39" fmla="*/ 3230 h 230"/>
                  <a:gd name="T40" fmla="*/ 16073 w 160"/>
                  <a:gd name="T41" fmla="*/ 9332 h 230"/>
                  <a:gd name="T42" fmla="*/ 12859 w 160"/>
                  <a:gd name="T43" fmla="*/ 15792 h 230"/>
                  <a:gd name="T44" fmla="*/ 12859 w 160"/>
                  <a:gd name="T45" fmla="*/ 19022 h 230"/>
                  <a:gd name="T46" fmla="*/ 12859 w 160"/>
                  <a:gd name="T47" fmla="*/ 19022 h 230"/>
                  <a:gd name="T48" fmla="*/ 6429 w 160"/>
                  <a:gd name="T49" fmla="*/ 34815 h 230"/>
                  <a:gd name="T50" fmla="*/ 6429 w 160"/>
                  <a:gd name="T51" fmla="*/ 34815 h 230"/>
                  <a:gd name="T52" fmla="*/ 0 w 160"/>
                  <a:gd name="T53" fmla="*/ 53837 h 230"/>
                  <a:gd name="T54" fmla="*/ 0 w 160"/>
                  <a:gd name="T55" fmla="*/ 53837 h 230"/>
                  <a:gd name="T56" fmla="*/ 0 w 160"/>
                  <a:gd name="T57" fmla="*/ 63169 h 230"/>
                  <a:gd name="T58" fmla="*/ 3215 w 160"/>
                  <a:gd name="T59" fmla="*/ 69629 h 230"/>
                  <a:gd name="T60" fmla="*/ 6429 w 160"/>
                  <a:gd name="T61" fmla="*/ 78961 h 230"/>
                  <a:gd name="T62" fmla="*/ 16073 w 160"/>
                  <a:gd name="T63" fmla="*/ 82191 h 230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</a:gdLst>
                <a:ahLst/>
                <a:cxnLst>
                  <a:cxn ang="T64">
                    <a:pos x="T0" y="T1"/>
                  </a:cxn>
                  <a:cxn ang="T65">
                    <a:pos x="T2" y="T3"/>
                  </a:cxn>
                  <a:cxn ang="T66">
                    <a:pos x="T4" y="T5"/>
                  </a:cxn>
                  <a:cxn ang="T67">
                    <a:pos x="T6" y="T7"/>
                  </a:cxn>
                  <a:cxn ang="T68">
                    <a:pos x="T8" y="T9"/>
                  </a:cxn>
                  <a:cxn ang="T69">
                    <a:pos x="T10" y="T11"/>
                  </a:cxn>
                  <a:cxn ang="T70">
                    <a:pos x="T12" y="T13"/>
                  </a:cxn>
                  <a:cxn ang="T71">
                    <a:pos x="T14" y="T15"/>
                  </a:cxn>
                  <a:cxn ang="T72">
                    <a:pos x="T16" y="T17"/>
                  </a:cxn>
                  <a:cxn ang="T73">
                    <a:pos x="T18" y="T19"/>
                  </a:cxn>
                  <a:cxn ang="T74">
                    <a:pos x="T20" y="T21"/>
                  </a:cxn>
                  <a:cxn ang="T75">
                    <a:pos x="T22" y="T23"/>
                  </a:cxn>
                  <a:cxn ang="T76">
                    <a:pos x="T24" y="T25"/>
                  </a:cxn>
                  <a:cxn ang="T77">
                    <a:pos x="T26" y="T27"/>
                  </a:cxn>
                  <a:cxn ang="T78">
                    <a:pos x="T28" y="T29"/>
                  </a:cxn>
                  <a:cxn ang="T79">
                    <a:pos x="T30" y="T31"/>
                  </a:cxn>
                  <a:cxn ang="T80">
                    <a:pos x="T32" y="T33"/>
                  </a:cxn>
                  <a:cxn ang="T81">
                    <a:pos x="T34" y="T35"/>
                  </a:cxn>
                  <a:cxn ang="T82">
                    <a:pos x="T36" y="T37"/>
                  </a:cxn>
                  <a:cxn ang="T83">
                    <a:pos x="T38" y="T39"/>
                  </a:cxn>
                  <a:cxn ang="T84">
                    <a:pos x="T40" y="T41"/>
                  </a:cxn>
                  <a:cxn ang="T85">
                    <a:pos x="T42" y="T43"/>
                  </a:cxn>
                  <a:cxn ang="T86">
                    <a:pos x="T44" y="T45"/>
                  </a:cxn>
                  <a:cxn ang="T87">
                    <a:pos x="T46" y="T47"/>
                  </a:cxn>
                  <a:cxn ang="T88">
                    <a:pos x="T48" y="T49"/>
                  </a:cxn>
                  <a:cxn ang="T89">
                    <a:pos x="T50" y="T51"/>
                  </a:cxn>
                  <a:cxn ang="T90">
                    <a:pos x="T52" y="T53"/>
                  </a:cxn>
                  <a:cxn ang="T91">
                    <a:pos x="T54" y="T55"/>
                  </a:cxn>
                  <a:cxn ang="T92">
                    <a:pos x="T56" y="T57"/>
                  </a:cxn>
                  <a:cxn ang="T93">
                    <a:pos x="T58" y="T59"/>
                  </a:cxn>
                  <a:cxn ang="T94">
                    <a:pos x="T60" y="T61"/>
                  </a:cxn>
                  <a:cxn ang="T95">
                    <a:pos x="T62" y="T63"/>
                  </a:cxn>
                </a:cxnLst>
                <a:rect l="0" t="0" r="r" b="b"/>
                <a:pathLst>
                  <a:path w="160" h="230">
                    <a:moveTo>
                      <a:pt x="45" y="229"/>
                    </a:moveTo>
                    <a:lnTo>
                      <a:pt x="45" y="229"/>
                    </a:lnTo>
                    <a:lnTo>
                      <a:pt x="71" y="229"/>
                    </a:lnTo>
                    <a:lnTo>
                      <a:pt x="98" y="229"/>
                    </a:lnTo>
                    <a:lnTo>
                      <a:pt x="115" y="212"/>
                    </a:lnTo>
                    <a:lnTo>
                      <a:pt x="124" y="185"/>
                    </a:lnTo>
                    <a:lnTo>
                      <a:pt x="142" y="132"/>
                    </a:lnTo>
                    <a:lnTo>
                      <a:pt x="159" y="79"/>
                    </a:lnTo>
                    <a:lnTo>
                      <a:pt x="159" y="53"/>
                    </a:lnTo>
                    <a:lnTo>
                      <a:pt x="150" y="35"/>
                    </a:lnTo>
                    <a:lnTo>
                      <a:pt x="133" y="9"/>
                    </a:lnTo>
                    <a:lnTo>
                      <a:pt x="115" y="0"/>
                    </a:lnTo>
                    <a:lnTo>
                      <a:pt x="89" y="0"/>
                    </a:lnTo>
                    <a:lnTo>
                      <a:pt x="62" y="9"/>
                    </a:lnTo>
                    <a:lnTo>
                      <a:pt x="45" y="26"/>
                    </a:lnTo>
                    <a:lnTo>
                      <a:pt x="36" y="44"/>
                    </a:lnTo>
                    <a:lnTo>
                      <a:pt x="36" y="53"/>
                    </a:lnTo>
                    <a:lnTo>
                      <a:pt x="18" y="97"/>
                    </a:lnTo>
                    <a:lnTo>
                      <a:pt x="0" y="150"/>
                    </a:lnTo>
                    <a:lnTo>
                      <a:pt x="0" y="176"/>
                    </a:lnTo>
                    <a:lnTo>
                      <a:pt x="9" y="194"/>
                    </a:lnTo>
                    <a:lnTo>
                      <a:pt x="18" y="220"/>
                    </a:lnTo>
                    <a:lnTo>
                      <a:pt x="45" y="229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139" name="Freeform 24"/>
              <p:cNvSpPr>
                <a:spLocks noChangeArrowheads="1"/>
              </p:cNvSpPr>
              <p:nvPr/>
            </p:nvSpPr>
            <p:spPr bwMode="auto">
              <a:xfrm>
                <a:off x="5443538" y="5446713"/>
                <a:ext cx="50800" cy="85725"/>
              </a:xfrm>
              <a:custGeom>
                <a:avLst/>
                <a:gdLst>
                  <a:gd name="T0" fmla="*/ 44361 w 142"/>
                  <a:gd name="T1" fmla="*/ 63487 h 239"/>
                  <a:gd name="T2" fmla="*/ 44361 w 142"/>
                  <a:gd name="T3" fmla="*/ 63487 h 239"/>
                  <a:gd name="T4" fmla="*/ 44361 w 142"/>
                  <a:gd name="T5" fmla="*/ 63487 h 239"/>
                  <a:gd name="T6" fmla="*/ 47223 w 142"/>
                  <a:gd name="T7" fmla="*/ 44477 h 239"/>
                  <a:gd name="T8" fmla="*/ 47223 w 142"/>
                  <a:gd name="T9" fmla="*/ 44477 h 239"/>
                  <a:gd name="T10" fmla="*/ 50442 w 142"/>
                  <a:gd name="T11" fmla="*/ 25466 h 239"/>
                  <a:gd name="T12" fmla="*/ 50442 w 142"/>
                  <a:gd name="T13" fmla="*/ 25466 h 239"/>
                  <a:gd name="T14" fmla="*/ 47223 w 142"/>
                  <a:gd name="T15" fmla="*/ 15782 h 239"/>
                  <a:gd name="T16" fmla="*/ 44361 w 142"/>
                  <a:gd name="T17" fmla="*/ 6456 h 239"/>
                  <a:gd name="T18" fmla="*/ 34701 w 142"/>
                  <a:gd name="T19" fmla="*/ 3228 h 239"/>
                  <a:gd name="T20" fmla="*/ 28262 w 142"/>
                  <a:gd name="T21" fmla="*/ 0 h 239"/>
                  <a:gd name="T22" fmla="*/ 28262 w 142"/>
                  <a:gd name="T23" fmla="*/ 0 h 239"/>
                  <a:gd name="T24" fmla="*/ 18961 w 142"/>
                  <a:gd name="T25" fmla="*/ 0 h 239"/>
                  <a:gd name="T26" fmla="*/ 9659 w 142"/>
                  <a:gd name="T27" fmla="*/ 6456 h 239"/>
                  <a:gd name="T28" fmla="*/ 3220 w 142"/>
                  <a:gd name="T29" fmla="*/ 12554 h 239"/>
                  <a:gd name="T30" fmla="*/ 3220 w 142"/>
                  <a:gd name="T31" fmla="*/ 22238 h 239"/>
                  <a:gd name="T32" fmla="*/ 3220 w 142"/>
                  <a:gd name="T33" fmla="*/ 22238 h 239"/>
                  <a:gd name="T34" fmla="*/ 0 w 142"/>
                  <a:gd name="T35" fmla="*/ 41248 h 239"/>
                  <a:gd name="T36" fmla="*/ 0 w 142"/>
                  <a:gd name="T37" fmla="*/ 41248 h 239"/>
                  <a:gd name="T38" fmla="*/ 0 w 142"/>
                  <a:gd name="T39" fmla="*/ 60259 h 239"/>
                  <a:gd name="T40" fmla="*/ 0 w 142"/>
                  <a:gd name="T41" fmla="*/ 60259 h 239"/>
                  <a:gd name="T42" fmla="*/ 0 w 142"/>
                  <a:gd name="T43" fmla="*/ 69584 h 239"/>
                  <a:gd name="T44" fmla="*/ 3220 w 142"/>
                  <a:gd name="T45" fmla="*/ 76041 h 239"/>
                  <a:gd name="T46" fmla="*/ 9659 w 142"/>
                  <a:gd name="T47" fmla="*/ 82497 h 239"/>
                  <a:gd name="T48" fmla="*/ 18961 w 142"/>
                  <a:gd name="T49" fmla="*/ 85366 h 239"/>
                  <a:gd name="T50" fmla="*/ 18961 w 142"/>
                  <a:gd name="T51" fmla="*/ 85366 h 239"/>
                  <a:gd name="T52" fmla="*/ 28262 w 142"/>
                  <a:gd name="T53" fmla="*/ 85366 h 239"/>
                  <a:gd name="T54" fmla="*/ 37921 w 142"/>
                  <a:gd name="T55" fmla="*/ 79269 h 239"/>
                  <a:gd name="T56" fmla="*/ 44361 w 142"/>
                  <a:gd name="T57" fmla="*/ 72812 h 239"/>
                  <a:gd name="T58" fmla="*/ 44361 w 142"/>
                  <a:gd name="T59" fmla="*/ 63487 h 239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</a:gdLst>
                <a:ahLst/>
                <a:cxnLst>
                  <a:cxn ang="T60">
                    <a:pos x="T0" y="T1"/>
                  </a:cxn>
                  <a:cxn ang="T61">
                    <a:pos x="T2" y="T3"/>
                  </a:cxn>
                  <a:cxn ang="T62">
                    <a:pos x="T4" y="T5"/>
                  </a:cxn>
                  <a:cxn ang="T63">
                    <a:pos x="T6" y="T7"/>
                  </a:cxn>
                  <a:cxn ang="T64">
                    <a:pos x="T8" y="T9"/>
                  </a:cxn>
                  <a:cxn ang="T65">
                    <a:pos x="T10" y="T11"/>
                  </a:cxn>
                  <a:cxn ang="T66">
                    <a:pos x="T12" y="T13"/>
                  </a:cxn>
                  <a:cxn ang="T67">
                    <a:pos x="T14" y="T15"/>
                  </a:cxn>
                  <a:cxn ang="T68">
                    <a:pos x="T16" y="T17"/>
                  </a:cxn>
                  <a:cxn ang="T69">
                    <a:pos x="T18" y="T19"/>
                  </a:cxn>
                  <a:cxn ang="T70">
                    <a:pos x="T20" y="T21"/>
                  </a:cxn>
                  <a:cxn ang="T71">
                    <a:pos x="T22" y="T23"/>
                  </a:cxn>
                  <a:cxn ang="T72">
                    <a:pos x="T24" y="T25"/>
                  </a:cxn>
                  <a:cxn ang="T73">
                    <a:pos x="T26" y="T27"/>
                  </a:cxn>
                  <a:cxn ang="T74">
                    <a:pos x="T28" y="T29"/>
                  </a:cxn>
                  <a:cxn ang="T75">
                    <a:pos x="T30" y="T31"/>
                  </a:cxn>
                  <a:cxn ang="T76">
                    <a:pos x="T32" y="T33"/>
                  </a:cxn>
                  <a:cxn ang="T77">
                    <a:pos x="T34" y="T35"/>
                  </a:cxn>
                  <a:cxn ang="T78">
                    <a:pos x="T36" y="T37"/>
                  </a:cxn>
                  <a:cxn ang="T79">
                    <a:pos x="T38" y="T39"/>
                  </a:cxn>
                  <a:cxn ang="T80">
                    <a:pos x="T40" y="T41"/>
                  </a:cxn>
                  <a:cxn ang="T81">
                    <a:pos x="T42" y="T43"/>
                  </a:cxn>
                  <a:cxn ang="T82">
                    <a:pos x="T44" y="T45"/>
                  </a:cxn>
                  <a:cxn ang="T83">
                    <a:pos x="T46" y="T47"/>
                  </a:cxn>
                  <a:cxn ang="T84">
                    <a:pos x="T48" y="T49"/>
                  </a:cxn>
                  <a:cxn ang="T85">
                    <a:pos x="T50" y="T51"/>
                  </a:cxn>
                  <a:cxn ang="T86">
                    <a:pos x="T52" y="T53"/>
                  </a:cxn>
                  <a:cxn ang="T87">
                    <a:pos x="T54" y="T55"/>
                  </a:cxn>
                  <a:cxn ang="T88">
                    <a:pos x="T56" y="T57"/>
                  </a:cxn>
                  <a:cxn ang="T89">
                    <a:pos x="T58" y="T59"/>
                  </a:cxn>
                </a:cxnLst>
                <a:rect l="0" t="0" r="r" b="b"/>
                <a:pathLst>
                  <a:path w="142" h="239">
                    <a:moveTo>
                      <a:pt x="124" y="177"/>
                    </a:moveTo>
                    <a:lnTo>
                      <a:pt x="124" y="177"/>
                    </a:lnTo>
                    <a:lnTo>
                      <a:pt x="132" y="124"/>
                    </a:lnTo>
                    <a:lnTo>
                      <a:pt x="141" y="71"/>
                    </a:lnTo>
                    <a:lnTo>
                      <a:pt x="132" y="44"/>
                    </a:lnTo>
                    <a:lnTo>
                      <a:pt x="124" y="18"/>
                    </a:lnTo>
                    <a:lnTo>
                      <a:pt x="97" y="9"/>
                    </a:lnTo>
                    <a:lnTo>
                      <a:pt x="79" y="0"/>
                    </a:lnTo>
                    <a:lnTo>
                      <a:pt x="53" y="0"/>
                    </a:lnTo>
                    <a:lnTo>
                      <a:pt x="27" y="18"/>
                    </a:lnTo>
                    <a:lnTo>
                      <a:pt x="9" y="35"/>
                    </a:lnTo>
                    <a:lnTo>
                      <a:pt x="9" y="62"/>
                    </a:lnTo>
                    <a:lnTo>
                      <a:pt x="0" y="115"/>
                    </a:lnTo>
                    <a:lnTo>
                      <a:pt x="0" y="168"/>
                    </a:lnTo>
                    <a:lnTo>
                      <a:pt x="0" y="194"/>
                    </a:lnTo>
                    <a:lnTo>
                      <a:pt x="9" y="212"/>
                    </a:lnTo>
                    <a:lnTo>
                      <a:pt x="27" y="230"/>
                    </a:lnTo>
                    <a:lnTo>
                      <a:pt x="53" y="238"/>
                    </a:lnTo>
                    <a:lnTo>
                      <a:pt x="79" y="238"/>
                    </a:lnTo>
                    <a:lnTo>
                      <a:pt x="106" y="221"/>
                    </a:lnTo>
                    <a:lnTo>
                      <a:pt x="124" y="203"/>
                    </a:lnTo>
                    <a:lnTo>
                      <a:pt x="124" y="177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140" name="Freeform 25"/>
              <p:cNvSpPr>
                <a:spLocks noChangeArrowheads="1"/>
              </p:cNvSpPr>
              <p:nvPr/>
            </p:nvSpPr>
            <p:spPr bwMode="auto">
              <a:xfrm>
                <a:off x="5440363" y="5329238"/>
                <a:ext cx="50800" cy="88900"/>
              </a:xfrm>
              <a:custGeom>
                <a:avLst/>
                <a:gdLst>
                  <a:gd name="T0" fmla="*/ 47580 w 142"/>
                  <a:gd name="T1" fmla="*/ 21867 h 248"/>
                  <a:gd name="T2" fmla="*/ 47580 w 142"/>
                  <a:gd name="T3" fmla="*/ 21867 h 248"/>
                  <a:gd name="T4" fmla="*/ 47580 w 142"/>
                  <a:gd name="T5" fmla="*/ 21867 h 248"/>
                  <a:gd name="T6" fmla="*/ 44361 w 142"/>
                  <a:gd name="T7" fmla="*/ 12546 h 248"/>
                  <a:gd name="T8" fmla="*/ 37921 w 142"/>
                  <a:gd name="T9" fmla="*/ 6094 h 248"/>
                  <a:gd name="T10" fmla="*/ 31482 w 142"/>
                  <a:gd name="T11" fmla="*/ 3226 h 248"/>
                  <a:gd name="T12" fmla="*/ 22180 w 142"/>
                  <a:gd name="T13" fmla="*/ 0 h 248"/>
                  <a:gd name="T14" fmla="*/ 22180 w 142"/>
                  <a:gd name="T15" fmla="*/ 0 h 248"/>
                  <a:gd name="T16" fmla="*/ 12879 w 142"/>
                  <a:gd name="T17" fmla="*/ 3226 h 248"/>
                  <a:gd name="T18" fmla="*/ 3220 w 142"/>
                  <a:gd name="T19" fmla="*/ 9320 h 248"/>
                  <a:gd name="T20" fmla="*/ 0 w 142"/>
                  <a:gd name="T21" fmla="*/ 18999 h 248"/>
                  <a:gd name="T22" fmla="*/ 0 w 142"/>
                  <a:gd name="T23" fmla="*/ 28319 h 248"/>
                  <a:gd name="T24" fmla="*/ 0 w 142"/>
                  <a:gd name="T25" fmla="*/ 28319 h 248"/>
                  <a:gd name="T26" fmla="*/ 3220 w 142"/>
                  <a:gd name="T27" fmla="*/ 47318 h 248"/>
                  <a:gd name="T28" fmla="*/ 3220 w 142"/>
                  <a:gd name="T29" fmla="*/ 66317 h 248"/>
                  <a:gd name="T30" fmla="*/ 3220 w 142"/>
                  <a:gd name="T31" fmla="*/ 66317 h 248"/>
                  <a:gd name="T32" fmla="*/ 3220 w 142"/>
                  <a:gd name="T33" fmla="*/ 66317 h 248"/>
                  <a:gd name="T34" fmla="*/ 6439 w 142"/>
                  <a:gd name="T35" fmla="*/ 75637 h 248"/>
                  <a:gd name="T36" fmla="*/ 12879 w 142"/>
                  <a:gd name="T37" fmla="*/ 82089 h 248"/>
                  <a:gd name="T38" fmla="*/ 18961 w 142"/>
                  <a:gd name="T39" fmla="*/ 85315 h 248"/>
                  <a:gd name="T40" fmla="*/ 28620 w 142"/>
                  <a:gd name="T41" fmla="*/ 88542 h 248"/>
                  <a:gd name="T42" fmla="*/ 28620 w 142"/>
                  <a:gd name="T43" fmla="*/ 88542 h 248"/>
                  <a:gd name="T44" fmla="*/ 37921 w 142"/>
                  <a:gd name="T45" fmla="*/ 85315 h 248"/>
                  <a:gd name="T46" fmla="*/ 44361 w 142"/>
                  <a:gd name="T47" fmla="*/ 78863 h 248"/>
                  <a:gd name="T48" fmla="*/ 50442 w 142"/>
                  <a:gd name="T49" fmla="*/ 69543 h 248"/>
                  <a:gd name="T50" fmla="*/ 50442 w 142"/>
                  <a:gd name="T51" fmla="*/ 63090 h 248"/>
                  <a:gd name="T52" fmla="*/ 50442 w 142"/>
                  <a:gd name="T53" fmla="*/ 40865 h 248"/>
                  <a:gd name="T54" fmla="*/ 47580 w 142"/>
                  <a:gd name="T55" fmla="*/ 21867 h 248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</a:gdLst>
                <a:ahLst/>
                <a:cxnLst>
                  <a:cxn ang="T56">
                    <a:pos x="T0" y="T1"/>
                  </a:cxn>
                  <a:cxn ang="T57">
                    <a:pos x="T2" y="T3"/>
                  </a:cxn>
                  <a:cxn ang="T58">
                    <a:pos x="T4" y="T5"/>
                  </a:cxn>
                  <a:cxn ang="T59">
                    <a:pos x="T6" y="T7"/>
                  </a:cxn>
                  <a:cxn ang="T60">
                    <a:pos x="T8" y="T9"/>
                  </a:cxn>
                  <a:cxn ang="T61">
                    <a:pos x="T10" y="T11"/>
                  </a:cxn>
                  <a:cxn ang="T62">
                    <a:pos x="T12" y="T13"/>
                  </a:cxn>
                  <a:cxn ang="T63">
                    <a:pos x="T14" y="T15"/>
                  </a:cxn>
                  <a:cxn ang="T64">
                    <a:pos x="T16" y="T17"/>
                  </a:cxn>
                  <a:cxn ang="T65">
                    <a:pos x="T18" y="T19"/>
                  </a:cxn>
                  <a:cxn ang="T66">
                    <a:pos x="T20" y="T21"/>
                  </a:cxn>
                  <a:cxn ang="T67">
                    <a:pos x="T22" y="T23"/>
                  </a:cxn>
                  <a:cxn ang="T68">
                    <a:pos x="T24" y="T25"/>
                  </a:cxn>
                  <a:cxn ang="T69">
                    <a:pos x="T26" y="T27"/>
                  </a:cxn>
                  <a:cxn ang="T70">
                    <a:pos x="T28" y="T29"/>
                  </a:cxn>
                  <a:cxn ang="T71">
                    <a:pos x="T30" y="T31"/>
                  </a:cxn>
                  <a:cxn ang="T72">
                    <a:pos x="T32" y="T33"/>
                  </a:cxn>
                  <a:cxn ang="T73">
                    <a:pos x="T34" y="T35"/>
                  </a:cxn>
                  <a:cxn ang="T74">
                    <a:pos x="T36" y="T37"/>
                  </a:cxn>
                  <a:cxn ang="T75">
                    <a:pos x="T38" y="T39"/>
                  </a:cxn>
                  <a:cxn ang="T76">
                    <a:pos x="T40" y="T41"/>
                  </a:cxn>
                  <a:cxn ang="T77">
                    <a:pos x="T42" y="T43"/>
                  </a:cxn>
                  <a:cxn ang="T78">
                    <a:pos x="T44" y="T45"/>
                  </a:cxn>
                  <a:cxn ang="T79">
                    <a:pos x="T46" y="T47"/>
                  </a:cxn>
                  <a:cxn ang="T80">
                    <a:pos x="T48" y="T49"/>
                  </a:cxn>
                  <a:cxn ang="T81">
                    <a:pos x="T50" y="T51"/>
                  </a:cxn>
                  <a:cxn ang="T82">
                    <a:pos x="T52" y="T53"/>
                  </a:cxn>
                  <a:cxn ang="T83">
                    <a:pos x="T54" y="T55"/>
                  </a:cxn>
                </a:cxnLst>
                <a:rect l="0" t="0" r="r" b="b"/>
                <a:pathLst>
                  <a:path w="142" h="248">
                    <a:moveTo>
                      <a:pt x="133" y="61"/>
                    </a:moveTo>
                    <a:lnTo>
                      <a:pt x="133" y="61"/>
                    </a:lnTo>
                    <a:lnTo>
                      <a:pt x="124" y="35"/>
                    </a:lnTo>
                    <a:lnTo>
                      <a:pt x="106" y="17"/>
                    </a:lnTo>
                    <a:lnTo>
                      <a:pt x="88" y="9"/>
                    </a:lnTo>
                    <a:lnTo>
                      <a:pt x="62" y="0"/>
                    </a:lnTo>
                    <a:lnTo>
                      <a:pt x="36" y="9"/>
                    </a:lnTo>
                    <a:lnTo>
                      <a:pt x="9" y="26"/>
                    </a:lnTo>
                    <a:lnTo>
                      <a:pt x="0" y="53"/>
                    </a:lnTo>
                    <a:lnTo>
                      <a:pt x="0" y="79"/>
                    </a:lnTo>
                    <a:lnTo>
                      <a:pt x="9" y="132"/>
                    </a:lnTo>
                    <a:lnTo>
                      <a:pt x="9" y="185"/>
                    </a:lnTo>
                    <a:lnTo>
                      <a:pt x="18" y="211"/>
                    </a:lnTo>
                    <a:lnTo>
                      <a:pt x="36" y="229"/>
                    </a:lnTo>
                    <a:lnTo>
                      <a:pt x="53" y="238"/>
                    </a:lnTo>
                    <a:lnTo>
                      <a:pt x="80" y="247"/>
                    </a:lnTo>
                    <a:lnTo>
                      <a:pt x="106" y="238"/>
                    </a:lnTo>
                    <a:lnTo>
                      <a:pt x="124" y="220"/>
                    </a:lnTo>
                    <a:lnTo>
                      <a:pt x="141" y="194"/>
                    </a:lnTo>
                    <a:lnTo>
                      <a:pt x="141" y="176"/>
                    </a:lnTo>
                    <a:lnTo>
                      <a:pt x="141" y="114"/>
                    </a:lnTo>
                    <a:lnTo>
                      <a:pt x="133" y="61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141" name="Freeform 26"/>
              <p:cNvSpPr>
                <a:spLocks noChangeArrowheads="1"/>
              </p:cNvSpPr>
              <p:nvPr/>
            </p:nvSpPr>
            <p:spPr bwMode="auto">
              <a:xfrm>
                <a:off x="5414963" y="5218113"/>
                <a:ext cx="57150" cy="85725"/>
              </a:xfrm>
              <a:custGeom>
                <a:avLst/>
                <a:gdLst>
                  <a:gd name="T0" fmla="*/ 53915 w 159"/>
                  <a:gd name="T1" fmla="*/ 34792 h 239"/>
                  <a:gd name="T2" fmla="*/ 47445 w 159"/>
                  <a:gd name="T3" fmla="*/ 15782 h 239"/>
                  <a:gd name="T4" fmla="*/ 47445 w 159"/>
                  <a:gd name="T5" fmla="*/ 15782 h 239"/>
                  <a:gd name="T6" fmla="*/ 44210 w 159"/>
                  <a:gd name="T7" fmla="*/ 9326 h 239"/>
                  <a:gd name="T8" fmla="*/ 34865 w 159"/>
                  <a:gd name="T9" fmla="*/ 3228 h 239"/>
                  <a:gd name="T10" fmla="*/ 28395 w 159"/>
                  <a:gd name="T11" fmla="*/ 0 h 239"/>
                  <a:gd name="T12" fmla="*/ 19050 w 159"/>
                  <a:gd name="T13" fmla="*/ 0 h 239"/>
                  <a:gd name="T14" fmla="*/ 19050 w 159"/>
                  <a:gd name="T15" fmla="*/ 0 h 239"/>
                  <a:gd name="T16" fmla="*/ 9345 w 159"/>
                  <a:gd name="T17" fmla="*/ 6098 h 239"/>
                  <a:gd name="T18" fmla="*/ 2875 w 159"/>
                  <a:gd name="T19" fmla="*/ 12554 h 239"/>
                  <a:gd name="T20" fmla="*/ 0 w 159"/>
                  <a:gd name="T21" fmla="*/ 22238 h 239"/>
                  <a:gd name="T22" fmla="*/ 0 w 159"/>
                  <a:gd name="T23" fmla="*/ 28336 h 239"/>
                  <a:gd name="T24" fmla="*/ 2875 w 159"/>
                  <a:gd name="T25" fmla="*/ 31564 h 239"/>
                  <a:gd name="T26" fmla="*/ 6110 w 159"/>
                  <a:gd name="T27" fmla="*/ 47346 h 239"/>
                  <a:gd name="T28" fmla="*/ 12580 w 159"/>
                  <a:gd name="T29" fmla="*/ 66356 h 239"/>
                  <a:gd name="T30" fmla="*/ 12580 w 159"/>
                  <a:gd name="T31" fmla="*/ 66356 h 239"/>
                  <a:gd name="T32" fmla="*/ 12580 w 159"/>
                  <a:gd name="T33" fmla="*/ 66356 h 239"/>
                  <a:gd name="T34" fmla="*/ 15815 w 159"/>
                  <a:gd name="T35" fmla="*/ 76041 h 239"/>
                  <a:gd name="T36" fmla="*/ 21925 w 159"/>
                  <a:gd name="T37" fmla="*/ 82138 h 239"/>
                  <a:gd name="T38" fmla="*/ 31630 w 159"/>
                  <a:gd name="T39" fmla="*/ 85366 h 239"/>
                  <a:gd name="T40" fmla="*/ 40975 w 159"/>
                  <a:gd name="T41" fmla="*/ 85366 h 239"/>
                  <a:gd name="T42" fmla="*/ 40975 w 159"/>
                  <a:gd name="T43" fmla="*/ 85366 h 239"/>
                  <a:gd name="T44" fmla="*/ 50680 w 159"/>
                  <a:gd name="T45" fmla="*/ 78910 h 239"/>
                  <a:gd name="T46" fmla="*/ 53915 w 159"/>
                  <a:gd name="T47" fmla="*/ 72812 h 239"/>
                  <a:gd name="T48" fmla="*/ 56791 w 159"/>
                  <a:gd name="T49" fmla="*/ 63128 h 239"/>
                  <a:gd name="T50" fmla="*/ 56791 w 159"/>
                  <a:gd name="T51" fmla="*/ 53802 h 239"/>
                  <a:gd name="T52" fmla="*/ 53915 w 159"/>
                  <a:gd name="T53" fmla="*/ 34792 h 239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</a:gdLst>
                <a:ahLst/>
                <a:cxnLst>
                  <a:cxn ang="T54">
                    <a:pos x="T0" y="T1"/>
                  </a:cxn>
                  <a:cxn ang="T55">
                    <a:pos x="T2" y="T3"/>
                  </a:cxn>
                  <a:cxn ang="T56">
                    <a:pos x="T4" y="T5"/>
                  </a:cxn>
                  <a:cxn ang="T57">
                    <a:pos x="T6" y="T7"/>
                  </a:cxn>
                  <a:cxn ang="T58">
                    <a:pos x="T8" y="T9"/>
                  </a:cxn>
                  <a:cxn ang="T59">
                    <a:pos x="T10" y="T11"/>
                  </a:cxn>
                  <a:cxn ang="T60">
                    <a:pos x="T12" y="T13"/>
                  </a:cxn>
                  <a:cxn ang="T61">
                    <a:pos x="T14" y="T15"/>
                  </a:cxn>
                  <a:cxn ang="T62">
                    <a:pos x="T16" y="T17"/>
                  </a:cxn>
                  <a:cxn ang="T63">
                    <a:pos x="T18" y="T19"/>
                  </a:cxn>
                  <a:cxn ang="T64">
                    <a:pos x="T20" y="T21"/>
                  </a:cxn>
                  <a:cxn ang="T65">
                    <a:pos x="T22" y="T23"/>
                  </a:cxn>
                  <a:cxn ang="T66">
                    <a:pos x="T24" y="T25"/>
                  </a:cxn>
                  <a:cxn ang="T67">
                    <a:pos x="T26" y="T27"/>
                  </a:cxn>
                  <a:cxn ang="T68">
                    <a:pos x="T28" y="T29"/>
                  </a:cxn>
                  <a:cxn ang="T69">
                    <a:pos x="T30" y="T31"/>
                  </a:cxn>
                  <a:cxn ang="T70">
                    <a:pos x="T32" y="T33"/>
                  </a:cxn>
                  <a:cxn ang="T71">
                    <a:pos x="T34" y="T35"/>
                  </a:cxn>
                  <a:cxn ang="T72">
                    <a:pos x="T36" y="T37"/>
                  </a:cxn>
                  <a:cxn ang="T73">
                    <a:pos x="T38" y="T39"/>
                  </a:cxn>
                  <a:cxn ang="T74">
                    <a:pos x="T40" y="T41"/>
                  </a:cxn>
                  <a:cxn ang="T75">
                    <a:pos x="T42" y="T43"/>
                  </a:cxn>
                  <a:cxn ang="T76">
                    <a:pos x="T44" y="T45"/>
                  </a:cxn>
                  <a:cxn ang="T77">
                    <a:pos x="T46" y="T47"/>
                  </a:cxn>
                  <a:cxn ang="T78">
                    <a:pos x="T48" y="T49"/>
                  </a:cxn>
                  <a:cxn ang="T79">
                    <a:pos x="T50" y="T51"/>
                  </a:cxn>
                  <a:cxn ang="T80">
                    <a:pos x="T52" y="T53"/>
                  </a:cxn>
                </a:cxnLst>
                <a:rect l="0" t="0" r="r" b="b"/>
                <a:pathLst>
                  <a:path w="159" h="239">
                    <a:moveTo>
                      <a:pt x="150" y="97"/>
                    </a:moveTo>
                    <a:lnTo>
                      <a:pt x="132" y="44"/>
                    </a:lnTo>
                    <a:lnTo>
                      <a:pt x="123" y="26"/>
                    </a:lnTo>
                    <a:lnTo>
                      <a:pt x="97" y="9"/>
                    </a:lnTo>
                    <a:lnTo>
                      <a:pt x="79" y="0"/>
                    </a:lnTo>
                    <a:lnTo>
                      <a:pt x="53" y="0"/>
                    </a:lnTo>
                    <a:lnTo>
                      <a:pt x="26" y="17"/>
                    </a:lnTo>
                    <a:lnTo>
                      <a:pt x="8" y="35"/>
                    </a:lnTo>
                    <a:lnTo>
                      <a:pt x="0" y="62"/>
                    </a:lnTo>
                    <a:lnTo>
                      <a:pt x="0" y="79"/>
                    </a:lnTo>
                    <a:lnTo>
                      <a:pt x="8" y="88"/>
                    </a:lnTo>
                    <a:lnTo>
                      <a:pt x="17" y="132"/>
                    </a:lnTo>
                    <a:lnTo>
                      <a:pt x="35" y="185"/>
                    </a:lnTo>
                    <a:lnTo>
                      <a:pt x="44" y="212"/>
                    </a:lnTo>
                    <a:lnTo>
                      <a:pt x="61" y="229"/>
                    </a:lnTo>
                    <a:lnTo>
                      <a:pt x="88" y="238"/>
                    </a:lnTo>
                    <a:lnTo>
                      <a:pt x="114" y="238"/>
                    </a:lnTo>
                    <a:lnTo>
                      <a:pt x="141" y="220"/>
                    </a:lnTo>
                    <a:lnTo>
                      <a:pt x="150" y="203"/>
                    </a:lnTo>
                    <a:lnTo>
                      <a:pt x="158" y="176"/>
                    </a:lnTo>
                    <a:lnTo>
                      <a:pt x="158" y="150"/>
                    </a:lnTo>
                    <a:lnTo>
                      <a:pt x="150" y="97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142" name="Freeform 27"/>
              <p:cNvSpPr>
                <a:spLocks noChangeArrowheads="1"/>
              </p:cNvSpPr>
              <p:nvPr/>
            </p:nvSpPr>
            <p:spPr bwMode="auto">
              <a:xfrm>
                <a:off x="5376863" y="5110163"/>
                <a:ext cx="60325" cy="82550"/>
              </a:xfrm>
              <a:custGeom>
                <a:avLst/>
                <a:gdLst>
                  <a:gd name="T0" fmla="*/ 50630 w 168"/>
                  <a:gd name="T1" fmla="*/ 31584 h 230"/>
                  <a:gd name="T2" fmla="*/ 44167 w 168"/>
                  <a:gd name="T3" fmla="*/ 12562 h 230"/>
                  <a:gd name="T4" fmla="*/ 44167 w 168"/>
                  <a:gd name="T5" fmla="*/ 12562 h 230"/>
                  <a:gd name="T6" fmla="*/ 38062 w 168"/>
                  <a:gd name="T7" fmla="*/ 6102 h 230"/>
                  <a:gd name="T8" fmla="*/ 31599 w 168"/>
                  <a:gd name="T9" fmla="*/ 0 h 230"/>
                  <a:gd name="T10" fmla="*/ 22263 w 168"/>
                  <a:gd name="T11" fmla="*/ 0 h 230"/>
                  <a:gd name="T12" fmla="*/ 12568 w 168"/>
                  <a:gd name="T13" fmla="*/ 3230 h 230"/>
                  <a:gd name="T14" fmla="*/ 12568 w 168"/>
                  <a:gd name="T15" fmla="*/ 3230 h 230"/>
                  <a:gd name="T16" fmla="*/ 6104 w 168"/>
                  <a:gd name="T17" fmla="*/ 6102 h 230"/>
                  <a:gd name="T18" fmla="*/ 0 w 168"/>
                  <a:gd name="T19" fmla="*/ 15792 h 230"/>
                  <a:gd name="T20" fmla="*/ 0 w 168"/>
                  <a:gd name="T21" fmla="*/ 22253 h 230"/>
                  <a:gd name="T22" fmla="*/ 0 w 168"/>
                  <a:gd name="T23" fmla="*/ 31584 h 230"/>
                  <a:gd name="T24" fmla="*/ 0 w 168"/>
                  <a:gd name="T25" fmla="*/ 31584 h 230"/>
                  <a:gd name="T26" fmla="*/ 9336 w 168"/>
                  <a:gd name="T27" fmla="*/ 50607 h 230"/>
                  <a:gd name="T28" fmla="*/ 15799 w 168"/>
                  <a:gd name="T29" fmla="*/ 66399 h 230"/>
                  <a:gd name="T30" fmla="*/ 15799 w 168"/>
                  <a:gd name="T31" fmla="*/ 66399 h 230"/>
                  <a:gd name="T32" fmla="*/ 15799 w 168"/>
                  <a:gd name="T33" fmla="*/ 66399 h 230"/>
                  <a:gd name="T34" fmla="*/ 22263 w 168"/>
                  <a:gd name="T35" fmla="*/ 76090 h 230"/>
                  <a:gd name="T36" fmla="*/ 28367 w 168"/>
                  <a:gd name="T37" fmla="*/ 82191 h 230"/>
                  <a:gd name="T38" fmla="*/ 38062 w 168"/>
                  <a:gd name="T39" fmla="*/ 82191 h 230"/>
                  <a:gd name="T40" fmla="*/ 47398 w 168"/>
                  <a:gd name="T41" fmla="*/ 82191 h 230"/>
                  <a:gd name="T42" fmla="*/ 47398 w 168"/>
                  <a:gd name="T43" fmla="*/ 82191 h 230"/>
                  <a:gd name="T44" fmla="*/ 53862 w 168"/>
                  <a:gd name="T45" fmla="*/ 76090 h 230"/>
                  <a:gd name="T46" fmla="*/ 59966 w 168"/>
                  <a:gd name="T47" fmla="*/ 69629 h 230"/>
                  <a:gd name="T48" fmla="*/ 59966 w 168"/>
                  <a:gd name="T49" fmla="*/ 59938 h 230"/>
                  <a:gd name="T50" fmla="*/ 59966 w 168"/>
                  <a:gd name="T51" fmla="*/ 50607 h 230"/>
                  <a:gd name="T52" fmla="*/ 50630 w 168"/>
                  <a:gd name="T53" fmla="*/ 31584 h 230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</a:gdLst>
                <a:ahLst/>
                <a:cxnLst>
                  <a:cxn ang="T54">
                    <a:pos x="T0" y="T1"/>
                  </a:cxn>
                  <a:cxn ang="T55">
                    <a:pos x="T2" y="T3"/>
                  </a:cxn>
                  <a:cxn ang="T56">
                    <a:pos x="T4" y="T5"/>
                  </a:cxn>
                  <a:cxn ang="T57">
                    <a:pos x="T6" y="T7"/>
                  </a:cxn>
                  <a:cxn ang="T58">
                    <a:pos x="T8" y="T9"/>
                  </a:cxn>
                  <a:cxn ang="T59">
                    <a:pos x="T10" y="T11"/>
                  </a:cxn>
                  <a:cxn ang="T60">
                    <a:pos x="T12" y="T13"/>
                  </a:cxn>
                  <a:cxn ang="T61">
                    <a:pos x="T14" y="T15"/>
                  </a:cxn>
                  <a:cxn ang="T62">
                    <a:pos x="T16" y="T17"/>
                  </a:cxn>
                  <a:cxn ang="T63">
                    <a:pos x="T18" y="T19"/>
                  </a:cxn>
                  <a:cxn ang="T64">
                    <a:pos x="T20" y="T21"/>
                  </a:cxn>
                  <a:cxn ang="T65">
                    <a:pos x="T22" y="T23"/>
                  </a:cxn>
                  <a:cxn ang="T66">
                    <a:pos x="T24" y="T25"/>
                  </a:cxn>
                  <a:cxn ang="T67">
                    <a:pos x="T26" y="T27"/>
                  </a:cxn>
                  <a:cxn ang="T68">
                    <a:pos x="T28" y="T29"/>
                  </a:cxn>
                  <a:cxn ang="T69">
                    <a:pos x="T30" y="T31"/>
                  </a:cxn>
                  <a:cxn ang="T70">
                    <a:pos x="T32" y="T33"/>
                  </a:cxn>
                  <a:cxn ang="T71">
                    <a:pos x="T34" y="T35"/>
                  </a:cxn>
                  <a:cxn ang="T72">
                    <a:pos x="T36" y="T37"/>
                  </a:cxn>
                  <a:cxn ang="T73">
                    <a:pos x="T38" y="T39"/>
                  </a:cxn>
                  <a:cxn ang="T74">
                    <a:pos x="T40" y="T41"/>
                  </a:cxn>
                  <a:cxn ang="T75">
                    <a:pos x="T42" y="T43"/>
                  </a:cxn>
                  <a:cxn ang="T76">
                    <a:pos x="T44" y="T45"/>
                  </a:cxn>
                  <a:cxn ang="T77">
                    <a:pos x="T46" y="T47"/>
                  </a:cxn>
                  <a:cxn ang="T78">
                    <a:pos x="T48" y="T49"/>
                  </a:cxn>
                  <a:cxn ang="T79">
                    <a:pos x="T50" y="T51"/>
                  </a:cxn>
                  <a:cxn ang="T80">
                    <a:pos x="T52" y="T53"/>
                  </a:cxn>
                </a:cxnLst>
                <a:rect l="0" t="0" r="r" b="b"/>
                <a:pathLst>
                  <a:path w="168" h="230">
                    <a:moveTo>
                      <a:pt x="141" y="88"/>
                    </a:moveTo>
                    <a:lnTo>
                      <a:pt x="123" y="35"/>
                    </a:lnTo>
                    <a:lnTo>
                      <a:pt x="106" y="17"/>
                    </a:lnTo>
                    <a:lnTo>
                      <a:pt x="88" y="0"/>
                    </a:lnTo>
                    <a:lnTo>
                      <a:pt x="62" y="0"/>
                    </a:lnTo>
                    <a:lnTo>
                      <a:pt x="35" y="9"/>
                    </a:lnTo>
                    <a:lnTo>
                      <a:pt x="17" y="17"/>
                    </a:lnTo>
                    <a:lnTo>
                      <a:pt x="0" y="44"/>
                    </a:lnTo>
                    <a:lnTo>
                      <a:pt x="0" y="62"/>
                    </a:lnTo>
                    <a:lnTo>
                      <a:pt x="0" y="88"/>
                    </a:lnTo>
                    <a:lnTo>
                      <a:pt x="26" y="141"/>
                    </a:lnTo>
                    <a:lnTo>
                      <a:pt x="44" y="185"/>
                    </a:lnTo>
                    <a:lnTo>
                      <a:pt x="62" y="212"/>
                    </a:lnTo>
                    <a:lnTo>
                      <a:pt x="79" y="229"/>
                    </a:lnTo>
                    <a:lnTo>
                      <a:pt x="106" y="229"/>
                    </a:lnTo>
                    <a:lnTo>
                      <a:pt x="132" y="229"/>
                    </a:lnTo>
                    <a:lnTo>
                      <a:pt x="150" y="212"/>
                    </a:lnTo>
                    <a:lnTo>
                      <a:pt x="167" y="194"/>
                    </a:lnTo>
                    <a:lnTo>
                      <a:pt x="167" y="167"/>
                    </a:lnTo>
                    <a:lnTo>
                      <a:pt x="167" y="141"/>
                    </a:lnTo>
                    <a:lnTo>
                      <a:pt x="141" y="88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143" name="Freeform 28"/>
              <p:cNvSpPr>
                <a:spLocks noChangeArrowheads="1"/>
              </p:cNvSpPr>
              <p:nvPr/>
            </p:nvSpPr>
            <p:spPr bwMode="auto">
              <a:xfrm>
                <a:off x="5322888" y="5006975"/>
                <a:ext cx="66675" cy="79375"/>
              </a:xfrm>
              <a:custGeom>
                <a:avLst/>
                <a:gdLst>
                  <a:gd name="T0" fmla="*/ 63090 w 186"/>
                  <a:gd name="T1" fmla="*/ 44336 h 222"/>
                  <a:gd name="T2" fmla="*/ 63090 w 186"/>
                  <a:gd name="T3" fmla="*/ 44336 h 222"/>
                  <a:gd name="T4" fmla="*/ 44092 w 186"/>
                  <a:gd name="T5" fmla="*/ 9654 h 222"/>
                  <a:gd name="T6" fmla="*/ 44092 w 186"/>
                  <a:gd name="T7" fmla="*/ 9654 h 222"/>
                  <a:gd name="T8" fmla="*/ 37998 w 186"/>
                  <a:gd name="T9" fmla="*/ 3218 h 222"/>
                  <a:gd name="T10" fmla="*/ 28319 w 186"/>
                  <a:gd name="T11" fmla="*/ 0 h 222"/>
                  <a:gd name="T12" fmla="*/ 22225 w 186"/>
                  <a:gd name="T13" fmla="*/ 0 h 222"/>
                  <a:gd name="T14" fmla="*/ 12546 w 186"/>
                  <a:gd name="T15" fmla="*/ 3218 h 222"/>
                  <a:gd name="T16" fmla="*/ 12546 w 186"/>
                  <a:gd name="T17" fmla="*/ 3218 h 222"/>
                  <a:gd name="T18" fmla="*/ 6094 w 186"/>
                  <a:gd name="T19" fmla="*/ 9654 h 222"/>
                  <a:gd name="T20" fmla="*/ 0 w 186"/>
                  <a:gd name="T21" fmla="*/ 16090 h 222"/>
                  <a:gd name="T22" fmla="*/ 0 w 186"/>
                  <a:gd name="T23" fmla="*/ 25386 h 222"/>
                  <a:gd name="T24" fmla="*/ 3226 w 186"/>
                  <a:gd name="T25" fmla="*/ 35039 h 222"/>
                  <a:gd name="T26" fmla="*/ 3226 w 186"/>
                  <a:gd name="T27" fmla="*/ 35039 h 222"/>
                  <a:gd name="T28" fmla="*/ 3226 w 186"/>
                  <a:gd name="T29" fmla="*/ 35039 h 222"/>
                  <a:gd name="T30" fmla="*/ 22225 w 186"/>
                  <a:gd name="T31" fmla="*/ 66503 h 222"/>
                  <a:gd name="T32" fmla="*/ 22225 w 186"/>
                  <a:gd name="T33" fmla="*/ 66503 h 222"/>
                  <a:gd name="T34" fmla="*/ 22225 w 186"/>
                  <a:gd name="T35" fmla="*/ 66503 h 222"/>
                  <a:gd name="T36" fmla="*/ 28319 w 186"/>
                  <a:gd name="T37" fmla="*/ 72582 h 222"/>
                  <a:gd name="T38" fmla="*/ 34771 w 186"/>
                  <a:gd name="T39" fmla="*/ 79017 h 222"/>
                  <a:gd name="T40" fmla="*/ 44092 w 186"/>
                  <a:gd name="T41" fmla="*/ 79017 h 222"/>
                  <a:gd name="T42" fmla="*/ 53770 w 186"/>
                  <a:gd name="T43" fmla="*/ 75800 h 222"/>
                  <a:gd name="T44" fmla="*/ 53770 w 186"/>
                  <a:gd name="T45" fmla="*/ 75800 h 222"/>
                  <a:gd name="T46" fmla="*/ 59864 w 186"/>
                  <a:gd name="T47" fmla="*/ 69721 h 222"/>
                  <a:gd name="T48" fmla="*/ 66317 w 186"/>
                  <a:gd name="T49" fmla="*/ 63285 h 222"/>
                  <a:gd name="T50" fmla="*/ 66317 w 186"/>
                  <a:gd name="T51" fmla="*/ 53632 h 222"/>
                  <a:gd name="T52" fmla="*/ 63090 w 186"/>
                  <a:gd name="T53" fmla="*/ 44336 h 222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</a:gdLst>
                <a:ahLst/>
                <a:cxnLst>
                  <a:cxn ang="T54">
                    <a:pos x="T0" y="T1"/>
                  </a:cxn>
                  <a:cxn ang="T55">
                    <a:pos x="T2" y="T3"/>
                  </a:cxn>
                  <a:cxn ang="T56">
                    <a:pos x="T4" y="T5"/>
                  </a:cxn>
                  <a:cxn ang="T57">
                    <a:pos x="T6" y="T7"/>
                  </a:cxn>
                  <a:cxn ang="T58">
                    <a:pos x="T8" y="T9"/>
                  </a:cxn>
                  <a:cxn ang="T59">
                    <a:pos x="T10" y="T11"/>
                  </a:cxn>
                  <a:cxn ang="T60">
                    <a:pos x="T12" y="T13"/>
                  </a:cxn>
                  <a:cxn ang="T61">
                    <a:pos x="T14" y="T15"/>
                  </a:cxn>
                  <a:cxn ang="T62">
                    <a:pos x="T16" y="T17"/>
                  </a:cxn>
                  <a:cxn ang="T63">
                    <a:pos x="T18" y="T19"/>
                  </a:cxn>
                  <a:cxn ang="T64">
                    <a:pos x="T20" y="T21"/>
                  </a:cxn>
                  <a:cxn ang="T65">
                    <a:pos x="T22" y="T23"/>
                  </a:cxn>
                  <a:cxn ang="T66">
                    <a:pos x="T24" y="T25"/>
                  </a:cxn>
                  <a:cxn ang="T67">
                    <a:pos x="T26" y="T27"/>
                  </a:cxn>
                  <a:cxn ang="T68">
                    <a:pos x="T28" y="T29"/>
                  </a:cxn>
                  <a:cxn ang="T69">
                    <a:pos x="T30" y="T31"/>
                  </a:cxn>
                  <a:cxn ang="T70">
                    <a:pos x="T32" y="T33"/>
                  </a:cxn>
                  <a:cxn ang="T71">
                    <a:pos x="T34" y="T35"/>
                  </a:cxn>
                  <a:cxn ang="T72">
                    <a:pos x="T36" y="T37"/>
                  </a:cxn>
                  <a:cxn ang="T73">
                    <a:pos x="T38" y="T39"/>
                  </a:cxn>
                  <a:cxn ang="T74">
                    <a:pos x="T40" y="T41"/>
                  </a:cxn>
                  <a:cxn ang="T75">
                    <a:pos x="T42" y="T43"/>
                  </a:cxn>
                  <a:cxn ang="T76">
                    <a:pos x="T44" y="T45"/>
                  </a:cxn>
                  <a:cxn ang="T77">
                    <a:pos x="T46" y="T47"/>
                  </a:cxn>
                  <a:cxn ang="T78">
                    <a:pos x="T48" y="T49"/>
                  </a:cxn>
                  <a:cxn ang="T79">
                    <a:pos x="T50" y="T51"/>
                  </a:cxn>
                  <a:cxn ang="T80">
                    <a:pos x="T52" y="T53"/>
                  </a:cxn>
                </a:cxnLst>
                <a:rect l="0" t="0" r="r" b="b"/>
                <a:pathLst>
                  <a:path w="186" h="222">
                    <a:moveTo>
                      <a:pt x="176" y="124"/>
                    </a:moveTo>
                    <a:lnTo>
                      <a:pt x="176" y="124"/>
                    </a:lnTo>
                    <a:lnTo>
                      <a:pt x="123" y="27"/>
                    </a:lnTo>
                    <a:lnTo>
                      <a:pt x="106" y="9"/>
                    </a:lnTo>
                    <a:lnTo>
                      <a:pt x="79" y="0"/>
                    </a:lnTo>
                    <a:lnTo>
                      <a:pt x="62" y="0"/>
                    </a:lnTo>
                    <a:lnTo>
                      <a:pt x="35" y="9"/>
                    </a:lnTo>
                    <a:lnTo>
                      <a:pt x="17" y="27"/>
                    </a:lnTo>
                    <a:lnTo>
                      <a:pt x="0" y="45"/>
                    </a:lnTo>
                    <a:lnTo>
                      <a:pt x="0" y="71"/>
                    </a:lnTo>
                    <a:lnTo>
                      <a:pt x="9" y="98"/>
                    </a:lnTo>
                    <a:lnTo>
                      <a:pt x="62" y="186"/>
                    </a:lnTo>
                    <a:lnTo>
                      <a:pt x="79" y="203"/>
                    </a:lnTo>
                    <a:lnTo>
                      <a:pt x="97" y="221"/>
                    </a:lnTo>
                    <a:lnTo>
                      <a:pt x="123" y="221"/>
                    </a:lnTo>
                    <a:lnTo>
                      <a:pt x="150" y="212"/>
                    </a:lnTo>
                    <a:lnTo>
                      <a:pt x="167" y="195"/>
                    </a:lnTo>
                    <a:lnTo>
                      <a:pt x="185" y="177"/>
                    </a:lnTo>
                    <a:lnTo>
                      <a:pt x="185" y="150"/>
                    </a:lnTo>
                    <a:lnTo>
                      <a:pt x="176" y="124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144" name="Freeform 29"/>
              <p:cNvSpPr>
                <a:spLocks noChangeArrowheads="1"/>
              </p:cNvSpPr>
              <p:nvPr/>
            </p:nvSpPr>
            <p:spPr bwMode="auto">
              <a:xfrm>
                <a:off x="5259388" y="4908550"/>
                <a:ext cx="69850" cy="79375"/>
              </a:xfrm>
              <a:custGeom>
                <a:avLst/>
                <a:gdLst>
                  <a:gd name="T0" fmla="*/ 66626 w 195"/>
                  <a:gd name="T1" fmla="*/ 41118 h 222"/>
                  <a:gd name="T2" fmla="*/ 66626 w 195"/>
                  <a:gd name="T3" fmla="*/ 41118 h 222"/>
                  <a:gd name="T4" fmla="*/ 44417 w 195"/>
                  <a:gd name="T5" fmla="*/ 9296 h 222"/>
                  <a:gd name="T6" fmla="*/ 44417 w 195"/>
                  <a:gd name="T7" fmla="*/ 9296 h 222"/>
                  <a:gd name="T8" fmla="*/ 37970 w 195"/>
                  <a:gd name="T9" fmla="*/ 3218 h 222"/>
                  <a:gd name="T10" fmla="*/ 28656 w 195"/>
                  <a:gd name="T11" fmla="*/ 0 h 222"/>
                  <a:gd name="T12" fmla="*/ 18985 w 195"/>
                  <a:gd name="T13" fmla="*/ 0 h 222"/>
                  <a:gd name="T14" fmla="*/ 9672 w 195"/>
                  <a:gd name="T15" fmla="*/ 6436 h 222"/>
                  <a:gd name="T16" fmla="*/ 9672 w 195"/>
                  <a:gd name="T17" fmla="*/ 6436 h 222"/>
                  <a:gd name="T18" fmla="*/ 3224 w 195"/>
                  <a:gd name="T19" fmla="*/ 12514 h 222"/>
                  <a:gd name="T20" fmla="*/ 0 w 195"/>
                  <a:gd name="T21" fmla="*/ 18950 h 222"/>
                  <a:gd name="T22" fmla="*/ 3224 w 195"/>
                  <a:gd name="T23" fmla="*/ 28246 h 222"/>
                  <a:gd name="T24" fmla="*/ 6448 w 195"/>
                  <a:gd name="T25" fmla="*/ 37900 h 222"/>
                  <a:gd name="T26" fmla="*/ 6448 w 195"/>
                  <a:gd name="T27" fmla="*/ 37900 h 222"/>
                  <a:gd name="T28" fmla="*/ 28656 w 195"/>
                  <a:gd name="T29" fmla="*/ 69364 h 222"/>
                  <a:gd name="T30" fmla="*/ 28656 w 195"/>
                  <a:gd name="T31" fmla="*/ 69364 h 222"/>
                  <a:gd name="T32" fmla="*/ 28656 w 195"/>
                  <a:gd name="T33" fmla="*/ 69364 h 222"/>
                  <a:gd name="T34" fmla="*/ 34746 w 195"/>
                  <a:gd name="T35" fmla="*/ 75800 h 222"/>
                  <a:gd name="T36" fmla="*/ 41194 w 195"/>
                  <a:gd name="T37" fmla="*/ 79017 h 222"/>
                  <a:gd name="T38" fmla="*/ 50507 w 195"/>
                  <a:gd name="T39" fmla="*/ 79017 h 222"/>
                  <a:gd name="T40" fmla="*/ 60178 w 195"/>
                  <a:gd name="T41" fmla="*/ 75800 h 222"/>
                  <a:gd name="T42" fmla="*/ 60178 w 195"/>
                  <a:gd name="T43" fmla="*/ 75800 h 222"/>
                  <a:gd name="T44" fmla="*/ 66626 w 195"/>
                  <a:gd name="T45" fmla="*/ 69364 h 222"/>
                  <a:gd name="T46" fmla="*/ 69492 w 195"/>
                  <a:gd name="T47" fmla="*/ 60068 h 222"/>
                  <a:gd name="T48" fmla="*/ 69492 w 195"/>
                  <a:gd name="T49" fmla="*/ 50414 h 222"/>
                  <a:gd name="T50" fmla="*/ 66626 w 195"/>
                  <a:gd name="T51" fmla="*/ 41118 h 222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0" t="0" r="r" b="b"/>
                <a:pathLst>
                  <a:path w="195" h="222">
                    <a:moveTo>
                      <a:pt x="186" y="115"/>
                    </a:moveTo>
                    <a:lnTo>
                      <a:pt x="186" y="115"/>
                    </a:lnTo>
                    <a:lnTo>
                      <a:pt x="124" y="26"/>
                    </a:lnTo>
                    <a:lnTo>
                      <a:pt x="106" y="9"/>
                    </a:lnTo>
                    <a:lnTo>
                      <a:pt x="80" y="0"/>
                    </a:lnTo>
                    <a:lnTo>
                      <a:pt x="53" y="0"/>
                    </a:lnTo>
                    <a:lnTo>
                      <a:pt x="27" y="18"/>
                    </a:lnTo>
                    <a:lnTo>
                      <a:pt x="9" y="35"/>
                    </a:lnTo>
                    <a:lnTo>
                      <a:pt x="0" y="53"/>
                    </a:lnTo>
                    <a:lnTo>
                      <a:pt x="9" y="79"/>
                    </a:lnTo>
                    <a:lnTo>
                      <a:pt x="18" y="106"/>
                    </a:lnTo>
                    <a:lnTo>
                      <a:pt x="80" y="194"/>
                    </a:lnTo>
                    <a:lnTo>
                      <a:pt x="97" y="212"/>
                    </a:lnTo>
                    <a:lnTo>
                      <a:pt x="115" y="221"/>
                    </a:lnTo>
                    <a:lnTo>
                      <a:pt x="141" y="221"/>
                    </a:lnTo>
                    <a:lnTo>
                      <a:pt x="168" y="212"/>
                    </a:lnTo>
                    <a:lnTo>
                      <a:pt x="186" y="194"/>
                    </a:lnTo>
                    <a:lnTo>
                      <a:pt x="194" y="168"/>
                    </a:lnTo>
                    <a:lnTo>
                      <a:pt x="194" y="141"/>
                    </a:lnTo>
                    <a:lnTo>
                      <a:pt x="186" y="115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145" name="Freeform 30"/>
              <p:cNvSpPr>
                <a:spLocks noChangeArrowheads="1"/>
              </p:cNvSpPr>
              <p:nvPr/>
            </p:nvSpPr>
            <p:spPr bwMode="auto">
              <a:xfrm>
                <a:off x="5189538" y="4819650"/>
                <a:ext cx="69850" cy="73025"/>
              </a:xfrm>
              <a:custGeom>
                <a:avLst/>
                <a:gdLst>
                  <a:gd name="T0" fmla="*/ 28656 w 195"/>
                  <a:gd name="T1" fmla="*/ 66224 h 204"/>
                  <a:gd name="T2" fmla="*/ 28656 w 195"/>
                  <a:gd name="T3" fmla="*/ 66224 h 204"/>
                  <a:gd name="T4" fmla="*/ 28656 w 195"/>
                  <a:gd name="T5" fmla="*/ 66224 h 204"/>
                  <a:gd name="T6" fmla="*/ 37970 w 195"/>
                  <a:gd name="T7" fmla="*/ 72667 h 204"/>
                  <a:gd name="T8" fmla="*/ 44417 w 195"/>
                  <a:gd name="T9" fmla="*/ 72667 h 204"/>
                  <a:gd name="T10" fmla="*/ 53731 w 195"/>
                  <a:gd name="T11" fmla="*/ 72667 h 204"/>
                  <a:gd name="T12" fmla="*/ 63402 w 195"/>
                  <a:gd name="T13" fmla="*/ 69445 h 204"/>
                  <a:gd name="T14" fmla="*/ 63402 w 195"/>
                  <a:gd name="T15" fmla="*/ 69445 h 204"/>
                  <a:gd name="T16" fmla="*/ 66268 w 195"/>
                  <a:gd name="T17" fmla="*/ 63002 h 204"/>
                  <a:gd name="T18" fmla="*/ 69492 w 195"/>
                  <a:gd name="T19" fmla="*/ 53695 h 204"/>
                  <a:gd name="T20" fmla="*/ 69492 w 195"/>
                  <a:gd name="T21" fmla="*/ 44030 h 204"/>
                  <a:gd name="T22" fmla="*/ 66268 w 195"/>
                  <a:gd name="T23" fmla="*/ 37944 h 204"/>
                  <a:gd name="T24" fmla="*/ 66268 w 195"/>
                  <a:gd name="T25" fmla="*/ 37944 h 204"/>
                  <a:gd name="T26" fmla="*/ 66268 w 195"/>
                  <a:gd name="T27" fmla="*/ 37944 h 204"/>
                  <a:gd name="T28" fmla="*/ 41194 w 195"/>
                  <a:gd name="T29" fmla="*/ 6443 h 204"/>
                  <a:gd name="T30" fmla="*/ 41194 w 195"/>
                  <a:gd name="T31" fmla="*/ 6443 h 204"/>
                  <a:gd name="T32" fmla="*/ 31522 w 195"/>
                  <a:gd name="T33" fmla="*/ 0 h 204"/>
                  <a:gd name="T34" fmla="*/ 25433 w 195"/>
                  <a:gd name="T35" fmla="*/ 0 h 204"/>
                  <a:gd name="T36" fmla="*/ 15761 w 195"/>
                  <a:gd name="T37" fmla="*/ 0 h 204"/>
                  <a:gd name="T38" fmla="*/ 6448 w 195"/>
                  <a:gd name="T39" fmla="*/ 6443 h 204"/>
                  <a:gd name="T40" fmla="*/ 6448 w 195"/>
                  <a:gd name="T41" fmla="*/ 6443 h 204"/>
                  <a:gd name="T42" fmla="*/ 3224 w 195"/>
                  <a:gd name="T43" fmla="*/ 12529 h 204"/>
                  <a:gd name="T44" fmla="*/ 0 w 195"/>
                  <a:gd name="T45" fmla="*/ 18972 h 204"/>
                  <a:gd name="T46" fmla="*/ 0 w 195"/>
                  <a:gd name="T47" fmla="*/ 28279 h 204"/>
                  <a:gd name="T48" fmla="*/ 6448 w 195"/>
                  <a:gd name="T49" fmla="*/ 37944 h 204"/>
                  <a:gd name="T50" fmla="*/ 6448 w 195"/>
                  <a:gd name="T51" fmla="*/ 37944 h 204"/>
                  <a:gd name="T52" fmla="*/ 28656 w 195"/>
                  <a:gd name="T53" fmla="*/ 66224 h 204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</a:gdLst>
                <a:ahLst/>
                <a:cxnLst>
                  <a:cxn ang="T54">
                    <a:pos x="T0" y="T1"/>
                  </a:cxn>
                  <a:cxn ang="T55">
                    <a:pos x="T2" y="T3"/>
                  </a:cxn>
                  <a:cxn ang="T56">
                    <a:pos x="T4" y="T5"/>
                  </a:cxn>
                  <a:cxn ang="T57">
                    <a:pos x="T6" y="T7"/>
                  </a:cxn>
                  <a:cxn ang="T58">
                    <a:pos x="T8" y="T9"/>
                  </a:cxn>
                  <a:cxn ang="T59">
                    <a:pos x="T10" y="T11"/>
                  </a:cxn>
                  <a:cxn ang="T60">
                    <a:pos x="T12" y="T13"/>
                  </a:cxn>
                  <a:cxn ang="T61">
                    <a:pos x="T14" y="T15"/>
                  </a:cxn>
                  <a:cxn ang="T62">
                    <a:pos x="T16" y="T17"/>
                  </a:cxn>
                  <a:cxn ang="T63">
                    <a:pos x="T18" y="T19"/>
                  </a:cxn>
                  <a:cxn ang="T64">
                    <a:pos x="T20" y="T21"/>
                  </a:cxn>
                  <a:cxn ang="T65">
                    <a:pos x="T22" y="T23"/>
                  </a:cxn>
                  <a:cxn ang="T66">
                    <a:pos x="T24" y="T25"/>
                  </a:cxn>
                  <a:cxn ang="T67">
                    <a:pos x="T26" y="T27"/>
                  </a:cxn>
                  <a:cxn ang="T68">
                    <a:pos x="T28" y="T29"/>
                  </a:cxn>
                  <a:cxn ang="T69">
                    <a:pos x="T30" y="T31"/>
                  </a:cxn>
                  <a:cxn ang="T70">
                    <a:pos x="T32" y="T33"/>
                  </a:cxn>
                  <a:cxn ang="T71">
                    <a:pos x="T34" y="T35"/>
                  </a:cxn>
                  <a:cxn ang="T72">
                    <a:pos x="T36" y="T37"/>
                  </a:cxn>
                  <a:cxn ang="T73">
                    <a:pos x="T38" y="T39"/>
                  </a:cxn>
                  <a:cxn ang="T74">
                    <a:pos x="T40" y="T41"/>
                  </a:cxn>
                  <a:cxn ang="T75">
                    <a:pos x="T42" y="T43"/>
                  </a:cxn>
                  <a:cxn ang="T76">
                    <a:pos x="T44" y="T45"/>
                  </a:cxn>
                  <a:cxn ang="T77">
                    <a:pos x="T46" y="T47"/>
                  </a:cxn>
                  <a:cxn ang="T78">
                    <a:pos x="T48" y="T49"/>
                  </a:cxn>
                  <a:cxn ang="T79">
                    <a:pos x="T50" y="T51"/>
                  </a:cxn>
                  <a:cxn ang="T80">
                    <a:pos x="T52" y="T53"/>
                  </a:cxn>
                </a:cxnLst>
                <a:rect l="0" t="0" r="r" b="b"/>
                <a:pathLst>
                  <a:path w="195" h="204">
                    <a:moveTo>
                      <a:pt x="80" y="185"/>
                    </a:moveTo>
                    <a:lnTo>
                      <a:pt x="80" y="185"/>
                    </a:lnTo>
                    <a:lnTo>
                      <a:pt x="106" y="203"/>
                    </a:lnTo>
                    <a:lnTo>
                      <a:pt x="124" y="203"/>
                    </a:lnTo>
                    <a:lnTo>
                      <a:pt x="150" y="203"/>
                    </a:lnTo>
                    <a:lnTo>
                      <a:pt x="177" y="194"/>
                    </a:lnTo>
                    <a:lnTo>
                      <a:pt x="185" y="176"/>
                    </a:lnTo>
                    <a:lnTo>
                      <a:pt x="194" y="150"/>
                    </a:lnTo>
                    <a:lnTo>
                      <a:pt x="194" y="123"/>
                    </a:lnTo>
                    <a:lnTo>
                      <a:pt x="185" y="106"/>
                    </a:lnTo>
                    <a:lnTo>
                      <a:pt x="115" y="18"/>
                    </a:lnTo>
                    <a:lnTo>
                      <a:pt x="88" y="0"/>
                    </a:lnTo>
                    <a:lnTo>
                      <a:pt x="71" y="0"/>
                    </a:lnTo>
                    <a:lnTo>
                      <a:pt x="44" y="0"/>
                    </a:lnTo>
                    <a:lnTo>
                      <a:pt x="18" y="18"/>
                    </a:lnTo>
                    <a:lnTo>
                      <a:pt x="9" y="35"/>
                    </a:lnTo>
                    <a:lnTo>
                      <a:pt x="0" y="53"/>
                    </a:lnTo>
                    <a:lnTo>
                      <a:pt x="0" y="79"/>
                    </a:lnTo>
                    <a:lnTo>
                      <a:pt x="18" y="106"/>
                    </a:lnTo>
                    <a:lnTo>
                      <a:pt x="80" y="185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146" name="Freeform 31"/>
              <p:cNvSpPr>
                <a:spLocks noChangeArrowheads="1"/>
              </p:cNvSpPr>
              <p:nvPr/>
            </p:nvSpPr>
            <p:spPr bwMode="auto">
              <a:xfrm>
                <a:off x="5113338" y="4735513"/>
                <a:ext cx="69850" cy="73025"/>
              </a:xfrm>
              <a:custGeom>
                <a:avLst/>
                <a:gdLst>
                  <a:gd name="T0" fmla="*/ 28656 w 195"/>
                  <a:gd name="T1" fmla="*/ 66224 h 204"/>
                  <a:gd name="T2" fmla="*/ 31880 w 195"/>
                  <a:gd name="T3" fmla="*/ 66224 h 204"/>
                  <a:gd name="T4" fmla="*/ 31880 w 195"/>
                  <a:gd name="T5" fmla="*/ 66224 h 204"/>
                  <a:gd name="T6" fmla="*/ 31880 w 195"/>
                  <a:gd name="T7" fmla="*/ 66224 h 204"/>
                  <a:gd name="T8" fmla="*/ 31880 w 195"/>
                  <a:gd name="T9" fmla="*/ 66224 h 204"/>
                  <a:gd name="T10" fmla="*/ 37970 w 195"/>
                  <a:gd name="T11" fmla="*/ 69445 h 204"/>
                  <a:gd name="T12" fmla="*/ 44417 w 195"/>
                  <a:gd name="T13" fmla="*/ 72667 h 204"/>
                  <a:gd name="T14" fmla="*/ 53731 w 195"/>
                  <a:gd name="T15" fmla="*/ 72667 h 204"/>
                  <a:gd name="T16" fmla="*/ 63402 w 195"/>
                  <a:gd name="T17" fmla="*/ 66224 h 204"/>
                  <a:gd name="T18" fmla="*/ 63402 w 195"/>
                  <a:gd name="T19" fmla="*/ 66224 h 204"/>
                  <a:gd name="T20" fmla="*/ 66626 w 195"/>
                  <a:gd name="T21" fmla="*/ 59780 h 204"/>
                  <a:gd name="T22" fmla="*/ 69492 w 195"/>
                  <a:gd name="T23" fmla="*/ 50473 h 204"/>
                  <a:gd name="T24" fmla="*/ 69492 w 195"/>
                  <a:gd name="T25" fmla="*/ 44030 h 204"/>
                  <a:gd name="T26" fmla="*/ 63402 w 195"/>
                  <a:gd name="T27" fmla="*/ 34723 h 204"/>
                  <a:gd name="T28" fmla="*/ 63402 w 195"/>
                  <a:gd name="T29" fmla="*/ 34723 h 204"/>
                  <a:gd name="T30" fmla="*/ 37970 w 195"/>
                  <a:gd name="T31" fmla="*/ 6085 h 204"/>
                  <a:gd name="T32" fmla="*/ 37970 w 195"/>
                  <a:gd name="T33" fmla="*/ 6085 h 204"/>
                  <a:gd name="T34" fmla="*/ 37970 w 195"/>
                  <a:gd name="T35" fmla="*/ 6085 h 204"/>
                  <a:gd name="T36" fmla="*/ 31880 w 195"/>
                  <a:gd name="T37" fmla="*/ 0 h 204"/>
                  <a:gd name="T38" fmla="*/ 25433 w 195"/>
                  <a:gd name="T39" fmla="*/ 0 h 204"/>
                  <a:gd name="T40" fmla="*/ 15761 w 195"/>
                  <a:gd name="T41" fmla="*/ 0 h 204"/>
                  <a:gd name="T42" fmla="*/ 9672 w 195"/>
                  <a:gd name="T43" fmla="*/ 2864 h 204"/>
                  <a:gd name="T44" fmla="*/ 9672 w 195"/>
                  <a:gd name="T45" fmla="*/ 2864 h 204"/>
                  <a:gd name="T46" fmla="*/ 3224 w 195"/>
                  <a:gd name="T47" fmla="*/ 9307 h 204"/>
                  <a:gd name="T48" fmla="*/ 0 w 195"/>
                  <a:gd name="T49" fmla="*/ 18972 h 204"/>
                  <a:gd name="T50" fmla="*/ 0 w 195"/>
                  <a:gd name="T51" fmla="*/ 28279 h 204"/>
                  <a:gd name="T52" fmla="*/ 6448 w 195"/>
                  <a:gd name="T53" fmla="*/ 34723 h 204"/>
                  <a:gd name="T54" fmla="*/ 6448 w 195"/>
                  <a:gd name="T55" fmla="*/ 34723 h 204"/>
                  <a:gd name="T56" fmla="*/ 28656 w 195"/>
                  <a:gd name="T57" fmla="*/ 66224 h 204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0" t="0" r="r" b="b"/>
                <a:pathLst>
                  <a:path w="195" h="204">
                    <a:moveTo>
                      <a:pt x="80" y="185"/>
                    </a:moveTo>
                    <a:lnTo>
                      <a:pt x="89" y="185"/>
                    </a:lnTo>
                    <a:lnTo>
                      <a:pt x="106" y="194"/>
                    </a:lnTo>
                    <a:lnTo>
                      <a:pt x="124" y="203"/>
                    </a:lnTo>
                    <a:lnTo>
                      <a:pt x="150" y="203"/>
                    </a:lnTo>
                    <a:lnTo>
                      <a:pt x="177" y="185"/>
                    </a:lnTo>
                    <a:lnTo>
                      <a:pt x="186" y="167"/>
                    </a:lnTo>
                    <a:lnTo>
                      <a:pt x="194" y="141"/>
                    </a:lnTo>
                    <a:lnTo>
                      <a:pt x="194" y="123"/>
                    </a:lnTo>
                    <a:lnTo>
                      <a:pt x="177" y="97"/>
                    </a:lnTo>
                    <a:lnTo>
                      <a:pt x="106" y="17"/>
                    </a:lnTo>
                    <a:lnTo>
                      <a:pt x="89" y="0"/>
                    </a:lnTo>
                    <a:lnTo>
                      <a:pt x="71" y="0"/>
                    </a:lnTo>
                    <a:lnTo>
                      <a:pt x="44" y="0"/>
                    </a:lnTo>
                    <a:lnTo>
                      <a:pt x="27" y="8"/>
                    </a:lnTo>
                    <a:lnTo>
                      <a:pt x="9" y="26"/>
                    </a:lnTo>
                    <a:lnTo>
                      <a:pt x="0" y="53"/>
                    </a:lnTo>
                    <a:lnTo>
                      <a:pt x="0" y="79"/>
                    </a:lnTo>
                    <a:lnTo>
                      <a:pt x="18" y="97"/>
                    </a:lnTo>
                    <a:lnTo>
                      <a:pt x="80" y="185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147" name="Freeform 32"/>
              <p:cNvSpPr>
                <a:spLocks noChangeArrowheads="1"/>
              </p:cNvSpPr>
              <p:nvPr/>
            </p:nvSpPr>
            <p:spPr bwMode="auto">
              <a:xfrm>
                <a:off x="5043488" y="4641850"/>
                <a:ext cx="66675" cy="73025"/>
              </a:xfrm>
              <a:custGeom>
                <a:avLst/>
                <a:gdLst>
                  <a:gd name="T0" fmla="*/ 25451 w 186"/>
                  <a:gd name="T1" fmla="*/ 66224 h 204"/>
                  <a:gd name="T2" fmla="*/ 28677 w 186"/>
                  <a:gd name="T3" fmla="*/ 66224 h 204"/>
                  <a:gd name="T4" fmla="*/ 28677 w 186"/>
                  <a:gd name="T5" fmla="*/ 66224 h 204"/>
                  <a:gd name="T6" fmla="*/ 28677 w 186"/>
                  <a:gd name="T7" fmla="*/ 66224 h 204"/>
                  <a:gd name="T8" fmla="*/ 28677 w 186"/>
                  <a:gd name="T9" fmla="*/ 66224 h 204"/>
                  <a:gd name="T10" fmla="*/ 34771 w 186"/>
                  <a:gd name="T11" fmla="*/ 72667 h 204"/>
                  <a:gd name="T12" fmla="*/ 41224 w 186"/>
                  <a:gd name="T13" fmla="*/ 72667 h 204"/>
                  <a:gd name="T14" fmla="*/ 50185 w 186"/>
                  <a:gd name="T15" fmla="*/ 72667 h 204"/>
                  <a:gd name="T16" fmla="*/ 56638 w 186"/>
                  <a:gd name="T17" fmla="*/ 69445 h 204"/>
                  <a:gd name="T18" fmla="*/ 56638 w 186"/>
                  <a:gd name="T19" fmla="*/ 69445 h 204"/>
                  <a:gd name="T20" fmla="*/ 63090 w 186"/>
                  <a:gd name="T21" fmla="*/ 63002 h 204"/>
                  <a:gd name="T22" fmla="*/ 66317 w 186"/>
                  <a:gd name="T23" fmla="*/ 56917 h 204"/>
                  <a:gd name="T24" fmla="*/ 66317 w 186"/>
                  <a:gd name="T25" fmla="*/ 47251 h 204"/>
                  <a:gd name="T26" fmla="*/ 63090 w 186"/>
                  <a:gd name="T27" fmla="*/ 40808 h 204"/>
                  <a:gd name="T28" fmla="*/ 63090 w 186"/>
                  <a:gd name="T29" fmla="*/ 40808 h 204"/>
                  <a:gd name="T30" fmla="*/ 41224 w 186"/>
                  <a:gd name="T31" fmla="*/ 9307 h 204"/>
                  <a:gd name="T32" fmla="*/ 41224 w 186"/>
                  <a:gd name="T33" fmla="*/ 9307 h 204"/>
                  <a:gd name="T34" fmla="*/ 34771 w 186"/>
                  <a:gd name="T35" fmla="*/ 3222 h 204"/>
                  <a:gd name="T36" fmla="*/ 25451 w 186"/>
                  <a:gd name="T37" fmla="*/ 0 h 204"/>
                  <a:gd name="T38" fmla="*/ 18999 w 186"/>
                  <a:gd name="T39" fmla="*/ 0 h 204"/>
                  <a:gd name="T40" fmla="*/ 9679 w 186"/>
                  <a:gd name="T41" fmla="*/ 3222 h 204"/>
                  <a:gd name="T42" fmla="*/ 9679 w 186"/>
                  <a:gd name="T43" fmla="*/ 3222 h 204"/>
                  <a:gd name="T44" fmla="*/ 3226 w 186"/>
                  <a:gd name="T45" fmla="*/ 9307 h 204"/>
                  <a:gd name="T46" fmla="*/ 0 w 186"/>
                  <a:gd name="T47" fmla="*/ 15750 h 204"/>
                  <a:gd name="T48" fmla="*/ 0 w 186"/>
                  <a:gd name="T49" fmla="*/ 25058 h 204"/>
                  <a:gd name="T50" fmla="*/ 3226 w 186"/>
                  <a:gd name="T51" fmla="*/ 31501 h 204"/>
                  <a:gd name="T52" fmla="*/ 3226 w 186"/>
                  <a:gd name="T53" fmla="*/ 31501 h 204"/>
                  <a:gd name="T54" fmla="*/ 25451 w 186"/>
                  <a:gd name="T55" fmla="*/ 66224 h 204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</a:gdLst>
                <a:ahLst/>
                <a:cxnLst>
                  <a:cxn ang="T56">
                    <a:pos x="T0" y="T1"/>
                  </a:cxn>
                  <a:cxn ang="T57">
                    <a:pos x="T2" y="T3"/>
                  </a:cxn>
                  <a:cxn ang="T58">
                    <a:pos x="T4" y="T5"/>
                  </a:cxn>
                  <a:cxn ang="T59">
                    <a:pos x="T6" y="T7"/>
                  </a:cxn>
                  <a:cxn ang="T60">
                    <a:pos x="T8" y="T9"/>
                  </a:cxn>
                  <a:cxn ang="T61">
                    <a:pos x="T10" y="T11"/>
                  </a:cxn>
                  <a:cxn ang="T62">
                    <a:pos x="T12" y="T13"/>
                  </a:cxn>
                  <a:cxn ang="T63">
                    <a:pos x="T14" y="T15"/>
                  </a:cxn>
                  <a:cxn ang="T64">
                    <a:pos x="T16" y="T17"/>
                  </a:cxn>
                  <a:cxn ang="T65">
                    <a:pos x="T18" y="T19"/>
                  </a:cxn>
                  <a:cxn ang="T66">
                    <a:pos x="T20" y="T21"/>
                  </a:cxn>
                  <a:cxn ang="T67">
                    <a:pos x="T22" y="T23"/>
                  </a:cxn>
                  <a:cxn ang="T68">
                    <a:pos x="T24" y="T25"/>
                  </a:cxn>
                  <a:cxn ang="T69">
                    <a:pos x="T26" y="T27"/>
                  </a:cxn>
                  <a:cxn ang="T70">
                    <a:pos x="T28" y="T29"/>
                  </a:cxn>
                  <a:cxn ang="T71">
                    <a:pos x="T30" y="T31"/>
                  </a:cxn>
                  <a:cxn ang="T72">
                    <a:pos x="T32" y="T33"/>
                  </a:cxn>
                  <a:cxn ang="T73">
                    <a:pos x="T34" y="T35"/>
                  </a:cxn>
                  <a:cxn ang="T74">
                    <a:pos x="T36" y="T37"/>
                  </a:cxn>
                  <a:cxn ang="T75">
                    <a:pos x="T38" y="T39"/>
                  </a:cxn>
                  <a:cxn ang="T76">
                    <a:pos x="T40" y="T41"/>
                  </a:cxn>
                  <a:cxn ang="T77">
                    <a:pos x="T42" y="T43"/>
                  </a:cxn>
                  <a:cxn ang="T78">
                    <a:pos x="T44" y="T45"/>
                  </a:cxn>
                  <a:cxn ang="T79">
                    <a:pos x="T46" y="T47"/>
                  </a:cxn>
                  <a:cxn ang="T80">
                    <a:pos x="T48" y="T49"/>
                  </a:cxn>
                  <a:cxn ang="T81">
                    <a:pos x="T50" y="T51"/>
                  </a:cxn>
                  <a:cxn ang="T82">
                    <a:pos x="T52" y="T53"/>
                  </a:cxn>
                  <a:cxn ang="T83">
                    <a:pos x="T54" y="T55"/>
                  </a:cxn>
                </a:cxnLst>
                <a:rect l="0" t="0" r="r" b="b"/>
                <a:pathLst>
                  <a:path w="186" h="204">
                    <a:moveTo>
                      <a:pt x="71" y="185"/>
                    </a:moveTo>
                    <a:lnTo>
                      <a:pt x="80" y="185"/>
                    </a:lnTo>
                    <a:lnTo>
                      <a:pt x="97" y="203"/>
                    </a:lnTo>
                    <a:lnTo>
                      <a:pt x="115" y="203"/>
                    </a:lnTo>
                    <a:lnTo>
                      <a:pt x="140" y="203"/>
                    </a:lnTo>
                    <a:lnTo>
                      <a:pt x="158" y="194"/>
                    </a:lnTo>
                    <a:lnTo>
                      <a:pt x="176" y="176"/>
                    </a:lnTo>
                    <a:lnTo>
                      <a:pt x="185" y="159"/>
                    </a:lnTo>
                    <a:lnTo>
                      <a:pt x="185" y="132"/>
                    </a:lnTo>
                    <a:lnTo>
                      <a:pt x="176" y="114"/>
                    </a:lnTo>
                    <a:lnTo>
                      <a:pt x="115" y="26"/>
                    </a:lnTo>
                    <a:lnTo>
                      <a:pt x="97" y="9"/>
                    </a:lnTo>
                    <a:lnTo>
                      <a:pt x="71" y="0"/>
                    </a:lnTo>
                    <a:lnTo>
                      <a:pt x="53" y="0"/>
                    </a:lnTo>
                    <a:lnTo>
                      <a:pt x="27" y="9"/>
                    </a:lnTo>
                    <a:lnTo>
                      <a:pt x="9" y="26"/>
                    </a:lnTo>
                    <a:lnTo>
                      <a:pt x="0" y="44"/>
                    </a:lnTo>
                    <a:lnTo>
                      <a:pt x="0" y="70"/>
                    </a:lnTo>
                    <a:lnTo>
                      <a:pt x="9" y="88"/>
                    </a:lnTo>
                    <a:lnTo>
                      <a:pt x="71" y="185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148" name="Freeform 33"/>
              <p:cNvSpPr>
                <a:spLocks noChangeArrowheads="1"/>
              </p:cNvSpPr>
              <p:nvPr/>
            </p:nvSpPr>
            <p:spPr bwMode="auto">
              <a:xfrm>
                <a:off x="4986338" y="4543425"/>
                <a:ext cx="60325" cy="76200"/>
              </a:xfrm>
              <a:custGeom>
                <a:avLst/>
                <a:gdLst>
                  <a:gd name="T0" fmla="*/ 18918 w 169"/>
                  <a:gd name="T1" fmla="*/ 63321 h 213"/>
                  <a:gd name="T2" fmla="*/ 22131 w 169"/>
                  <a:gd name="T3" fmla="*/ 63321 h 213"/>
                  <a:gd name="T4" fmla="*/ 22131 w 169"/>
                  <a:gd name="T5" fmla="*/ 63321 h 213"/>
                  <a:gd name="T6" fmla="*/ 22131 w 169"/>
                  <a:gd name="T7" fmla="*/ 63321 h 213"/>
                  <a:gd name="T8" fmla="*/ 22131 w 169"/>
                  <a:gd name="T9" fmla="*/ 63321 h 213"/>
                  <a:gd name="T10" fmla="*/ 25344 w 169"/>
                  <a:gd name="T11" fmla="*/ 69403 h 213"/>
                  <a:gd name="T12" fmla="*/ 34624 w 169"/>
                  <a:gd name="T13" fmla="*/ 75842 h 213"/>
                  <a:gd name="T14" fmla="*/ 41050 w 169"/>
                  <a:gd name="T15" fmla="*/ 75842 h 213"/>
                  <a:gd name="T16" fmla="*/ 50687 w 169"/>
                  <a:gd name="T17" fmla="*/ 72623 h 213"/>
                  <a:gd name="T18" fmla="*/ 50687 w 169"/>
                  <a:gd name="T19" fmla="*/ 72623 h 213"/>
                  <a:gd name="T20" fmla="*/ 56755 w 169"/>
                  <a:gd name="T21" fmla="*/ 66183 h 213"/>
                  <a:gd name="T22" fmla="*/ 59968 w 169"/>
                  <a:gd name="T23" fmla="*/ 60101 h 213"/>
                  <a:gd name="T24" fmla="*/ 59968 w 169"/>
                  <a:gd name="T25" fmla="*/ 50442 h 213"/>
                  <a:gd name="T26" fmla="*/ 56755 w 169"/>
                  <a:gd name="T27" fmla="*/ 44361 h 213"/>
                  <a:gd name="T28" fmla="*/ 56755 w 169"/>
                  <a:gd name="T29" fmla="*/ 44361 h 213"/>
                  <a:gd name="T30" fmla="*/ 41050 w 169"/>
                  <a:gd name="T31" fmla="*/ 9659 h 213"/>
                  <a:gd name="T32" fmla="*/ 41050 w 169"/>
                  <a:gd name="T33" fmla="*/ 9659 h 213"/>
                  <a:gd name="T34" fmla="*/ 34624 w 169"/>
                  <a:gd name="T35" fmla="*/ 3220 h 213"/>
                  <a:gd name="T36" fmla="*/ 28556 w 169"/>
                  <a:gd name="T37" fmla="*/ 0 h 213"/>
                  <a:gd name="T38" fmla="*/ 18918 w 169"/>
                  <a:gd name="T39" fmla="*/ 0 h 213"/>
                  <a:gd name="T40" fmla="*/ 12850 w 169"/>
                  <a:gd name="T41" fmla="*/ 0 h 213"/>
                  <a:gd name="T42" fmla="*/ 12850 w 169"/>
                  <a:gd name="T43" fmla="*/ 0 h 213"/>
                  <a:gd name="T44" fmla="*/ 6425 w 169"/>
                  <a:gd name="T45" fmla="*/ 6439 h 213"/>
                  <a:gd name="T46" fmla="*/ 0 w 169"/>
                  <a:gd name="T47" fmla="*/ 12521 h 213"/>
                  <a:gd name="T48" fmla="*/ 0 w 169"/>
                  <a:gd name="T49" fmla="*/ 22180 h 213"/>
                  <a:gd name="T50" fmla="*/ 3213 w 169"/>
                  <a:gd name="T51" fmla="*/ 28620 h 213"/>
                  <a:gd name="T52" fmla="*/ 3213 w 169"/>
                  <a:gd name="T53" fmla="*/ 28620 h 213"/>
                  <a:gd name="T54" fmla="*/ 18918 w 169"/>
                  <a:gd name="T55" fmla="*/ 63321 h 213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</a:gdLst>
                <a:ahLst/>
                <a:cxnLst>
                  <a:cxn ang="T56">
                    <a:pos x="T0" y="T1"/>
                  </a:cxn>
                  <a:cxn ang="T57">
                    <a:pos x="T2" y="T3"/>
                  </a:cxn>
                  <a:cxn ang="T58">
                    <a:pos x="T4" y="T5"/>
                  </a:cxn>
                  <a:cxn ang="T59">
                    <a:pos x="T6" y="T7"/>
                  </a:cxn>
                  <a:cxn ang="T60">
                    <a:pos x="T8" y="T9"/>
                  </a:cxn>
                  <a:cxn ang="T61">
                    <a:pos x="T10" y="T11"/>
                  </a:cxn>
                  <a:cxn ang="T62">
                    <a:pos x="T12" y="T13"/>
                  </a:cxn>
                  <a:cxn ang="T63">
                    <a:pos x="T14" y="T15"/>
                  </a:cxn>
                  <a:cxn ang="T64">
                    <a:pos x="T16" y="T17"/>
                  </a:cxn>
                  <a:cxn ang="T65">
                    <a:pos x="T18" y="T19"/>
                  </a:cxn>
                  <a:cxn ang="T66">
                    <a:pos x="T20" y="T21"/>
                  </a:cxn>
                  <a:cxn ang="T67">
                    <a:pos x="T22" y="T23"/>
                  </a:cxn>
                  <a:cxn ang="T68">
                    <a:pos x="T24" y="T25"/>
                  </a:cxn>
                  <a:cxn ang="T69">
                    <a:pos x="T26" y="T27"/>
                  </a:cxn>
                  <a:cxn ang="T70">
                    <a:pos x="T28" y="T29"/>
                  </a:cxn>
                  <a:cxn ang="T71">
                    <a:pos x="T30" y="T31"/>
                  </a:cxn>
                  <a:cxn ang="T72">
                    <a:pos x="T32" y="T33"/>
                  </a:cxn>
                  <a:cxn ang="T73">
                    <a:pos x="T34" y="T35"/>
                  </a:cxn>
                  <a:cxn ang="T74">
                    <a:pos x="T36" y="T37"/>
                  </a:cxn>
                  <a:cxn ang="T75">
                    <a:pos x="T38" y="T39"/>
                  </a:cxn>
                  <a:cxn ang="T76">
                    <a:pos x="T40" y="T41"/>
                  </a:cxn>
                  <a:cxn ang="T77">
                    <a:pos x="T42" y="T43"/>
                  </a:cxn>
                  <a:cxn ang="T78">
                    <a:pos x="T44" y="T45"/>
                  </a:cxn>
                  <a:cxn ang="T79">
                    <a:pos x="T46" y="T47"/>
                  </a:cxn>
                  <a:cxn ang="T80">
                    <a:pos x="T48" y="T49"/>
                  </a:cxn>
                  <a:cxn ang="T81">
                    <a:pos x="T50" y="T51"/>
                  </a:cxn>
                  <a:cxn ang="T82">
                    <a:pos x="T52" y="T53"/>
                  </a:cxn>
                  <a:cxn ang="T83">
                    <a:pos x="T54" y="T55"/>
                  </a:cxn>
                </a:cxnLst>
                <a:rect l="0" t="0" r="r" b="b"/>
                <a:pathLst>
                  <a:path w="169" h="213">
                    <a:moveTo>
                      <a:pt x="53" y="177"/>
                    </a:moveTo>
                    <a:lnTo>
                      <a:pt x="62" y="177"/>
                    </a:lnTo>
                    <a:lnTo>
                      <a:pt x="71" y="194"/>
                    </a:lnTo>
                    <a:lnTo>
                      <a:pt x="97" y="212"/>
                    </a:lnTo>
                    <a:lnTo>
                      <a:pt x="115" y="212"/>
                    </a:lnTo>
                    <a:lnTo>
                      <a:pt x="142" y="203"/>
                    </a:lnTo>
                    <a:lnTo>
                      <a:pt x="159" y="185"/>
                    </a:lnTo>
                    <a:lnTo>
                      <a:pt x="168" y="168"/>
                    </a:lnTo>
                    <a:lnTo>
                      <a:pt x="168" y="141"/>
                    </a:lnTo>
                    <a:lnTo>
                      <a:pt x="159" y="124"/>
                    </a:lnTo>
                    <a:lnTo>
                      <a:pt x="115" y="27"/>
                    </a:lnTo>
                    <a:lnTo>
                      <a:pt x="97" y="9"/>
                    </a:lnTo>
                    <a:lnTo>
                      <a:pt x="80" y="0"/>
                    </a:lnTo>
                    <a:lnTo>
                      <a:pt x="53" y="0"/>
                    </a:lnTo>
                    <a:lnTo>
                      <a:pt x="36" y="0"/>
                    </a:lnTo>
                    <a:lnTo>
                      <a:pt x="18" y="18"/>
                    </a:lnTo>
                    <a:lnTo>
                      <a:pt x="0" y="35"/>
                    </a:lnTo>
                    <a:lnTo>
                      <a:pt x="0" y="62"/>
                    </a:lnTo>
                    <a:lnTo>
                      <a:pt x="9" y="80"/>
                    </a:lnTo>
                    <a:lnTo>
                      <a:pt x="53" y="177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149" name="Freeform 34"/>
              <p:cNvSpPr>
                <a:spLocks noChangeArrowheads="1"/>
              </p:cNvSpPr>
              <p:nvPr/>
            </p:nvSpPr>
            <p:spPr bwMode="auto">
              <a:xfrm>
                <a:off x="4945063" y="4435475"/>
                <a:ext cx="53975" cy="79375"/>
              </a:xfrm>
              <a:custGeom>
                <a:avLst/>
                <a:gdLst>
                  <a:gd name="T0" fmla="*/ 6077 w 151"/>
                  <a:gd name="T1" fmla="*/ 44336 h 222"/>
                  <a:gd name="T2" fmla="*/ 12511 w 151"/>
                  <a:gd name="T3" fmla="*/ 63285 h 222"/>
                  <a:gd name="T4" fmla="*/ 12511 w 151"/>
                  <a:gd name="T5" fmla="*/ 63285 h 222"/>
                  <a:gd name="T6" fmla="*/ 12511 w 151"/>
                  <a:gd name="T7" fmla="*/ 63285 h 222"/>
                  <a:gd name="T8" fmla="*/ 12511 w 151"/>
                  <a:gd name="T9" fmla="*/ 63285 h 222"/>
                  <a:gd name="T10" fmla="*/ 15728 w 151"/>
                  <a:gd name="T11" fmla="*/ 69364 h 222"/>
                  <a:gd name="T12" fmla="*/ 21804 w 151"/>
                  <a:gd name="T13" fmla="*/ 75800 h 222"/>
                  <a:gd name="T14" fmla="*/ 31456 w 151"/>
                  <a:gd name="T15" fmla="*/ 79017 h 222"/>
                  <a:gd name="T16" fmla="*/ 37890 w 151"/>
                  <a:gd name="T17" fmla="*/ 75800 h 222"/>
                  <a:gd name="T18" fmla="*/ 37890 w 151"/>
                  <a:gd name="T19" fmla="*/ 75800 h 222"/>
                  <a:gd name="T20" fmla="*/ 47183 w 151"/>
                  <a:gd name="T21" fmla="*/ 72582 h 222"/>
                  <a:gd name="T22" fmla="*/ 50400 w 151"/>
                  <a:gd name="T23" fmla="*/ 66146 h 222"/>
                  <a:gd name="T24" fmla="*/ 53618 w 151"/>
                  <a:gd name="T25" fmla="*/ 56850 h 222"/>
                  <a:gd name="T26" fmla="*/ 53618 w 151"/>
                  <a:gd name="T27" fmla="*/ 50414 h 222"/>
                  <a:gd name="T28" fmla="*/ 53618 w 151"/>
                  <a:gd name="T29" fmla="*/ 50414 h 222"/>
                  <a:gd name="T30" fmla="*/ 47183 w 151"/>
                  <a:gd name="T31" fmla="*/ 31464 h 222"/>
                  <a:gd name="T32" fmla="*/ 47183 w 151"/>
                  <a:gd name="T33" fmla="*/ 31464 h 222"/>
                  <a:gd name="T34" fmla="*/ 40749 w 151"/>
                  <a:gd name="T35" fmla="*/ 15732 h 222"/>
                  <a:gd name="T36" fmla="*/ 40749 w 151"/>
                  <a:gd name="T37" fmla="*/ 15732 h 222"/>
                  <a:gd name="T38" fmla="*/ 40749 w 151"/>
                  <a:gd name="T39" fmla="*/ 15732 h 222"/>
                  <a:gd name="T40" fmla="*/ 37890 w 151"/>
                  <a:gd name="T41" fmla="*/ 6436 h 222"/>
                  <a:gd name="T42" fmla="*/ 31456 w 151"/>
                  <a:gd name="T43" fmla="*/ 3218 h 222"/>
                  <a:gd name="T44" fmla="*/ 21804 w 151"/>
                  <a:gd name="T45" fmla="*/ 0 h 222"/>
                  <a:gd name="T46" fmla="*/ 15728 w 151"/>
                  <a:gd name="T47" fmla="*/ 0 h 222"/>
                  <a:gd name="T48" fmla="*/ 15728 w 151"/>
                  <a:gd name="T49" fmla="*/ 0 h 222"/>
                  <a:gd name="T50" fmla="*/ 9294 w 151"/>
                  <a:gd name="T51" fmla="*/ 3218 h 222"/>
                  <a:gd name="T52" fmla="*/ 3217 w 151"/>
                  <a:gd name="T53" fmla="*/ 9654 h 222"/>
                  <a:gd name="T54" fmla="*/ 0 w 151"/>
                  <a:gd name="T55" fmla="*/ 18950 h 222"/>
                  <a:gd name="T56" fmla="*/ 0 w 151"/>
                  <a:gd name="T57" fmla="*/ 25386 h 222"/>
                  <a:gd name="T58" fmla="*/ 0 w 151"/>
                  <a:gd name="T59" fmla="*/ 25386 h 222"/>
                  <a:gd name="T60" fmla="*/ 6077 w 151"/>
                  <a:gd name="T61" fmla="*/ 44336 h 222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</a:gdLst>
                <a:ahLst/>
                <a:cxnLst>
                  <a:cxn ang="T62">
                    <a:pos x="T0" y="T1"/>
                  </a:cxn>
                  <a:cxn ang="T63">
                    <a:pos x="T2" y="T3"/>
                  </a:cxn>
                  <a:cxn ang="T64">
                    <a:pos x="T4" y="T5"/>
                  </a:cxn>
                  <a:cxn ang="T65">
                    <a:pos x="T6" y="T7"/>
                  </a:cxn>
                  <a:cxn ang="T66">
                    <a:pos x="T8" y="T9"/>
                  </a:cxn>
                  <a:cxn ang="T67">
                    <a:pos x="T10" y="T11"/>
                  </a:cxn>
                  <a:cxn ang="T68">
                    <a:pos x="T12" y="T13"/>
                  </a:cxn>
                  <a:cxn ang="T69">
                    <a:pos x="T14" y="T15"/>
                  </a:cxn>
                  <a:cxn ang="T70">
                    <a:pos x="T16" y="T17"/>
                  </a:cxn>
                  <a:cxn ang="T71">
                    <a:pos x="T18" y="T19"/>
                  </a:cxn>
                  <a:cxn ang="T72">
                    <a:pos x="T20" y="T21"/>
                  </a:cxn>
                  <a:cxn ang="T73">
                    <a:pos x="T22" y="T23"/>
                  </a:cxn>
                  <a:cxn ang="T74">
                    <a:pos x="T24" y="T25"/>
                  </a:cxn>
                  <a:cxn ang="T75">
                    <a:pos x="T26" y="T27"/>
                  </a:cxn>
                  <a:cxn ang="T76">
                    <a:pos x="T28" y="T29"/>
                  </a:cxn>
                  <a:cxn ang="T77">
                    <a:pos x="T30" y="T31"/>
                  </a:cxn>
                  <a:cxn ang="T78">
                    <a:pos x="T32" y="T33"/>
                  </a:cxn>
                  <a:cxn ang="T79">
                    <a:pos x="T34" y="T35"/>
                  </a:cxn>
                  <a:cxn ang="T80">
                    <a:pos x="T36" y="T37"/>
                  </a:cxn>
                  <a:cxn ang="T81">
                    <a:pos x="T38" y="T39"/>
                  </a:cxn>
                  <a:cxn ang="T82">
                    <a:pos x="T40" y="T41"/>
                  </a:cxn>
                  <a:cxn ang="T83">
                    <a:pos x="T42" y="T43"/>
                  </a:cxn>
                  <a:cxn ang="T84">
                    <a:pos x="T44" y="T45"/>
                  </a:cxn>
                  <a:cxn ang="T85">
                    <a:pos x="T46" y="T47"/>
                  </a:cxn>
                  <a:cxn ang="T86">
                    <a:pos x="T48" y="T49"/>
                  </a:cxn>
                  <a:cxn ang="T87">
                    <a:pos x="T50" y="T51"/>
                  </a:cxn>
                  <a:cxn ang="T88">
                    <a:pos x="T52" y="T53"/>
                  </a:cxn>
                  <a:cxn ang="T89">
                    <a:pos x="T54" y="T55"/>
                  </a:cxn>
                  <a:cxn ang="T90">
                    <a:pos x="T56" y="T57"/>
                  </a:cxn>
                  <a:cxn ang="T91">
                    <a:pos x="T58" y="T59"/>
                  </a:cxn>
                  <a:cxn ang="T92">
                    <a:pos x="T60" y="T61"/>
                  </a:cxn>
                </a:cxnLst>
                <a:rect l="0" t="0" r="r" b="b"/>
                <a:pathLst>
                  <a:path w="151" h="222">
                    <a:moveTo>
                      <a:pt x="17" y="124"/>
                    </a:moveTo>
                    <a:lnTo>
                      <a:pt x="35" y="177"/>
                    </a:lnTo>
                    <a:lnTo>
                      <a:pt x="44" y="194"/>
                    </a:lnTo>
                    <a:lnTo>
                      <a:pt x="61" y="212"/>
                    </a:lnTo>
                    <a:lnTo>
                      <a:pt x="88" y="221"/>
                    </a:lnTo>
                    <a:lnTo>
                      <a:pt x="106" y="212"/>
                    </a:lnTo>
                    <a:lnTo>
                      <a:pt x="132" y="203"/>
                    </a:lnTo>
                    <a:lnTo>
                      <a:pt x="141" y="185"/>
                    </a:lnTo>
                    <a:lnTo>
                      <a:pt x="150" y="159"/>
                    </a:lnTo>
                    <a:lnTo>
                      <a:pt x="150" y="141"/>
                    </a:lnTo>
                    <a:lnTo>
                      <a:pt x="132" y="88"/>
                    </a:lnTo>
                    <a:lnTo>
                      <a:pt x="114" y="44"/>
                    </a:lnTo>
                    <a:lnTo>
                      <a:pt x="106" y="18"/>
                    </a:lnTo>
                    <a:lnTo>
                      <a:pt x="88" y="9"/>
                    </a:lnTo>
                    <a:lnTo>
                      <a:pt x="61" y="0"/>
                    </a:lnTo>
                    <a:lnTo>
                      <a:pt x="44" y="0"/>
                    </a:lnTo>
                    <a:lnTo>
                      <a:pt x="26" y="9"/>
                    </a:lnTo>
                    <a:lnTo>
                      <a:pt x="9" y="27"/>
                    </a:lnTo>
                    <a:lnTo>
                      <a:pt x="0" y="53"/>
                    </a:lnTo>
                    <a:lnTo>
                      <a:pt x="0" y="71"/>
                    </a:lnTo>
                    <a:lnTo>
                      <a:pt x="17" y="124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150" name="Freeform 35"/>
              <p:cNvSpPr>
                <a:spLocks noChangeArrowheads="1"/>
              </p:cNvSpPr>
              <p:nvPr/>
            </p:nvSpPr>
            <p:spPr bwMode="auto">
              <a:xfrm>
                <a:off x="4929188" y="4321175"/>
                <a:ext cx="41275" cy="79375"/>
              </a:xfrm>
              <a:custGeom>
                <a:avLst/>
                <a:gdLst>
                  <a:gd name="T0" fmla="*/ 25124 w 115"/>
                  <a:gd name="T1" fmla="*/ 79016 h 221"/>
                  <a:gd name="T2" fmla="*/ 25124 w 115"/>
                  <a:gd name="T3" fmla="*/ 79016 h 221"/>
                  <a:gd name="T4" fmla="*/ 31584 w 115"/>
                  <a:gd name="T5" fmla="*/ 75783 h 221"/>
                  <a:gd name="T6" fmla="*/ 37686 w 115"/>
                  <a:gd name="T7" fmla="*/ 72551 h 221"/>
                  <a:gd name="T8" fmla="*/ 40916 w 115"/>
                  <a:gd name="T9" fmla="*/ 63213 h 221"/>
                  <a:gd name="T10" fmla="*/ 40916 w 115"/>
                  <a:gd name="T11" fmla="*/ 56748 h 221"/>
                  <a:gd name="T12" fmla="*/ 40916 w 115"/>
                  <a:gd name="T13" fmla="*/ 56748 h 221"/>
                  <a:gd name="T14" fmla="*/ 40916 w 115"/>
                  <a:gd name="T15" fmla="*/ 37712 h 221"/>
                  <a:gd name="T16" fmla="*/ 40916 w 115"/>
                  <a:gd name="T17" fmla="*/ 37712 h 221"/>
                  <a:gd name="T18" fmla="*/ 37686 w 115"/>
                  <a:gd name="T19" fmla="*/ 18676 h 221"/>
                  <a:gd name="T20" fmla="*/ 37686 w 115"/>
                  <a:gd name="T21" fmla="*/ 18676 h 221"/>
                  <a:gd name="T22" fmla="*/ 37686 w 115"/>
                  <a:gd name="T23" fmla="*/ 18676 h 221"/>
                  <a:gd name="T24" fmla="*/ 37686 w 115"/>
                  <a:gd name="T25" fmla="*/ 12571 h 221"/>
                  <a:gd name="T26" fmla="*/ 31584 w 115"/>
                  <a:gd name="T27" fmla="*/ 6106 h 221"/>
                  <a:gd name="T28" fmla="*/ 25124 w 115"/>
                  <a:gd name="T29" fmla="*/ 2873 h 221"/>
                  <a:gd name="T30" fmla="*/ 19022 w 115"/>
                  <a:gd name="T31" fmla="*/ 0 h 221"/>
                  <a:gd name="T32" fmla="*/ 19022 w 115"/>
                  <a:gd name="T33" fmla="*/ 0 h 221"/>
                  <a:gd name="T34" fmla="*/ 9332 w 115"/>
                  <a:gd name="T35" fmla="*/ 2873 h 221"/>
                  <a:gd name="T36" fmla="*/ 2871 w 115"/>
                  <a:gd name="T37" fmla="*/ 6106 h 221"/>
                  <a:gd name="T38" fmla="*/ 0 w 115"/>
                  <a:gd name="T39" fmla="*/ 12571 h 221"/>
                  <a:gd name="T40" fmla="*/ 0 w 115"/>
                  <a:gd name="T41" fmla="*/ 21909 h 221"/>
                  <a:gd name="T42" fmla="*/ 0 w 115"/>
                  <a:gd name="T43" fmla="*/ 21909 h 221"/>
                  <a:gd name="T44" fmla="*/ 0 w 115"/>
                  <a:gd name="T45" fmla="*/ 40945 h 221"/>
                  <a:gd name="T46" fmla="*/ 0 w 115"/>
                  <a:gd name="T47" fmla="*/ 40945 h 221"/>
                  <a:gd name="T48" fmla="*/ 0 w 115"/>
                  <a:gd name="T49" fmla="*/ 59980 h 221"/>
                  <a:gd name="T50" fmla="*/ 0 w 115"/>
                  <a:gd name="T51" fmla="*/ 59980 h 221"/>
                  <a:gd name="T52" fmla="*/ 0 w 115"/>
                  <a:gd name="T53" fmla="*/ 59980 h 221"/>
                  <a:gd name="T54" fmla="*/ 0 w 115"/>
                  <a:gd name="T55" fmla="*/ 59980 h 221"/>
                  <a:gd name="T56" fmla="*/ 0 w 115"/>
                  <a:gd name="T57" fmla="*/ 59980 h 221"/>
                  <a:gd name="T58" fmla="*/ 2871 w 115"/>
                  <a:gd name="T59" fmla="*/ 69678 h 221"/>
                  <a:gd name="T60" fmla="*/ 9332 w 115"/>
                  <a:gd name="T61" fmla="*/ 75783 h 221"/>
                  <a:gd name="T62" fmla="*/ 15792 w 115"/>
                  <a:gd name="T63" fmla="*/ 79016 h 221"/>
                  <a:gd name="T64" fmla="*/ 25124 w 115"/>
                  <a:gd name="T65" fmla="*/ 79016 h 221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0" t="0" r="r" b="b"/>
                <a:pathLst>
                  <a:path w="115" h="221">
                    <a:moveTo>
                      <a:pt x="70" y="220"/>
                    </a:moveTo>
                    <a:lnTo>
                      <a:pt x="70" y="220"/>
                    </a:lnTo>
                    <a:lnTo>
                      <a:pt x="88" y="211"/>
                    </a:lnTo>
                    <a:lnTo>
                      <a:pt x="105" y="202"/>
                    </a:lnTo>
                    <a:lnTo>
                      <a:pt x="114" y="176"/>
                    </a:lnTo>
                    <a:lnTo>
                      <a:pt x="114" y="158"/>
                    </a:lnTo>
                    <a:lnTo>
                      <a:pt x="114" y="105"/>
                    </a:lnTo>
                    <a:lnTo>
                      <a:pt x="105" y="52"/>
                    </a:lnTo>
                    <a:lnTo>
                      <a:pt x="105" y="35"/>
                    </a:lnTo>
                    <a:lnTo>
                      <a:pt x="88" y="17"/>
                    </a:lnTo>
                    <a:lnTo>
                      <a:pt x="70" y="8"/>
                    </a:lnTo>
                    <a:lnTo>
                      <a:pt x="53" y="0"/>
                    </a:lnTo>
                    <a:lnTo>
                      <a:pt x="26" y="8"/>
                    </a:lnTo>
                    <a:lnTo>
                      <a:pt x="8" y="17"/>
                    </a:lnTo>
                    <a:lnTo>
                      <a:pt x="0" y="35"/>
                    </a:lnTo>
                    <a:lnTo>
                      <a:pt x="0" y="61"/>
                    </a:lnTo>
                    <a:lnTo>
                      <a:pt x="0" y="114"/>
                    </a:lnTo>
                    <a:lnTo>
                      <a:pt x="0" y="167"/>
                    </a:lnTo>
                    <a:lnTo>
                      <a:pt x="8" y="194"/>
                    </a:lnTo>
                    <a:lnTo>
                      <a:pt x="26" y="211"/>
                    </a:lnTo>
                    <a:lnTo>
                      <a:pt x="44" y="220"/>
                    </a:lnTo>
                    <a:lnTo>
                      <a:pt x="70" y="220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151" name="Freeform 36"/>
              <p:cNvSpPr>
                <a:spLocks noChangeArrowheads="1"/>
              </p:cNvSpPr>
              <p:nvPr/>
            </p:nvSpPr>
            <p:spPr bwMode="auto">
              <a:xfrm>
                <a:off x="4932363" y="4206875"/>
                <a:ext cx="47625" cy="76200"/>
              </a:xfrm>
              <a:custGeom>
                <a:avLst/>
                <a:gdLst>
                  <a:gd name="T0" fmla="*/ 9596 w 134"/>
                  <a:gd name="T1" fmla="*/ 15741 h 213"/>
                  <a:gd name="T2" fmla="*/ 9596 w 134"/>
                  <a:gd name="T3" fmla="*/ 15741 h 213"/>
                  <a:gd name="T4" fmla="*/ 3199 w 134"/>
                  <a:gd name="T5" fmla="*/ 34701 h 213"/>
                  <a:gd name="T6" fmla="*/ 3199 w 134"/>
                  <a:gd name="T7" fmla="*/ 34701 h 213"/>
                  <a:gd name="T8" fmla="*/ 0 w 134"/>
                  <a:gd name="T9" fmla="*/ 53662 h 213"/>
                  <a:gd name="T10" fmla="*/ 0 w 134"/>
                  <a:gd name="T11" fmla="*/ 53662 h 213"/>
                  <a:gd name="T12" fmla="*/ 0 w 134"/>
                  <a:gd name="T13" fmla="*/ 53662 h 213"/>
                  <a:gd name="T14" fmla="*/ 0 w 134"/>
                  <a:gd name="T15" fmla="*/ 53662 h 213"/>
                  <a:gd name="T16" fmla="*/ 0 w 134"/>
                  <a:gd name="T17" fmla="*/ 53662 h 213"/>
                  <a:gd name="T18" fmla="*/ 0 w 134"/>
                  <a:gd name="T19" fmla="*/ 62963 h 213"/>
                  <a:gd name="T20" fmla="*/ 3199 w 134"/>
                  <a:gd name="T21" fmla="*/ 69403 h 213"/>
                  <a:gd name="T22" fmla="*/ 9596 w 134"/>
                  <a:gd name="T23" fmla="*/ 75842 h 213"/>
                  <a:gd name="T24" fmla="*/ 15993 w 134"/>
                  <a:gd name="T25" fmla="*/ 75842 h 213"/>
                  <a:gd name="T26" fmla="*/ 15993 w 134"/>
                  <a:gd name="T27" fmla="*/ 75842 h 213"/>
                  <a:gd name="T28" fmla="*/ 25234 w 134"/>
                  <a:gd name="T29" fmla="*/ 75842 h 213"/>
                  <a:gd name="T30" fmla="*/ 31632 w 134"/>
                  <a:gd name="T31" fmla="*/ 72623 h 213"/>
                  <a:gd name="T32" fmla="*/ 37674 w 134"/>
                  <a:gd name="T33" fmla="*/ 69403 h 213"/>
                  <a:gd name="T34" fmla="*/ 37674 w 134"/>
                  <a:gd name="T35" fmla="*/ 59744 h 213"/>
                  <a:gd name="T36" fmla="*/ 37674 w 134"/>
                  <a:gd name="T37" fmla="*/ 59744 h 213"/>
                  <a:gd name="T38" fmla="*/ 40872 w 134"/>
                  <a:gd name="T39" fmla="*/ 44003 h 213"/>
                  <a:gd name="T40" fmla="*/ 40872 w 134"/>
                  <a:gd name="T41" fmla="*/ 44003 h 213"/>
                  <a:gd name="T42" fmla="*/ 47270 w 134"/>
                  <a:gd name="T43" fmla="*/ 25042 h 213"/>
                  <a:gd name="T44" fmla="*/ 47270 w 134"/>
                  <a:gd name="T45" fmla="*/ 25042 h 213"/>
                  <a:gd name="T46" fmla="*/ 47270 w 134"/>
                  <a:gd name="T47" fmla="*/ 25042 h 213"/>
                  <a:gd name="T48" fmla="*/ 47270 w 134"/>
                  <a:gd name="T49" fmla="*/ 15741 h 213"/>
                  <a:gd name="T50" fmla="*/ 44071 w 134"/>
                  <a:gd name="T51" fmla="*/ 9301 h 213"/>
                  <a:gd name="T52" fmla="*/ 37674 w 134"/>
                  <a:gd name="T53" fmla="*/ 6082 h 213"/>
                  <a:gd name="T54" fmla="*/ 31632 w 134"/>
                  <a:gd name="T55" fmla="*/ 3220 h 213"/>
                  <a:gd name="T56" fmla="*/ 31632 w 134"/>
                  <a:gd name="T57" fmla="*/ 3220 h 213"/>
                  <a:gd name="T58" fmla="*/ 25234 w 134"/>
                  <a:gd name="T59" fmla="*/ 0 h 213"/>
                  <a:gd name="T60" fmla="*/ 18837 w 134"/>
                  <a:gd name="T61" fmla="*/ 3220 h 213"/>
                  <a:gd name="T62" fmla="*/ 12795 w 134"/>
                  <a:gd name="T63" fmla="*/ 9301 h 213"/>
                  <a:gd name="T64" fmla="*/ 9596 w 134"/>
                  <a:gd name="T65" fmla="*/ 15741 h 213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0" t="0" r="r" b="b"/>
                <a:pathLst>
                  <a:path w="134" h="213">
                    <a:moveTo>
                      <a:pt x="27" y="44"/>
                    </a:moveTo>
                    <a:lnTo>
                      <a:pt x="27" y="44"/>
                    </a:lnTo>
                    <a:lnTo>
                      <a:pt x="9" y="97"/>
                    </a:lnTo>
                    <a:lnTo>
                      <a:pt x="0" y="150"/>
                    </a:lnTo>
                    <a:lnTo>
                      <a:pt x="0" y="176"/>
                    </a:lnTo>
                    <a:lnTo>
                      <a:pt x="9" y="194"/>
                    </a:lnTo>
                    <a:lnTo>
                      <a:pt x="27" y="212"/>
                    </a:lnTo>
                    <a:lnTo>
                      <a:pt x="45" y="212"/>
                    </a:lnTo>
                    <a:lnTo>
                      <a:pt x="71" y="212"/>
                    </a:lnTo>
                    <a:lnTo>
                      <a:pt x="89" y="203"/>
                    </a:lnTo>
                    <a:lnTo>
                      <a:pt x="106" y="194"/>
                    </a:lnTo>
                    <a:lnTo>
                      <a:pt x="106" y="167"/>
                    </a:lnTo>
                    <a:lnTo>
                      <a:pt x="115" y="123"/>
                    </a:lnTo>
                    <a:lnTo>
                      <a:pt x="133" y="70"/>
                    </a:lnTo>
                    <a:lnTo>
                      <a:pt x="133" y="44"/>
                    </a:lnTo>
                    <a:lnTo>
                      <a:pt x="124" y="26"/>
                    </a:lnTo>
                    <a:lnTo>
                      <a:pt x="106" y="17"/>
                    </a:lnTo>
                    <a:lnTo>
                      <a:pt x="89" y="9"/>
                    </a:lnTo>
                    <a:lnTo>
                      <a:pt x="71" y="0"/>
                    </a:lnTo>
                    <a:lnTo>
                      <a:pt x="53" y="9"/>
                    </a:lnTo>
                    <a:lnTo>
                      <a:pt x="36" y="26"/>
                    </a:lnTo>
                    <a:lnTo>
                      <a:pt x="27" y="44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152" name="Freeform 37"/>
              <p:cNvSpPr>
                <a:spLocks noChangeArrowheads="1"/>
              </p:cNvSpPr>
              <p:nvPr/>
            </p:nvSpPr>
            <p:spPr bwMode="auto">
              <a:xfrm>
                <a:off x="4967288" y="4102100"/>
                <a:ext cx="53975" cy="69850"/>
              </a:xfrm>
              <a:custGeom>
                <a:avLst/>
                <a:gdLst>
                  <a:gd name="T0" fmla="*/ 35030 w 151"/>
                  <a:gd name="T1" fmla="*/ 59820 h 195"/>
                  <a:gd name="T2" fmla="*/ 35030 w 151"/>
                  <a:gd name="T3" fmla="*/ 59820 h 195"/>
                  <a:gd name="T4" fmla="*/ 41107 w 151"/>
                  <a:gd name="T5" fmla="*/ 44059 h 195"/>
                  <a:gd name="T6" fmla="*/ 41107 w 151"/>
                  <a:gd name="T7" fmla="*/ 44059 h 195"/>
                  <a:gd name="T8" fmla="*/ 50758 w 151"/>
                  <a:gd name="T9" fmla="*/ 25074 h 195"/>
                  <a:gd name="T10" fmla="*/ 50758 w 151"/>
                  <a:gd name="T11" fmla="*/ 25074 h 195"/>
                  <a:gd name="T12" fmla="*/ 50758 w 151"/>
                  <a:gd name="T13" fmla="*/ 25074 h 195"/>
                  <a:gd name="T14" fmla="*/ 53618 w 151"/>
                  <a:gd name="T15" fmla="*/ 18985 h 195"/>
                  <a:gd name="T16" fmla="*/ 50758 w 151"/>
                  <a:gd name="T17" fmla="*/ 12537 h 195"/>
                  <a:gd name="T18" fmla="*/ 47541 w 151"/>
                  <a:gd name="T19" fmla="*/ 6089 h 195"/>
                  <a:gd name="T20" fmla="*/ 44324 w 151"/>
                  <a:gd name="T21" fmla="*/ 2866 h 195"/>
                  <a:gd name="T22" fmla="*/ 44324 w 151"/>
                  <a:gd name="T23" fmla="*/ 2866 h 195"/>
                  <a:gd name="T24" fmla="*/ 37890 w 151"/>
                  <a:gd name="T25" fmla="*/ 0 h 195"/>
                  <a:gd name="T26" fmla="*/ 28596 w 151"/>
                  <a:gd name="T27" fmla="*/ 0 h 195"/>
                  <a:gd name="T28" fmla="*/ 22162 w 151"/>
                  <a:gd name="T29" fmla="*/ 2866 h 195"/>
                  <a:gd name="T30" fmla="*/ 18945 w 151"/>
                  <a:gd name="T31" fmla="*/ 9313 h 195"/>
                  <a:gd name="T32" fmla="*/ 18945 w 151"/>
                  <a:gd name="T33" fmla="*/ 9313 h 195"/>
                  <a:gd name="T34" fmla="*/ 9651 w 151"/>
                  <a:gd name="T35" fmla="*/ 25074 h 195"/>
                  <a:gd name="T36" fmla="*/ 9651 w 151"/>
                  <a:gd name="T37" fmla="*/ 25074 h 195"/>
                  <a:gd name="T38" fmla="*/ 0 w 151"/>
                  <a:gd name="T39" fmla="*/ 44059 h 195"/>
                  <a:gd name="T40" fmla="*/ 0 w 151"/>
                  <a:gd name="T41" fmla="*/ 44059 h 195"/>
                  <a:gd name="T42" fmla="*/ 0 w 151"/>
                  <a:gd name="T43" fmla="*/ 44059 h 195"/>
                  <a:gd name="T44" fmla="*/ 0 w 151"/>
                  <a:gd name="T45" fmla="*/ 44059 h 195"/>
                  <a:gd name="T46" fmla="*/ 0 w 151"/>
                  <a:gd name="T47" fmla="*/ 44059 h 195"/>
                  <a:gd name="T48" fmla="*/ 0 w 151"/>
                  <a:gd name="T49" fmla="*/ 50507 h 195"/>
                  <a:gd name="T50" fmla="*/ 0 w 151"/>
                  <a:gd name="T51" fmla="*/ 59820 h 195"/>
                  <a:gd name="T52" fmla="*/ 3217 w 151"/>
                  <a:gd name="T53" fmla="*/ 66268 h 195"/>
                  <a:gd name="T54" fmla="*/ 9651 w 151"/>
                  <a:gd name="T55" fmla="*/ 69492 h 195"/>
                  <a:gd name="T56" fmla="*/ 9651 w 151"/>
                  <a:gd name="T57" fmla="*/ 69492 h 195"/>
                  <a:gd name="T58" fmla="*/ 16085 w 151"/>
                  <a:gd name="T59" fmla="*/ 69492 h 195"/>
                  <a:gd name="T60" fmla="*/ 25379 w 151"/>
                  <a:gd name="T61" fmla="*/ 69492 h 195"/>
                  <a:gd name="T62" fmla="*/ 31813 w 151"/>
                  <a:gd name="T63" fmla="*/ 66268 h 195"/>
                  <a:gd name="T64" fmla="*/ 35030 w 151"/>
                  <a:gd name="T65" fmla="*/ 59820 h 195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0" t="0" r="r" b="b"/>
                <a:pathLst>
                  <a:path w="151" h="195">
                    <a:moveTo>
                      <a:pt x="98" y="167"/>
                    </a:moveTo>
                    <a:lnTo>
                      <a:pt x="98" y="167"/>
                    </a:lnTo>
                    <a:lnTo>
                      <a:pt x="115" y="123"/>
                    </a:lnTo>
                    <a:lnTo>
                      <a:pt x="142" y="70"/>
                    </a:lnTo>
                    <a:lnTo>
                      <a:pt x="150" y="53"/>
                    </a:lnTo>
                    <a:lnTo>
                      <a:pt x="142" y="35"/>
                    </a:lnTo>
                    <a:lnTo>
                      <a:pt x="133" y="17"/>
                    </a:lnTo>
                    <a:lnTo>
                      <a:pt x="124" y="8"/>
                    </a:lnTo>
                    <a:lnTo>
                      <a:pt x="106" y="0"/>
                    </a:lnTo>
                    <a:lnTo>
                      <a:pt x="80" y="0"/>
                    </a:lnTo>
                    <a:lnTo>
                      <a:pt x="62" y="8"/>
                    </a:lnTo>
                    <a:lnTo>
                      <a:pt x="53" y="26"/>
                    </a:lnTo>
                    <a:lnTo>
                      <a:pt x="27" y="70"/>
                    </a:lnTo>
                    <a:lnTo>
                      <a:pt x="0" y="123"/>
                    </a:lnTo>
                    <a:lnTo>
                      <a:pt x="0" y="141"/>
                    </a:lnTo>
                    <a:lnTo>
                      <a:pt x="0" y="167"/>
                    </a:lnTo>
                    <a:lnTo>
                      <a:pt x="9" y="185"/>
                    </a:lnTo>
                    <a:lnTo>
                      <a:pt x="27" y="194"/>
                    </a:lnTo>
                    <a:lnTo>
                      <a:pt x="45" y="194"/>
                    </a:lnTo>
                    <a:lnTo>
                      <a:pt x="71" y="194"/>
                    </a:lnTo>
                    <a:lnTo>
                      <a:pt x="89" y="185"/>
                    </a:lnTo>
                    <a:lnTo>
                      <a:pt x="98" y="167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153" name="Freeform 38"/>
              <p:cNvSpPr>
                <a:spLocks noChangeArrowheads="1"/>
              </p:cNvSpPr>
              <p:nvPr/>
            </p:nvSpPr>
            <p:spPr bwMode="auto">
              <a:xfrm>
                <a:off x="5027613" y="4006850"/>
                <a:ext cx="57150" cy="66675"/>
              </a:xfrm>
              <a:custGeom>
                <a:avLst/>
                <a:gdLst>
                  <a:gd name="T0" fmla="*/ 31433 w 160"/>
                  <a:gd name="T1" fmla="*/ 60223 h 186"/>
                  <a:gd name="T2" fmla="*/ 31433 w 160"/>
                  <a:gd name="T3" fmla="*/ 60223 h 186"/>
                  <a:gd name="T4" fmla="*/ 53578 w 160"/>
                  <a:gd name="T5" fmla="*/ 28319 h 186"/>
                  <a:gd name="T6" fmla="*/ 53578 w 160"/>
                  <a:gd name="T7" fmla="*/ 28319 h 186"/>
                  <a:gd name="T8" fmla="*/ 56793 w 160"/>
                  <a:gd name="T9" fmla="*/ 22225 h 186"/>
                  <a:gd name="T10" fmla="*/ 56793 w 160"/>
                  <a:gd name="T11" fmla="*/ 15773 h 186"/>
                  <a:gd name="T12" fmla="*/ 56793 w 160"/>
                  <a:gd name="T13" fmla="*/ 9320 h 186"/>
                  <a:gd name="T14" fmla="*/ 50363 w 160"/>
                  <a:gd name="T15" fmla="*/ 6452 h 186"/>
                  <a:gd name="T16" fmla="*/ 50363 w 160"/>
                  <a:gd name="T17" fmla="*/ 6452 h 186"/>
                  <a:gd name="T18" fmla="*/ 44291 w 160"/>
                  <a:gd name="T19" fmla="*/ 0 h 186"/>
                  <a:gd name="T20" fmla="*/ 37862 w 160"/>
                  <a:gd name="T21" fmla="*/ 0 h 186"/>
                  <a:gd name="T22" fmla="*/ 31433 w 160"/>
                  <a:gd name="T23" fmla="*/ 3226 h 186"/>
                  <a:gd name="T24" fmla="*/ 28575 w 160"/>
                  <a:gd name="T25" fmla="*/ 6452 h 186"/>
                  <a:gd name="T26" fmla="*/ 28575 w 160"/>
                  <a:gd name="T27" fmla="*/ 6452 h 186"/>
                  <a:gd name="T28" fmla="*/ 3215 w 160"/>
                  <a:gd name="T29" fmla="*/ 37998 h 186"/>
                  <a:gd name="T30" fmla="*/ 3215 w 160"/>
                  <a:gd name="T31" fmla="*/ 37998 h 186"/>
                  <a:gd name="T32" fmla="*/ 3215 w 160"/>
                  <a:gd name="T33" fmla="*/ 37998 h 186"/>
                  <a:gd name="T34" fmla="*/ 3215 w 160"/>
                  <a:gd name="T35" fmla="*/ 37998 h 186"/>
                  <a:gd name="T36" fmla="*/ 3215 w 160"/>
                  <a:gd name="T37" fmla="*/ 37998 h 186"/>
                  <a:gd name="T38" fmla="*/ 0 w 160"/>
                  <a:gd name="T39" fmla="*/ 44092 h 186"/>
                  <a:gd name="T40" fmla="*/ 0 w 160"/>
                  <a:gd name="T41" fmla="*/ 50544 h 186"/>
                  <a:gd name="T42" fmla="*/ 0 w 160"/>
                  <a:gd name="T43" fmla="*/ 56996 h 186"/>
                  <a:gd name="T44" fmla="*/ 6429 w 160"/>
                  <a:gd name="T45" fmla="*/ 63090 h 186"/>
                  <a:gd name="T46" fmla="*/ 6429 w 160"/>
                  <a:gd name="T47" fmla="*/ 63090 h 186"/>
                  <a:gd name="T48" fmla="*/ 12502 w 160"/>
                  <a:gd name="T49" fmla="*/ 66317 h 186"/>
                  <a:gd name="T50" fmla="*/ 18931 w 160"/>
                  <a:gd name="T51" fmla="*/ 66317 h 186"/>
                  <a:gd name="T52" fmla="*/ 25360 w 160"/>
                  <a:gd name="T53" fmla="*/ 63090 h 186"/>
                  <a:gd name="T54" fmla="*/ 31433 w 160"/>
                  <a:gd name="T55" fmla="*/ 60223 h 18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</a:gdLst>
                <a:ahLst/>
                <a:cxnLst>
                  <a:cxn ang="T56">
                    <a:pos x="T0" y="T1"/>
                  </a:cxn>
                  <a:cxn ang="T57">
                    <a:pos x="T2" y="T3"/>
                  </a:cxn>
                  <a:cxn ang="T58">
                    <a:pos x="T4" y="T5"/>
                  </a:cxn>
                  <a:cxn ang="T59">
                    <a:pos x="T6" y="T7"/>
                  </a:cxn>
                  <a:cxn ang="T60">
                    <a:pos x="T8" y="T9"/>
                  </a:cxn>
                  <a:cxn ang="T61">
                    <a:pos x="T10" y="T11"/>
                  </a:cxn>
                  <a:cxn ang="T62">
                    <a:pos x="T12" y="T13"/>
                  </a:cxn>
                  <a:cxn ang="T63">
                    <a:pos x="T14" y="T15"/>
                  </a:cxn>
                  <a:cxn ang="T64">
                    <a:pos x="T16" y="T17"/>
                  </a:cxn>
                  <a:cxn ang="T65">
                    <a:pos x="T18" y="T19"/>
                  </a:cxn>
                  <a:cxn ang="T66">
                    <a:pos x="T20" y="T21"/>
                  </a:cxn>
                  <a:cxn ang="T67">
                    <a:pos x="T22" y="T23"/>
                  </a:cxn>
                  <a:cxn ang="T68">
                    <a:pos x="T24" y="T25"/>
                  </a:cxn>
                  <a:cxn ang="T69">
                    <a:pos x="T26" y="T27"/>
                  </a:cxn>
                  <a:cxn ang="T70">
                    <a:pos x="T28" y="T29"/>
                  </a:cxn>
                  <a:cxn ang="T71">
                    <a:pos x="T30" y="T31"/>
                  </a:cxn>
                  <a:cxn ang="T72">
                    <a:pos x="T32" y="T33"/>
                  </a:cxn>
                  <a:cxn ang="T73">
                    <a:pos x="T34" y="T35"/>
                  </a:cxn>
                  <a:cxn ang="T74">
                    <a:pos x="T36" y="T37"/>
                  </a:cxn>
                  <a:cxn ang="T75">
                    <a:pos x="T38" y="T39"/>
                  </a:cxn>
                  <a:cxn ang="T76">
                    <a:pos x="T40" y="T41"/>
                  </a:cxn>
                  <a:cxn ang="T77">
                    <a:pos x="T42" y="T43"/>
                  </a:cxn>
                  <a:cxn ang="T78">
                    <a:pos x="T44" y="T45"/>
                  </a:cxn>
                  <a:cxn ang="T79">
                    <a:pos x="T46" y="T47"/>
                  </a:cxn>
                  <a:cxn ang="T80">
                    <a:pos x="T48" y="T49"/>
                  </a:cxn>
                  <a:cxn ang="T81">
                    <a:pos x="T50" y="T51"/>
                  </a:cxn>
                  <a:cxn ang="T82">
                    <a:pos x="T52" y="T53"/>
                  </a:cxn>
                  <a:cxn ang="T83">
                    <a:pos x="T54" y="T55"/>
                  </a:cxn>
                </a:cxnLst>
                <a:rect l="0" t="0" r="r" b="b"/>
                <a:pathLst>
                  <a:path w="160" h="186">
                    <a:moveTo>
                      <a:pt x="88" y="168"/>
                    </a:moveTo>
                    <a:lnTo>
                      <a:pt x="88" y="168"/>
                    </a:lnTo>
                    <a:lnTo>
                      <a:pt x="150" y="79"/>
                    </a:lnTo>
                    <a:lnTo>
                      <a:pt x="159" y="62"/>
                    </a:lnTo>
                    <a:lnTo>
                      <a:pt x="159" y="44"/>
                    </a:lnTo>
                    <a:lnTo>
                      <a:pt x="159" y="26"/>
                    </a:lnTo>
                    <a:lnTo>
                      <a:pt x="141" y="18"/>
                    </a:lnTo>
                    <a:lnTo>
                      <a:pt x="124" y="0"/>
                    </a:lnTo>
                    <a:lnTo>
                      <a:pt x="106" y="0"/>
                    </a:lnTo>
                    <a:lnTo>
                      <a:pt x="88" y="9"/>
                    </a:lnTo>
                    <a:lnTo>
                      <a:pt x="80" y="18"/>
                    </a:lnTo>
                    <a:lnTo>
                      <a:pt x="9" y="106"/>
                    </a:lnTo>
                    <a:lnTo>
                      <a:pt x="0" y="123"/>
                    </a:lnTo>
                    <a:lnTo>
                      <a:pt x="0" y="141"/>
                    </a:lnTo>
                    <a:lnTo>
                      <a:pt x="0" y="159"/>
                    </a:lnTo>
                    <a:lnTo>
                      <a:pt x="18" y="176"/>
                    </a:lnTo>
                    <a:lnTo>
                      <a:pt x="35" y="185"/>
                    </a:lnTo>
                    <a:lnTo>
                      <a:pt x="53" y="185"/>
                    </a:lnTo>
                    <a:lnTo>
                      <a:pt x="71" y="176"/>
                    </a:lnTo>
                    <a:lnTo>
                      <a:pt x="88" y="168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154" name="Freeform 39"/>
              <p:cNvSpPr>
                <a:spLocks noChangeArrowheads="1"/>
              </p:cNvSpPr>
              <p:nvPr/>
            </p:nvSpPr>
            <p:spPr bwMode="auto">
              <a:xfrm>
                <a:off x="5103813" y="3927475"/>
                <a:ext cx="63500" cy="57150"/>
              </a:xfrm>
              <a:custGeom>
                <a:avLst/>
                <a:gdLst>
                  <a:gd name="T0" fmla="*/ 34799 w 177"/>
                  <a:gd name="T1" fmla="*/ 3215 h 160"/>
                  <a:gd name="T2" fmla="*/ 34799 w 177"/>
                  <a:gd name="T3" fmla="*/ 3215 h 160"/>
                  <a:gd name="T4" fmla="*/ 6458 w 177"/>
                  <a:gd name="T5" fmla="*/ 28575 h 160"/>
                  <a:gd name="T6" fmla="*/ 6458 w 177"/>
                  <a:gd name="T7" fmla="*/ 28575 h 160"/>
                  <a:gd name="T8" fmla="*/ 6458 w 177"/>
                  <a:gd name="T9" fmla="*/ 28575 h 160"/>
                  <a:gd name="T10" fmla="*/ 6458 w 177"/>
                  <a:gd name="T11" fmla="*/ 28575 h 160"/>
                  <a:gd name="T12" fmla="*/ 6458 w 177"/>
                  <a:gd name="T13" fmla="*/ 28575 h 160"/>
                  <a:gd name="T14" fmla="*/ 3229 w 177"/>
                  <a:gd name="T15" fmla="*/ 34647 h 160"/>
                  <a:gd name="T16" fmla="*/ 0 w 177"/>
                  <a:gd name="T17" fmla="*/ 41077 h 160"/>
                  <a:gd name="T18" fmla="*/ 3229 w 177"/>
                  <a:gd name="T19" fmla="*/ 47506 h 160"/>
                  <a:gd name="T20" fmla="*/ 6458 w 177"/>
                  <a:gd name="T21" fmla="*/ 53578 h 160"/>
                  <a:gd name="T22" fmla="*/ 6458 w 177"/>
                  <a:gd name="T23" fmla="*/ 53578 h 160"/>
                  <a:gd name="T24" fmla="*/ 9328 w 177"/>
                  <a:gd name="T25" fmla="*/ 56793 h 160"/>
                  <a:gd name="T26" fmla="*/ 15785 w 177"/>
                  <a:gd name="T27" fmla="*/ 56793 h 160"/>
                  <a:gd name="T28" fmla="*/ 22243 w 177"/>
                  <a:gd name="T29" fmla="*/ 56793 h 160"/>
                  <a:gd name="T30" fmla="*/ 28342 w 177"/>
                  <a:gd name="T31" fmla="*/ 53578 h 160"/>
                  <a:gd name="T32" fmla="*/ 28342 w 177"/>
                  <a:gd name="T33" fmla="*/ 53578 h 160"/>
                  <a:gd name="T34" fmla="*/ 57042 w 177"/>
                  <a:gd name="T35" fmla="*/ 28575 h 160"/>
                  <a:gd name="T36" fmla="*/ 57042 w 177"/>
                  <a:gd name="T37" fmla="*/ 28575 h 160"/>
                  <a:gd name="T38" fmla="*/ 57042 w 177"/>
                  <a:gd name="T39" fmla="*/ 28575 h 160"/>
                  <a:gd name="T40" fmla="*/ 60271 w 177"/>
                  <a:gd name="T41" fmla="*/ 22146 h 160"/>
                  <a:gd name="T42" fmla="*/ 63141 w 177"/>
                  <a:gd name="T43" fmla="*/ 15716 h 160"/>
                  <a:gd name="T44" fmla="*/ 60271 w 177"/>
                  <a:gd name="T45" fmla="*/ 9644 h 160"/>
                  <a:gd name="T46" fmla="*/ 57042 w 177"/>
                  <a:gd name="T47" fmla="*/ 6429 h 160"/>
                  <a:gd name="T48" fmla="*/ 57042 w 177"/>
                  <a:gd name="T49" fmla="*/ 6429 h 160"/>
                  <a:gd name="T50" fmla="*/ 53814 w 177"/>
                  <a:gd name="T51" fmla="*/ 0 h 160"/>
                  <a:gd name="T52" fmla="*/ 47356 w 177"/>
                  <a:gd name="T53" fmla="*/ 0 h 160"/>
                  <a:gd name="T54" fmla="*/ 41257 w 177"/>
                  <a:gd name="T55" fmla="*/ 0 h 160"/>
                  <a:gd name="T56" fmla="*/ 34799 w 177"/>
                  <a:gd name="T57" fmla="*/ 3215 h 160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0" t="0" r="r" b="b"/>
                <a:pathLst>
                  <a:path w="177" h="160">
                    <a:moveTo>
                      <a:pt x="97" y="9"/>
                    </a:moveTo>
                    <a:lnTo>
                      <a:pt x="97" y="9"/>
                    </a:lnTo>
                    <a:lnTo>
                      <a:pt x="18" y="80"/>
                    </a:lnTo>
                    <a:lnTo>
                      <a:pt x="9" y="97"/>
                    </a:lnTo>
                    <a:lnTo>
                      <a:pt x="0" y="115"/>
                    </a:lnTo>
                    <a:lnTo>
                      <a:pt x="9" y="133"/>
                    </a:lnTo>
                    <a:lnTo>
                      <a:pt x="18" y="150"/>
                    </a:lnTo>
                    <a:lnTo>
                      <a:pt x="26" y="159"/>
                    </a:lnTo>
                    <a:lnTo>
                      <a:pt x="44" y="159"/>
                    </a:lnTo>
                    <a:lnTo>
                      <a:pt x="62" y="159"/>
                    </a:lnTo>
                    <a:lnTo>
                      <a:pt x="79" y="150"/>
                    </a:lnTo>
                    <a:lnTo>
                      <a:pt x="159" y="80"/>
                    </a:lnTo>
                    <a:lnTo>
                      <a:pt x="168" y="62"/>
                    </a:lnTo>
                    <a:lnTo>
                      <a:pt x="176" y="44"/>
                    </a:lnTo>
                    <a:lnTo>
                      <a:pt x="168" y="27"/>
                    </a:lnTo>
                    <a:lnTo>
                      <a:pt x="159" y="18"/>
                    </a:lnTo>
                    <a:lnTo>
                      <a:pt x="150" y="0"/>
                    </a:lnTo>
                    <a:lnTo>
                      <a:pt x="132" y="0"/>
                    </a:lnTo>
                    <a:lnTo>
                      <a:pt x="115" y="0"/>
                    </a:lnTo>
                    <a:lnTo>
                      <a:pt x="97" y="9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155" name="Freeform 40"/>
              <p:cNvSpPr>
                <a:spLocks noChangeArrowheads="1"/>
              </p:cNvSpPr>
              <p:nvPr/>
            </p:nvSpPr>
            <p:spPr bwMode="auto">
              <a:xfrm>
                <a:off x="5195888" y="3857625"/>
                <a:ext cx="60325" cy="53975"/>
              </a:xfrm>
              <a:custGeom>
                <a:avLst/>
                <a:gdLst>
                  <a:gd name="T0" fmla="*/ 38062 w 168"/>
                  <a:gd name="T1" fmla="*/ 3217 h 151"/>
                  <a:gd name="T2" fmla="*/ 38062 w 168"/>
                  <a:gd name="T3" fmla="*/ 3217 h 151"/>
                  <a:gd name="T4" fmla="*/ 6104 w 168"/>
                  <a:gd name="T5" fmla="*/ 25379 h 151"/>
                  <a:gd name="T6" fmla="*/ 3232 w 168"/>
                  <a:gd name="T7" fmla="*/ 25379 h 151"/>
                  <a:gd name="T8" fmla="*/ 3232 w 168"/>
                  <a:gd name="T9" fmla="*/ 25379 h 151"/>
                  <a:gd name="T10" fmla="*/ 3232 w 168"/>
                  <a:gd name="T11" fmla="*/ 25379 h 151"/>
                  <a:gd name="T12" fmla="*/ 3232 w 168"/>
                  <a:gd name="T13" fmla="*/ 25379 h 151"/>
                  <a:gd name="T14" fmla="*/ 0 w 168"/>
                  <a:gd name="T15" fmla="*/ 28596 h 151"/>
                  <a:gd name="T16" fmla="*/ 0 w 168"/>
                  <a:gd name="T17" fmla="*/ 34673 h 151"/>
                  <a:gd name="T18" fmla="*/ 0 w 168"/>
                  <a:gd name="T19" fmla="*/ 41107 h 151"/>
                  <a:gd name="T20" fmla="*/ 0 w 168"/>
                  <a:gd name="T21" fmla="*/ 47541 h 151"/>
                  <a:gd name="T22" fmla="*/ 0 w 168"/>
                  <a:gd name="T23" fmla="*/ 47541 h 151"/>
                  <a:gd name="T24" fmla="*/ 6104 w 168"/>
                  <a:gd name="T25" fmla="*/ 50400 h 151"/>
                  <a:gd name="T26" fmla="*/ 12568 w 168"/>
                  <a:gd name="T27" fmla="*/ 53618 h 151"/>
                  <a:gd name="T28" fmla="*/ 19031 w 168"/>
                  <a:gd name="T29" fmla="*/ 53618 h 151"/>
                  <a:gd name="T30" fmla="*/ 22263 w 168"/>
                  <a:gd name="T31" fmla="*/ 50400 h 151"/>
                  <a:gd name="T32" fmla="*/ 22263 w 168"/>
                  <a:gd name="T33" fmla="*/ 50400 h 151"/>
                  <a:gd name="T34" fmla="*/ 53862 w 168"/>
                  <a:gd name="T35" fmla="*/ 28596 h 151"/>
                  <a:gd name="T36" fmla="*/ 53862 w 168"/>
                  <a:gd name="T37" fmla="*/ 28596 h 151"/>
                  <a:gd name="T38" fmla="*/ 53862 w 168"/>
                  <a:gd name="T39" fmla="*/ 28596 h 151"/>
                  <a:gd name="T40" fmla="*/ 57093 w 168"/>
                  <a:gd name="T41" fmla="*/ 22162 h 151"/>
                  <a:gd name="T42" fmla="*/ 59966 w 168"/>
                  <a:gd name="T43" fmla="*/ 18945 h 151"/>
                  <a:gd name="T44" fmla="*/ 59966 w 168"/>
                  <a:gd name="T45" fmla="*/ 12868 h 151"/>
                  <a:gd name="T46" fmla="*/ 57093 w 168"/>
                  <a:gd name="T47" fmla="*/ 6434 h 151"/>
                  <a:gd name="T48" fmla="*/ 57093 w 168"/>
                  <a:gd name="T49" fmla="*/ 6434 h 151"/>
                  <a:gd name="T50" fmla="*/ 53862 w 168"/>
                  <a:gd name="T51" fmla="*/ 3217 h 151"/>
                  <a:gd name="T52" fmla="*/ 47398 w 168"/>
                  <a:gd name="T53" fmla="*/ 0 h 151"/>
                  <a:gd name="T54" fmla="*/ 40935 w 168"/>
                  <a:gd name="T55" fmla="*/ 0 h 151"/>
                  <a:gd name="T56" fmla="*/ 38062 w 168"/>
                  <a:gd name="T57" fmla="*/ 3217 h 151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0" t="0" r="r" b="b"/>
                <a:pathLst>
                  <a:path w="168" h="151">
                    <a:moveTo>
                      <a:pt x="106" y="9"/>
                    </a:moveTo>
                    <a:lnTo>
                      <a:pt x="106" y="9"/>
                    </a:lnTo>
                    <a:lnTo>
                      <a:pt x="17" y="71"/>
                    </a:lnTo>
                    <a:lnTo>
                      <a:pt x="9" y="71"/>
                    </a:lnTo>
                    <a:lnTo>
                      <a:pt x="0" y="80"/>
                    </a:lnTo>
                    <a:lnTo>
                      <a:pt x="0" y="97"/>
                    </a:lnTo>
                    <a:lnTo>
                      <a:pt x="0" y="115"/>
                    </a:lnTo>
                    <a:lnTo>
                      <a:pt x="0" y="133"/>
                    </a:lnTo>
                    <a:lnTo>
                      <a:pt x="17" y="141"/>
                    </a:lnTo>
                    <a:lnTo>
                      <a:pt x="35" y="150"/>
                    </a:lnTo>
                    <a:lnTo>
                      <a:pt x="53" y="150"/>
                    </a:lnTo>
                    <a:lnTo>
                      <a:pt x="62" y="141"/>
                    </a:lnTo>
                    <a:lnTo>
                      <a:pt x="150" y="80"/>
                    </a:lnTo>
                    <a:lnTo>
                      <a:pt x="159" y="62"/>
                    </a:lnTo>
                    <a:lnTo>
                      <a:pt x="167" y="53"/>
                    </a:lnTo>
                    <a:lnTo>
                      <a:pt x="167" y="36"/>
                    </a:lnTo>
                    <a:lnTo>
                      <a:pt x="159" y="18"/>
                    </a:lnTo>
                    <a:lnTo>
                      <a:pt x="150" y="9"/>
                    </a:lnTo>
                    <a:lnTo>
                      <a:pt x="132" y="0"/>
                    </a:lnTo>
                    <a:lnTo>
                      <a:pt x="114" y="0"/>
                    </a:lnTo>
                    <a:lnTo>
                      <a:pt x="106" y="9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156" name="Freeform 41"/>
              <p:cNvSpPr>
                <a:spLocks noChangeArrowheads="1"/>
              </p:cNvSpPr>
              <p:nvPr/>
            </p:nvSpPr>
            <p:spPr bwMode="auto">
              <a:xfrm>
                <a:off x="5291138" y="3797300"/>
                <a:ext cx="63500" cy="47625"/>
              </a:xfrm>
              <a:custGeom>
                <a:avLst/>
                <a:gdLst>
                  <a:gd name="T0" fmla="*/ 40898 w 177"/>
                  <a:gd name="T1" fmla="*/ 2886 h 132"/>
                  <a:gd name="T2" fmla="*/ 40898 w 177"/>
                  <a:gd name="T3" fmla="*/ 2886 h 132"/>
                  <a:gd name="T4" fmla="*/ 6099 w 177"/>
                  <a:gd name="T5" fmla="*/ 21648 h 132"/>
                  <a:gd name="T6" fmla="*/ 6099 w 177"/>
                  <a:gd name="T7" fmla="*/ 21648 h 132"/>
                  <a:gd name="T8" fmla="*/ 6099 w 177"/>
                  <a:gd name="T9" fmla="*/ 21648 h 132"/>
                  <a:gd name="T10" fmla="*/ 6099 w 177"/>
                  <a:gd name="T11" fmla="*/ 21648 h 132"/>
                  <a:gd name="T12" fmla="*/ 6099 w 177"/>
                  <a:gd name="T13" fmla="*/ 21648 h 132"/>
                  <a:gd name="T14" fmla="*/ 2870 w 177"/>
                  <a:gd name="T15" fmla="*/ 24895 h 132"/>
                  <a:gd name="T16" fmla="*/ 0 w 177"/>
                  <a:gd name="T17" fmla="*/ 31389 h 132"/>
                  <a:gd name="T18" fmla="*/ 0 w 177"/>
                  <a:gd name="T19" fmla="*/ 34636 h 132"/>
                  <a:gd name="T20" fmla="*/ 2870 w 177"/>
                  <a:gd name="T21" fmla="*/ 40770 h 132"/>
                  <a:gd name="T22" fmla="*/ 2870 w 177"/>
                  <a:gd name="T23" fmla="*/ 40770 h 132"/>
                  <a:gd name="T24" fmla="*/ 6099 w 177"/>
                  <a:gd name="T25" fmla="*/ 44017 h 132"/>
                  <a:gd name="T26" fmla="*/ 12556 w 177"/>
                  <a:gd name="T27" fmla="*/ 47264 h 132"/>
                  <a:gd name="T28" fmla="*/ 15785 w 177"/>
                  <a:gd name="T29" fmla="*/ 47264 h 132"/>
                  <a:gd name="T30" fmla="*/ 21884 w 177"/>
                  <a:gd name="T31" fmla="*/ 44017 h 132"/>
                  <a:gd name="T32" fmla="*/ 21884 w 177"/>
                  <a:gd name="T33" fmla="*/ 44017 h 132"/>
                  <a:gd name="T34" fmla="*/ 53814 w 177"/>
                  <a:gd name="T35" fmla="*/ 24895 h 132"/>
                  <a:gd name="T36" fmla="*/ 53814 w 177"/>
                  <a:gd name="T37" fmla="*/ 24895 h 132"/>
                  <a:gd name="T38" fmla="*/ 59912 w 177"/>
                  <a:gd name="T39" fmla="*/ 21648 h 132"/>
                  <a:gd name="T40" fmla="*/ 59912 w 177"/>
                  <a:gd name="T41" fmla="*/ 18761 h 132"/>
                  <a:gd name="T42" fmla="*/ 63141 w 177"/>
                  <a:gd name="T43" fmla="*/ 12628 h 132"/>
                  <a:gd name="T44" fmla="*/ 59912 w 177"/>
                  <a:gd name="T45" fmla="*/ 6134 h 132"/>
                  <a:gd name="T46" fmla="*/ 59912 w 177"/>
                  <a:gd name="T47" fmla="*/ 6134 h 132"/>
                  <a:gd name="T48" fmla="*/ 56684 w 177"/>
                  <a:gd name="T49" fmla="*/ 2886 h 132"/>
                  <a:gd name="T50" fmla="*/ 50585 w 177"/>
                  <a:gd name="T51" fmla="*/ 0 h 132"/>
                  <a:gd name="T52" fmla="*/ 47356 w 177"/>
                  <a:gd name="T53" fmla="*/ 0 h 132"/>
                  <a:gd name="T54" fmla="*/ 40898 w 177"/>
                  <a:gd name="T55" fmla="*/ 2886 h 132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</a:gdLst>
                <a:ahLst/>
                <a:cxnLst>
                  <a:cxn ang="T56">
                    <a:pos x="T0" y="T1"/>
                  </a:cxn>
                  <a:cxn ang="T57">
                    <a:pos x="T2" y="T3"/>
                  </a:cxn>
                  <a:cxn ang="T58">
                    <a:pos x="T4" y="T5"/>
                  </a:cxn>
                  <a:cxn ang="T59">
                    <a:pos x="T6" y="T7"/>
                  </a:cxn>
                  <a:cxn ang="T60">
                    <a:pos x="T8" y="T9"/>
                  </a:cxn>
                  <a:cxn ang="T61">
                    <a:pos x="T10" y="T11"/>
                  </a:cxn>
                  <a:cxn ang="T62">
                    <a:pos x="T12" y="T13"/>
                  </a:cxn>
                  <a:cxn ang="T63">
                    <a:pos x="T14" y="T15"/>
                  </a:cxn>
                  <a:cxn ang="T64">
                    <a:pos x="T16" y="T17"/>
                  </a:cxn>
                  <a:cxn ang="T65">
                    <a:pos x="T18" y="T19"/>
                  </a:cxn>
                  <a:cxn ang="T66">
                    <a:pos x="T20" y="T21"/>
                  </a:cxn>
                  <a:cxn ang="T67">
                    <a:pos x="T22" y="T23"/>
                  </a:cxn>
                  <a:cxn ang="T68">
                    <a:pos x="T24" y="T25"/>
                  </a:cxn>
                  <a:cxn ang="T69">
                    <a:pos x="T26" y="T27"/>
                  </a:cxn>
                  <a:cxn ang="T70">
                    <a:pos x="T28" y="T29"/>
                  </a:cxn>
                  <a:cxn ang="T71">
                    <a:pos x="T30" y="T31"/>
                  </a:cxn>
                  <a:cxn ang="T72">
                    <a:pos x="T32" y="T33"/>
                  </a:cxn>
                  <a:cxn ang="T73">
                    <a:pos x="T34" y="T35"/>
                  </a:cxn>
                  <a:cxn ang="T74">
                    <a:pos x="T36" y="T37"/>
                  </a:cxn>
                  <a:cxn ang="T75">
                    <a:pos x="T38" y="T39"/>
                  </a:cxn>
                  <a:cxn ang="T76">
                    <a:pos x="T40" y="T41"/>
                  </a:cxn>
                  <a:cxn ang="T77">
                    <a:pos x="T42" y="T43"/>
                  </a:cxn>
                  <a:cxn ang="T78">
                    <a:pos x="T44" y="T45"/>
                  </a:cxn>
                  <a:cxn ang="T79">
                    <a:pos x="T46" y="T47"/>
                  </a:cxn>
                  <a:cxn ang="T80">
                    <a:pos x="T48" y="T49"/>
                  </a:cxn>
                  <a:cxn ang="T81">
                    <a:pos x="T50" y="T51"/>
                  </a:cxn>
                  <a:cxn ang="T82">
                    <a:pos x="T52" y="T53"/>
                  </a:cxn>
                  <a:cxn ang="T83">
                    <a:pos x="T54" y="T55"/>
                  </a:cxn>
                </a:cxnLst>
                <a:rect l="0" t="0" r="r" b="b"/>
                <a:pathLst>
                  <a:path w="177" h="132">
                    <a:moveTo>
                      <a:pt x="114" y="8"/>
                    </a:moveTo>
                    <a:lnTo>
                      <a:pt x="114" y="8"/>
                    </a:lnTo>
                    <a:lnTo>
                      <a:pt x="17" y="60"/>
                    </a:lnTo>
                    <a:lnTo>
                      <a:pt x="8" y="69"/>
                    </a:lnTo>
                    <a:lnTo>
                      <a:pt x="0" y="87"/>
                    </a:lnTo>
                    <a:lnTo>
                      <a:pt x="0" y="96"/>
                    </a:lnTo>
                    <a:lnTo>
                      <a:pt x="8" y="113"/>
                    </a:lnTo>
                    <a:lnTo>
                      <a:pt x="17" y="122"/>
                    </a:lnTo>
                    <a:lnTo>
                      <a:pt x="35" y="131"/>
                    </a:lnTo>
                    <a:lnTo>
                      <a:pt x="44" y="131"/>
                    </a:lnTo>
                    <a:lnTo>
                      <a:pt x="61" y="122"/>
                    </a:lnTo>
                    <a:lnTo>
                      <a:pt x="150" y="69"/>
                    </a:lnTo>
                    <a:lnTo>
                      <a:pt x="167" y="60"/>
                    </a:lnTo>
                    <a:lnTo>
                      <a:pt x="167" y="52"/>
                    </a:lnTo>
                    <a:lnTo>
                      <a:pt x="176" y="35"/>
                    </a:lnTo>
                    <a:lnTo>
                      <a:pt x="167" y="17"/>
                    </a:lnTo>
                    <a:lnTo>
                      <a:pt x="158" y="8"/>
                    </a:lnTo>
                    <a:lnTo>
                      <a:pt x="141" y="0"/>
                    </a:lnTo>
                    <a:lnTo>
                      <a:pt x="132" y="0"/>
                    </a:lnTo>
                    <a:lnTo>
                      <a:pt x="114" y="8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157" name="Freeform 42"/>
              <p:cNvSpPr>
                <a:spLocks noChangeArrowheads="1"/>
              </p:cNvSpPr>
              <p:nvPr/>
            </p:nvSpPr>
            <p:spPr bwMode="auto">
              <a:xfrm>
                <a:off x="5392738" y="3746500"/>
                <a:ext cx="60325" cy="41275"/>
              </a:xfrm>
              <a:custGeom>
                <a:avLst/>
                <a:gdLst>
                  <a:gd name="T0" fmla="*/ 53543 w 169"/>
                  <a:gd name="T1" fmla="*/ 22061 h 116"/>
                  <a:gd name="T2" fmla="*/ 53543 w 169"/>
                  <a:gd name="T3" fmla="*/ 22061 h 116"/>
                  <a:gd name="T4" fmla="*/ 56755 w 169"/>
                  <a:gd name="T5" fmla="*/ 18858 h 116"/>
                  <a:gd name="T6" fmla="*/ 59968 w 169"/>
                  <a:gd name="T7" fmla="*/ 15656 h 116"/>
                  <a:gd name="T8" fmla="*/ 59968 w 169"/>
                  <a:gd name="T9" fmla="*/ 9607 h 116"/>
                  <a:gd name="T10" fmla="*/ 59968 w 169"/>
                  <a:gd name="T11" fmla="*/ 6405 h 116"/>
                  <a:gd name="T12" fmla="*/ 59968 w 169"/>
                  <a:gd name="T13" fmla="*/ 6405 h 116"/>
                  <a:gd name="T14" fmla="*/ 56755 w 169"/>
                  <a:gd name="T15" fmla="*/ 3202 h 116"/>
                  <a:gd name="T16" fmla="*/ 53543 w 169"/>
                  <a:gd name="T17" fmla="*/ 0 h 116"/>
                  <a:gd name="T18" fmla="*/ 47118 w 169"/>
                  <a:gd name="T19" fmla="*/ 0 h 116"/>
                  <a:gd name="T20" fmla="*/ 43905 w 169"/>
                  <a:gd name="T21" fmla="*/ 0 h 116"/>
                  <a:gd name="T22" fmla="*/ 9281 w 169"/>
                  <a:gd name="T23" fmla="*/ 15656 h 116"/>
                  <a:gd name="T24" fmla="*/ 9281 w 169"/>
                  <a:gd name="T25" fmla="*/ 15656 h 116"/>
                  <a:gd name="T26" fmla="*/ 9281 w 169"/>
                  <a:gd name="T27" fmla="*/ 15656 h 116"/>
                  <a:gd name="T28" fmla="*/ 9281 w 169"/>
                  <a:gd name="T29" fmla="*/ 15656 h 116"/>
                  <a:gd name="T30" fmla="*/ 3213 w 169"/>
                  <a:gd name="T31" fmla="*/ 18858 h 116"/>
                  <a:gd name="T32" fmla="*/ 3213 w 169"/>
                  <a:gd name="T33" fmla="*/ 25263 h 116"/>
                  <a:gd name="T34" fmla="*/ 0 w 169"/>
                  <a:gd name="T35" fmla="*/ 28466 h 116"/>
                  <a:gd name="T36" fmla="*/ 3213 w 169"/>
                  <a:gd name="T37" fmla="*/ 34514 h 116"/>
                  <a:gd name="T38" fmla="*/ 3213 w 169"/>
                  <a:gd name="T39" fmla="*/ 34514 h 116"/>
                  <a:gd name="T40" fmla="*/ 6425 w 169"/>
                  <a:gd name="T41" fmla="*/ 37717 h 116"/>
                  <a:gd name="T42" fmla="*/ 9281 w 169"/>
                  <a:gd name="T43" fmla="*/ 40919 h 116"/>
                  <a:gd name="T44" fmla="*/ 15706 w 169"/>
                  <a:gd name="T45" fmla="*/ 40919 h 116"/>
                  <a:gd name="T46" fmla="*/ 18918 w 169"/>
                  <a:gd name="T47" fmla="*/ 40919 h 116"/>
                  <a:gd name="T48" fmla="*/ 18918 w 169"/>
                  <a:gd name="T49" fmla="*/ 40919 h 116"/>
                  <a:gd name="T50" fmla="*/ 53543 w 169"/>
                  <a:gd name="T51" fmla="*/ 22061 h 11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0" t="0" r="r" b="b"/>
                <a:pathLst>
                  <a:path w="169" h="116">
                    <a:moveTo>
                      <a:pt x="150" y="62"/>
                    </a:moveTo>
                    <a:lnTo>
                      <a:pt x="150" y="62"/>
                    </a:lnTo>
                    <a:lnTo>
                      <a:pt x="159" y="53"/>
                    </a:lnTo>
                    <a:lnTo>
                      <a:pt x="168" y="44"/>
                    </a:lnTo>
                    <a:lnTo>
                      <a:pt x="168" y="27"/>
                    </a:lnTo>
                    <a:lnTo>
                      <a:pt x="168" y="18"/>
                    </a:lnTo>
                    <a:lnTo>
                      <a:pt x="159" y="9"/>
                    </a:lnTo>
                    <a:lnTo>
                      <a:pt x="150" y="0"/>
                    </a:lnTo>
                    <a:lnTo>
                      <a:pt x="132" y="0"/>
                    </a:lnTo>
                    <a:lnTo>
                      <a:pt x="123" y="0"/>
                    </a:lnTo>
                    <a:lnTo>
                      <a:pt x="26" y="44"/>
                    </a:lnTo>
                    <a:lnTo>
                      <a:pt x="9" y="53"/>
                    </a:lnTo>
                    <a:lnTo>
                      <a:pt x="9" y="71"/>
                    </a:lnTo>
                    <a:lnTo>
                      <a:pt x="0" y="80"/>
                    </a:lnTo>
                    <a:lnTo>
                      <a:pt x="9" y="97"/>
                    </a:lnTo>
                    <a:lnTo>
                      <a:pt x="18" y="106"/>
                    </a:lnTo>
                    <a:lnTo>
                      <a:pt x="26" y="115"/>
                    </a:lnTo>
                    <a:lnTo>
                      <a:pt x="44" y="115"/>
                    </a:lnTo>
                    <a:lnTo>
                      <a:pt x="53" y="115"/>
                    </a:lnTo>
                    <a:lnTo>
                      <a:pt x="150" y="62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158" name="Freeform 43"/>
              <p:cNvSpPr>
                <a:spLocks noChangeArrowheads="1"/>
              </p:cNvSpPr>
              <p:nvPr/>
            </p:nvSpPr>
            <p:spPr bwMode="auto">
              <a:xfrm>
                <a:off x="5500688" y="3702050"/>
                <a:ext cx="57150" cy="34925"/>
              </a:xfrm>
              <a:custGeom>
                <a:avLst/>
                <a:gdLst>
                  <a:gd name="T0" fmla="*/ 15716 w 160"/>
                  <a:gd name="T1" fmla="*/ 34569 h 98"/>
                  <a:gd name="T2" fmla="*/ 15716 w 160"/>
                  <a:gd name="T3" fmla="*/ 34569 h 98"/>
                  <a:gd name="T4" fmla="*/ 50363 w 160"/>
                  <a:gd name="T5" fmla="*/ 18888 h 98"/>
                  <a:gd name="T6" fmla="*/ 50363 w 160"/>
                  <a:gd name="T7" fmla="*/ 18888 h 98"/>
                  <a:gd name="T8" fmla="*/ 50363 w 160"/>
                  <a:gd name="T9" fmla="*/ 18888 h 98"/>
                  <a:gd name="T10" fmla="*/ 56793 w 160"/>
                  <a:gd name="T11" fmla="*/ 12473 h 98"/>
                  <a:gd name="T12" fmla="*/ 56793 w 160"/>
                  <a:gd name="T13" fmla="*/ 6058 h 98"/>
                  <a:gd name="T14" fmla="*/ 56793 w 160"/>
                  <a:gd name="T15" fmla="*/ 6058 h 98"/>
                  <a:gd name="T16" fmla="*/ 50363 w 160"/>
                  <a:gd name="T17" fmla="*/ 0 h 98"/>
                  <a:gd name="T18" fmla="*/ 41077 w 160"/>
                  <a:gd name="T19" fmla="*/ 0 h 98"/>
                  <a:gd name="T20" fmla="*/ 6429 w 160"/>
                  <a:gd name="T21" fmla="*/ 12473 h 98"/>
                  <a:gd name="T22" fmla="*/ 6429 w 160"/>
                  <a:gd name="T23" fmla="*/ 12473 h 98"/>
                  <a:gd name="T24" fmla="*/ 6429 w 160"/>
                  <a:gd name="T25" fmla="*/ 12473 h 98"/>
                  <a:gd name="T26" fmla="*/ 6429 w 160"/>
                  <a:gd name="T27" fmla="*/ 12473 h 98"/>
                  <a:gd name="T28" fmla="*/ 0 w 160"/>
                  <a:gd name="T29" fmla="*/ 18888 h 98"/>
                  <a:gd name="T30" fmla="*/ 0 w 160"/>
                  <a:gd name="T31" fmla="*/ 28154 h 98"/>
                  <a:gd name="T32" fmla="*/ 0 w 160"/>
                  <a:gd name="T33" fmla="*/ 28154 h 98"/>
                  <a:gd name="T34" fmla="*/ 6429 w 160"/>
                  <a:gd name="T35" fmla="*/ 34569 h 98"/>
                  <a:gd name="T36" fmla="*/ 15716 w 160"/>
                  <a:gd name="T37" fmla="*/ 34569 h 98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0" t="0" r="r" b="b"/>
                <a:pathLst>
                  <a:path w="160" h="98">
                    <a:moveTo>
                      <a:pt x="44" y="97"/>
                    </a:moveTo>
                    <a:lnTo>
                      <a:pt x="44" y="97"/>
                    </a:lnTo>
                    <a:lnTo>
                      <a:pt x="141" y="53"/>
                    </a:lnTo>
                    <a:lnTo>
                      <a:pt x="159" y="35"/>
                    </a:lnTo>
                    <a:lnTo>
                      <a:pt x="159" y="17"/>
                    </a:lnTo>
                    <a:lnTo>
                      <a:pt x="141" y="0"/>
                    </a:lnTo>
                    <a:lnTo>
                      <a:pt x="115" y="0"/>
                    </a:lnTo>
                    <a:lnTo>
                      <a:pt x="18" y="35"/>
                    </a:lnTo>
                    <a:lnTo>
                      <a:pt x="0" y="53"/>
                    </a:lnTo>
                    <a:lnTo>
                      <a:pt x="0" y="79"/>
                    </a:lnTo>
                    <a:lnTo>
                      <a:pt x="18" y="97"/>
                    </a:lnTo>
                    <a:lnTo>
                      <a:pt x="44" y="97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159" name="Freeform 44"/>
              <p:cNvSpPr>
                <a:spLocks noChangeArrowheads="1"/>
              </p:cNvSpPr>
              <p:nvPr/>
            </p:nvSpPr>
            <p:spPr bwMode="auto">
              <a:xfrm>
                <a:off x="5608638" y="3660775"/>
                <a:ext cx="53975" cy="31750"/>
              </a:xfrm>
              <a:custGeom>
                <a:avLst/>
                <a:gdLst>
                  <a:gd name="T0" fmla="*/ 50400 w 151"/>
                  <a:gd name="T1" fmla="*/ 15697 h 89"/>
                  <a:gd name="T2" fmla="*/ 50400 w 151"/>
                  <a:gd name="T3" fmla="*/ 15697 h 89"/>
                  <a:gd name="T4" fmla="*/ 53618 w 151"/>
                  <a:gd name="T5" fmla="*/ 12486 h 89"/>
                  <a:gd name="T6" fmla="*/ 53618 w 151"/>
                  <a:gd name="T7" fmla="*/ 6421 h 89"/>
                  <a:gd name="T8" fmla="*/ 53618 w 151"/>
                  <a:gd name="T9" fmla="*/ 6421 h 89"/>
                  <a:gd name="T10" fmla="*/ 50400 w 151"/>
                  <a:gd name="T11" fmla="*/ 0 h 89"/>
                  <a:gd name="T12" fmla="*/ 43966 w 151"/>
                  <a:gd name="T13" fmla="*/ 0 h 89"/>
                  <a:gd name="T14" fmla="*/ 6434 w 151"/>
                  <a:gd name="T15" fmla="*/ 12486 h 89"/>
                  <a:gd name="T16" fmla="*/ 6434 w 151"/>
                  <a:gd name="T17" fmla="*/ 12486 h 89"/>
                  <a:gd name="T18" fmla="*/ 6434 w 151"/>
                  <a:gd name="T19" fmla="*/ 12486 h 89"/>
                  <a:gd name="T20" fmla="*/ 6434 w 151"/>
                  <a:gd name="T21" fmla="*/ 12486 h 89"/>
                  <a:gd name="T22" fmla="*/ 0 w 151"/>
                  <a:gd name="T23" fmla="*/ 18907 h 89"/>
                  <a:gd name="T24" fmla="*/ 0 w 151"/>
                  <a:gd name="T25" fmla="*/ 25329 h 89"/>
                  <a:gd name="T26" fmla="*/ 0 w 151"/>
                  <a:gd name="T27" fmla="*/ 25329 h 89"/>
                  <a:gd name="T28" fmla="*/ 6434 w 151"/>
                  <a:gd name="T29" fmla="*/ 31393 h 89"/>
                  <a:gd name="T30" fmla="*/ 12511 w 151"/>
                  <a:gd name="T31" fmla="*/ 31393 h 89"/>
                  <a:gd name="T32" fmla="*/ 12511 w 151"/>
                  <a:gd name="T33" fmla="*/ 31393 h 89"/>
                  <a:gd name="T34" fmla="*/ 50400 w 151"/>
                  <a:gd name="T35" fmla="*/ 18907 h 89"/>
                  <a:gd name="T36" fmla="*/ 50400 w 151"/>
                  <a:gd name="T37" fmla="*/ 15697 h 89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0" t="0" r="r" b="b"/>
                <a:pathLst>
                  <a:path w="151" h="89">
                    <a:moveTo>
                      <a:pt x="141" y="44"/>
                    </a:moveTo>
                    <a:lnTo>
                      <a:pt x="141" y="44"/>
                    </a:lnTo>
                    <a:lnTo>
                      <a:pt x="150" y="35"/>
                    </a:lnTo>
                    <a:lnTo>
                      <a:pt x="150" y="18"/>
                    </a:lnTo>
                    <a:lnTo>
                      <a:pt x="141" y="0"/>
                    </a:lnTo>
                    <a:lnTo>
                      <a:pt x="123" y="0"/>
                    </a:lnTo>
                    <a:lnTo>
                      <a:pt x="18" y="35"/>
                    </a:lnTo>
                    <a:lnTo>
                      <a:pt x="0" y="53"/>
                    </a:lnTo>
                    <a:lnTo>
                      <a:pt x="0" y="71"/>
                    </a:lnTo>
                    <a:lnTo>
                      <a:pt x="18" y="88"/>
                    </a:lnTo>
                    <a:lnTo>
                      <a:pt x="35" y="88"/>
                    </a:lnTo>
                    <a:lnTo>
                      <a:pt x="141" y="53"/>
                    </a:lnTo>
                    <a:lnTo>
                      <a:pt x="141" y="44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160" name="Freeform 45"/>
              <p:cNvSpPr>
                <a:spLocks noChangeArrowheads="1"/>
              </p:cNvSpPr>
              <p:nvPr/>
            </p:nvSpPr>
            <p:spPr bwMode="auto">
              <a:xfrm>
                <a:off x="5719763" y="3625850"/>
                <a:ext cx="50800" cy="25400"/>
              </a:xfrm>
              <a:custGeom>
                <a:avLst/>
                <a:gdLst>
                  <a:gd name="T0" fmla="*/ 47223 w 142"/>
                  <a:gd name="T1" fmla="*/ 12347 h 72"/>
                  <a:gd name="T2" fmla="*/ 47223 w 142"/>
                  <a:gd name="T3" fmla="*/ 12347 h 72"/>
                  <a:gd name="T4" fmla="*/ 50442 w 142"/>
                  <a:gd name="T5" fmla="*/ 9525 h 72"/>
                  <a:gd name="T6" fmla="*/ 50442 w 142"/>
                  <a:gd name="T7" fmla="*/ 3175 h 72"/>
                  <a:gd name="T8" fmla="*/ 50442 w 142"/>
                  <a:gd name="T9" fmla="*/ 3175 h 72"/>
                  <a:gd name="T10" fmla="*/ 47223 w 142"/>
                  <a:gd name="T11" fmla="*/ 0 h 72"/>
                  <a:gd name="T12" fmla="*/ 40783 w 142"/>
                  <a:gd name="T13" fmla="*/ 0 h 72"/>
                  <a:gd name="T14" fmla="*/ 6082 w 142"/>
                  <a:gd name="T15" fmla="*/ 9525 h 72"/>
                  <a:gd name="T16" fmla="*/ 6082 w 142"/>
                  <a:gd name="T17" fmla="*/ 9525 h 72"/>
                  <a:gd name="T18" fmla="*/ 6082 w 142"/>
                  <a:gd name="T19" fmla="*/ 9525 h 72"/>
                  <a:gd name="T20" fmla="*/ 6082 w 142"/>
                  <a:gd name="T21" fmla="*/ 9525 h 72"/>
                  <a:gd name="T22" fmla="*/ 0 w 142"/>
                  <a:gd name="T23" fmla="*/ 15522 h 72"/>
                  <a:gd name="T24" fmla="*/ 0 w 142"/>
                  <a:gd name="T25" fmla="*/ 21872 h 72"/>
                  <a:gd name="T26" fmla="*/ 0 w 142"/>
                  <a:gd name="T27" fmla="*/ 21872 h 72"/>
                  <a:gd name="T28" fmla="*/ 3220 w 142"/>
                  <a:gd name="T29" fmla="*/ 25047 h 72"/>
                  <a:gd name="T30" fmla="*/ 9301 w 142"/>
                  <a:gd name="T31" fmla="*/ 25047 h 72"/>
                  <a:gd name="T32" fmla="*/ 47223 w 142"/>
                  <a:gd name="T33" fmla="*/ 12347 h 72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142" h="72">
                    <a:moveTo>
                      <a:pt x="132" y="35"/>
                    </a:moveTo>
                    <a:lnTo>
                      <a:pt x="132" y="35"/>
                    </a:lnTo>
                    <a:lnTo>
                      <a:pt x="141" y="27"/>
                    </a:lnTo>
                    <a:lnTo>
                      <a:pt x="141" y="9"/>
                    </a:lnTo>
                    <a:lnTo>
                      <a:pt x="132" y="0"/>
                    </a:lnTo>
                    <a:lnTo>
                      <a:pt x="114" y="0"/>
                    </a:lnTo>
                    <a:lnTo>
                      <a:pt x="17" y="27"/>
                    </a:lnTo>
                    <a:lnTo>
                      <a:pt x="0" y="44"/>
                    </a:lnTo>
                    <a:lnTo>
                      <a:pt x="0" y="62"/>
                    </a:lnTo>
                    <a:lnTo>
                      <a:pt x="9" y="71"/>
                    </a:lnTo>
                    <a:lnTo>
                      <a:pt x="26" y="71"/>
                    </a:lnTo>
                    <a:lnTo>
                      <a:pt x="132" y="35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161" name="Freeform 46"/>
              <p:cNvSpPr>
                <a:spLocks noChangeArrowheads="1"/>
              </p:cNvSpPr>
              <p:nvPr/>
            </p:nvSpPr>
            <p:spPr bwMode="auto">
              <a:xfrm>
                <a:off x="5830888" y="3594100"/>
                <a:ext cx="50800" cy="22225"/>
              </a:xfrm>
              <a:custGeom>
                <a:avLst/>
                <a:gdLst>
                  <a:gd name="T0" fmla="*/ 47223 w 142"/>
                  <a:gd name="T1" fmla="*/ 12347 h 63"/>
                  <a:gd name="T2" fmla="*/ 47223 w 142"/>
                  <a:gd name="T3" fmla="*/ 12347 h 63"/>
                  <a:gd name="T4" fmla="*/ 50442 w 142"/>
                  <a:gd name="T5" fmla="*/ 9172 h 63"/>
                  <a:gd name="T6" fmla="*/ 50442 w 142"/>
                  <a:gd name="T7" fmla="*/ 3175 h 63"/>
                  <a:gd name="T8" fmla="*/ 50442 w 142"/>
                  <a:gd name="T9" fmla="*/ 3175 h 63"/>
                  <a:gd name="T10" fmla="*/ 47223 w 142"/>
                  <a:gd name="T11" fmla="*/ 0 h 63"/>
                  <a:gd name="T12" fmla="*/ 44003 w 142"/>
                  <a:gd name="T13" fmla="*/ 0 h 63"/>
                  <a:gd name="T14" fmla="*/ 6082 w 142"/>
                  <a:gd name="T15" fmla="*/ 9172 h 63"/>
                  <a:gd name="T16" fmla="*/ 6082 w 142"/>
                  <a:gd name="T17" fmla="*/ 9172 h 63"/>
                  <a:gd name="T18" fmla="*/ 6082 w 142"/>
                  <a:gd name="T19" fmla="*/ 9172 h 63"/>
                  <a:gd name="T20" fmla="*/ 6082 w 142"/>
                  <a:gd name="T21" fmla="*/ 9172 h 63"/>
                  <a:gd name="T22" fmla="*/ 2862 w 142"/>
                  <a:gd name="T23" fmla="*/ 12347 h 63"/>
                  <a:gd name="T24" fmla="*/ 0 w 142"/>
                  <a:gd name="T25" fmla="*/ 18697 h 63"/>
                  <a:gd name="T26" fmla="*/ 0 w 142"/>
                  <a:gd name="T27" fmla="*/ 18697 h 63"/>
                  <a:gd name="T28" fmla="*/ 2862 w 142"/>
                  <a:gd name="T29" fmla="*/ 21872 h 63"/>
                  <a:gd name="T30" fmla="*/ 9301 w 142"/>
                  <a:gd name="T31" fmla="*/ 21872 h 63"/>
                  <a:gd name="T32" fmla="*/ 47223 w 142"/>
                  <a:gd name="T33" fmla="*/ 12347 h 63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142" h="63">
                    <a:moveTo>
                      <a:pt x="132" y="35"/>
                    </a:moveTo>
                    <a:lnTo>
                      <a:pt x="132" y="35"/>
                    </a:lnTo>
                    <a:lnTo>
                      <a:pt x="141" y="26"/>
                    </a:lnTo>
                    <a:lnTo>
                      <a:pt x="141" y="9"/>
                    </a:lnTo>
                    <a:lnTo>
                      <a:pt x="132" y="0"/>
                    </a:lnTo>
                    <a:lnTo>
                      <a:pt x="123" y="0"/>
                    </a:lnTo>
                    <a:lnTo>
                      <a:pt x="17" y="26"/>
                    </a:lnTo>
                    <a:lnTo>
                      <a:pt x="8" y="35"/>
                    </a:lnTo>
                    <a:lnTo>
                      <a:pt x="0" y="53"/>
                    </a:lnTo>
                    <a:lnTo>
                      <a:pt x="8" y="62"/>
                    </a:lnTo>
                    <a:lnTo>
                      <a:pt x="26" y="62"/>
                    </a:lnTo>
                    <a:lnTo>
                      <a:pt x="132" y="35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162" name="Freeform 47"/>
              <p:cNvSpPr>
                <a:spLocks noChangeArrowheads="1"/>
              </p:cNvSpPr>
              <p:nvPr/>
            </p:nvSpPr>
            <p:spPr bwMode="auto">
              <a:xfrm>
                <a:off x="5945188" y="3568700"/>
                <a:ext cx="47625" cy="15875"/>
              </a:xfrm>
              <a:custGeom>
                <a:avLst/>
                <a:gdLst>
                  <a:gd name="T0" fmla="*/ 6397 w 134"/>
                  <a:gd name="T1" fmla="*/ 15522 h 45"/>
                  <a:gd name="T2" fmla="*/ 44071 w 134"/>
                  <a:gd name="T3" fmla="*/ 6350 h 45"/>
                  <a:gd name="T4" fmla="*/ 44071 w 134"/>
                  <a:gd name="T5" fmla="*/ 6350 h 45"/>
                  <a:gd name="T6" fmla="*/ 44071 w 134"/>
                  <a:gd name="T7" fmla="*/ 6350 h 45"/>
                  <a:gd name="T8" fmla="*/ 47270 w 134"/>
                  <a:gd name="T9" fmla="*/ 3175 h 45"/>
                  <a:gd name="T10" fmla="*/ 47270 w 134"/>
                  <a:gd name="T11" fmla="*/ 3175 h 45"/>
                  <a:gd name="T12" fmla="*/ 44071 w 134"/>
                  <a:gd name="T13" fmla="*/ 0 h 45"/>
                  <a:gd name="T14" fmla="*/ 40872 w 134"/>
                  <a:gd name="T15" fmla="*/ 0 h 45"/>
                  <a:gd name="T16" fmla="*/ 3199 w 134"/>
                  <a:gd name="T17" fmla="*/ 6350 h 45"/>
                  <a:gd name="T18" fmla="*/ 3199 w 134"/>
                  <a:gd name="T19" fmla="*/ 6350 h 45"/>
                  <a:gd name="T20" fmla="*/ 3199 w 134"/>
                  <a:gd name="T21" fmla="*/ 6350 h 45"/>
                  <a:gd name="T22" fmla="*/ 3199 w 134"/>
                  <a:gd name="T23" fmla="*/ 6350 h 45"/>
                  <a:gd name="T24" fmla="*/ 0 w 134"/>
                  <a:gd name="T25" fmla="*/ 9525 h 45"/>
                  <a:gd name="T26" fmla="*/ 0 w 134"/>
                  <a:gd name="T27" fmla="*/ 12700 h 45"/>
                  <a:gd name="T28" fmla="*/ 0 w 134"/>
                  <a:gd name="T29" fmla="*/ 12700 h 45"/>
                  <a:gd name="T30" fmla="*/ 3199 w 134"/>
                  <a:gd name="T31" fmla="*/ 15522 h 45"/>
                  <a:gd name="T32" fmla="*/ 6397 w 134"/>
                  <a:gd name="T33" fmla="*/ 15522 h 45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134" h="45">
                    <a:moveTo>
                      <a:pt x="18" y="44"/>
                    </a:moveTo>
                    <a:lnTo>
                      <a:pt x="124" y="18"/>
                    </a:lnTo>
                    <a:lnTo>
                      <a:pt x="133" y="9"/>
                    </a:lnTo>
                    <a:lnTo>
                      <a:pt x="124" y="0"/>
                    </a:lnTo>
                    <a:lnTo>
                      <a:pt x="115" y="0"/>
                    </a:lnTo>
                    <a:lnTo>
                      <a:pt x="9" y="18"/>
                    </a:lnTo>
                    <a:lnTo>
                      <a:pt x="0" y="27"/>
                    </a:lnTo>
                    <a:lnTo>
                      <a:pt x="0" y="36"/>
                    </a:lnTo>
                    <a:lnTo>
                      <a:pt x="9" y="44"/>
                    </a:lnTo>
                    <a:lnTo>
                      <a:pt x="18" y="44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163" name="Freeform 48"/>
              <p:cNvSpPr>
                <a:spLocks noChangeArrowheads="1"/>
              </p:cNvSpPr>
              <p:nvPr/>
            </p:nvSpPr>
            <p:spPr bwMode="auto">
              <a:xfrm>
                <a:off x="6059488" y="3546475"/>
                <a:ext cx="44450" cy="12700"/>
              </a:xfrm>
              <a:custGeom>
                <a:avLst/>
                <a:gdLst>
                  <a:gd name="T0" fmla="*/ 41224 w 124"/>
                  <a:gd name="T1" fmla="*/ 3089 h 37"/>
                  <a:gd name="T2" fmla="*/ 41224 w 124"/>
                  <a:gd name="T3" fmla="*/ 3089 h 37"/>
                  <a:gd name="T4" fmla="*/ 44092 w 124"/>
                  <a:gd name="T5" fmla="*/ 3089 h 37"/>
                  <a:gd name="T6" fmla="*/ 44092 w 124"/>
                  <a:gd name="T7" fmla="*/ 3089 h 37"/>
                  <a:gd name="T8" fmla="*/ 41224 w 124"/>
                  <a:gd name="T9" fmla="*/ 0 h 37"/>
                  <a:gd name="T10" fmla="*/ 3226 w 124"/>
                  <a:gd name="T11" fmla="*/ 6178 h 37"/>
                  <a:gd name="T12" fmla="*/ 3226 w 124"/>
                  <a:gd name="T13" fmla="*/ 6178 h 37"/>
                  <a:gd name="T14" fmla="*/ 3226 w 124"/>
                  <a:gd name="T15" fmla="*/ 6178 h 37"/>
                  <a:gd name="T16" fmla="*/ 3226 w 124"/>
                  <a:gd name="T17" fmla="*/ 6178 h 37"/>
                  <a:gd name="T18" fmla="*/ 0 w 124"/>
                  <a:gd name="T19" fmla="*/ 9268 h 37"/>
                  <a:gd name="T20" fmla="*/ 0 w 124"/>
                  <a:gd name="T21" fmla="*/ 9268 h 37"/>
                  <a:gd name="T22" fmla="*/ 3226 w 124"/>
                  <a:gd name="T23" fmla="*/ 12357 h 37"/>
                  <a:gd name="T24" fmla="*/ 41224 w 124"/>
                  <a:gd name="T25" fmla="*/ 3089 h 37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124" h="37">
                    <a:moveTo>
                      <a:pt x="115" y="9"/>
                    </a:moveTo>
                    <a:lnTo>
                      <a:pt x="115" y="9"/>
                    </a:lnTo>
                    <a:lnTo>
                      <a:pt x="123" y="9"/>
                    </a:lnTo>
                    <a:lnTo>
                      <a:pt x="115" y="0"/>
                    </a:lnTo>
                    <a:lnTo>
                      <a:pt x="9" y="18"/>
                    </a:lnTo>
                    <a:lnTo>
                      <a:pt x="0" y="27"/>
                    </a:lnTo>
                    <a:lnTo>
                      <a:pt x="9" y="36"/>
                    </a:lnTo>
                    <a:lnTo>
                      <a:pt x="115" y="9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164" name="Freeform 49"/>
              <p:cNvSpPr>
                <a:spLocks noChangeArrowheads="1"/>
              </p:cNvSpPr>
              <p:nvPr/>
            </p:nvSpPr>
            <p:spPr bwMode="auto">
              <a:xfrm>
                <a:off x="4151313" y="6380163"/>
                <a:ext cx="19050" cy="3175"/>
              </a:xfrm>
              <a:custGeom>
                <a:avLst/>
                <a:gdLst>
                  <a:gd name="T0" fmla="*/ 0 w 54"/>
                  <a:gd name="T1" fmla="*/ 2858 h 10"/>
                  <a:gd name="T2" fmla="*/ 18697 w 54"/>
                  <a:gd name="T3" fmla="*/ 0 h 10"/>
                  <a:gd name="T4" fmla="*/ 18697 w 54"/>
                  <a:gd name="T5" fmla="*/ 0 h 10"/>
                  <a:gd name="T6" fmla="*/ 18697 w 54"/>
                  <a:gd name="T7" fmla="*/ 0 h 10"/>
                  <a:gd name="T8" fmla="*/ 18697 w 54"/>
                  <a:gd name="T9" fmla="*/ 0 h 10"/>
                  <a:gd name="T10" fmla="*/ 18697 w 54"/>
                  <a:gd name="T11" fmla="*/ 0 h 10"/>
                  <a:gd name="T12" fmla="*/ 18697 w 54"/>
                  <a:gd name="T13" fmla="*/ 0 h 10"/>
                  <a:gd name="T14" fmla="*/ 18697 w 54"/>
                  <a:gd name="T15" fmla="*/ 0 h 10"/>
                  <a:gd name="T16" fmla="*/ 0 w 54"/>
                  <a:gd name="T17" fmla="*/ 2858 h 10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54" h="10">
                    <a:moveTo>
                      <a:pt x="0" y="9"/>
                    </a:moveTo>
                    <a:lnTo>
                      <a:pt x="53" y="0"/>
                    </a:lnTo>
                    <a:lnTo>
                      <a:pt x="0" y="9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165" name="Freeform 50"/>
              <p:cNvSpPr>
                <a:spLocks noChangeArrowheads="1"/>
              </p:cNvSpPr>
              <p:nvPr/>
            </p:nvSpPr>
            <p:spPr bwMode="auto">
              <a:xfrm>
                <a:off x="4195763" y="6348413"/>
                <a:ext cx="88900" cy="28575"/>
              </a:xfrm>
              <a:custGeom>
                <a:avLst/>
                <a:gdLst>
                  <a:gd name="T0" fmla="*/ 85315 w 248"/>
                  <a:gd name="T1" fmla="*/ 6350 h 81"/>
                  <a:gd name="T2" fmla="*/ 56996 w 248"/>
                  <a:gd name="T3" fmla="*/ 12347 h 81"/>
                  <a:gd name="T4" fmla="*/ 56996 w 248"/>
                  <a:gd name="T5" fmla="*/ 12347 h 81"/>
                  <a:gd name="T6" fmla="*/ 56996 w 248"/>
                  <a:gd name="T7" fmla="*/ 6350 h 81"/>
                  <a:gd name="T8" fmla="*/ 56996 w 248"/>
                  <a:gd name="T9" fmla="*/ 6350 h 81"/>
                  <a:gd name="T10" fmla="*/ 50544 w 248"/>
                  <a:gd name="T11" fmla="*/ 0 h 81"/>
                  <a:gd name="T12" fmla="*/ 44450 w 248"/>
                  <a:gd name="T13" fmla="*/ 0 h 81"/>
                  <a:gd name="T14" fmla="*/ 44450 w 248"/>
                  <a:gd name="T15" fmla="*/ 0 h 81"/>
                  <a:gd name="T16" fmla="*/ 6452 w 248"/>
                  <a:gd name="T17" fmla="*/ 9525 h 81"/>
                  <a:gd name="T18" fmla="*/ 6452 w 248"/>
                  <a:gd name="T19" fmla="*/ 9525 h 81"/>
                  <a:gd name="T20" fmla="*/ 0 w 248"/>
                  <a:gd name="T21" fmla="*/ 12347 h 81"/>
                  <a:gd name="T22" fmla="*/ 0 w 248"/>
                  <a:gd name="T23" fmla="*/ 18697 h 81"/>
                  <a:gd name="T24" fmla="*/ 0 w 248"/>
                  <a:gd name="T25" fmla="*/ 18697 h 81"/>
                  <a:gd name="T26" fmla="*/ 3226 w 248"/>
                  <a:gd name="T27" fmla="*/ 25047 h 81"/>
                  <a:gd name="T28" fmla="*/ 12546 w 248"/>
                  <a:gd name="T29" fmla="*/ 28222 h 81"/>
                  <a:gd name="T30" fmla="*/ 47676 w 248"/>
                  <a:gd name="T31" fmla="*/ 18697 h 81"/>
                  <a:gd name="T32" fmla="*/ 47676 w 248"/>
                  <a:gd name="T33" fmla="*/ 18697 h 81"/>
                  <a:gd name="T34" fmla="*/ 47676 w 248"/>
                  <a:gd name="T35" fmla="*/ 18697 h 81"/>
                  <a:gd name="T36" fmla="*/ 85315 w 248"/>
                  <a:gd name="T37" fmla="*/ 12347 h 81"/>
                  <a:gd name="T38" fmla="*/ 85315 w 248"/>
                  <a:gd name="T39" fmla="*/ 12347 h 81"/>
                  <a:gd name="T40" fmla="*/ 85315 w 248"/>
                  <a:gd name="T41" fmla="*/ 12347 h 81"/>
                  <a:gd name="T42" fmla="*/ 85315 w 248"/>
                  <a:gd name="T43" fmla="*/ 12347 h 81"/>
                  <a:gd name="T44" fmla="*/ 88542 w 248"/>
                  <a:gd name="T45" fmla="*/ 12347 h 81"/>
                  <a:gd name="T46" fmla="*/ 88542 w 248"/>
                  <a:gd name="T47" fmla="*/ 9525 h 81"/>
                  <a:gd name="T48" fmla="*/ 88542 w 248"/>
                  <a:gd name="T49" fmla="*/ 9525 h 81"/>
                  <a:gd name="T50" fmla="*/ 88542 w 248"/>
                  <a:gd name="T51" fmla="*/ 6350 h 81"/>
                  <a:gd name="T52" fmla="*/ 85315 w 248"/>
                  <a:gd name="T53" fmla="*/ 6350 h 81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</a:gdLst>
                <a:ahLst/>
                <a:cxnLst>
                  <a:cxn ang="T54">
                    <a:pos x="T0" y="T1"/>
                  </a:cxn>
                  <a:cxn ang="T55">
                    <a:pos x="T2" y="T3"/>
                  </a:cxn>
                  <a:cxn ang="T56">
                    <a:pos x="T4" y="T5"/>
                  </a:cxn>
                  <a:cxn ang="T57">
                    <a:pos x="T6" y="T7"/>
                  </a:cxn>
                  <a:cxn ang="T58">
                    <a:pos x="T8" y="T9"/>
                  </a:cxn>
                  <a:cxn ang="T59">
                    <a:pos x="T10" y="T11"/>
                  </a:cxn>
                  <a:cxn ang="T60">
                    <a:pos x="T12" y="T13"/>
                  </a:cxn>
                  <a:cxn ang="T61">
                    <a:pos x="T14" y="T15"/>
                  </a:cxn>
                  <a:cxn ang="T62">
                    <a:pos x="T16" y="T17"/>
                  </a:cxn>
                  <a:cxn ang="T63">
                    <a:pos x="T18" y="T19"/>
                  </a:cxn>
                  <a:cxn ang="T64">
                    <a:pos x="T20" y="T21"/>
                  </a:cxn>
                  <a:cxn ang="T65">
                    <a:pos x="T22" y="T23"/>
                  </a:cxn>
                  <a:cxn ang="T66">
                    <a:pos x="T24" y="T25"/>
                  </a:cxn>
                  <a:cxn ang="T67">
                    <a:pos x="T26" y="T27"/>
                  </a:cxn>
                  <a:cxn ang="T68">
                    <a:pos x="T28" y="T29"/>
                  </a:cxn>
                  <a:cxn ang="T69">
                    <a:pos x="T30" y="T31"/>
                  </a:cxn>
                  <a:cxn ang="T70">
                    <a:pos x="T32" y="T33"/>
                  </a:cxn>
                  <a:cxn ang="T71">
                    <a:pos x="T34" y="T35"/>
                  </a:cxn>
                  <a:cxn ang="T72">
                    <a:pos x="T36" y="T37"/>
                  </a:cxn>
                  <a:cxn ang="T73">
                    <a:pos x="T38" y="T39"/>
                  </a:cxn>
                  <a:cxn ang="T74">
                    <a:pos x="T40" y="T41"/>
                  </a:cxn>
                  <a:cxn ang="T75">
                    <a:pos x="T42" y="T43"/>
                  </a:cxn>
                  <a:cxn ang="T76">
                    <a:pos x="T44" y="T45"/>
                  </a:cxn>
                  <a:cxn ang="T77">
                    <a:pos x="T46" y="T47"/>
                  </a:cxn>
                  <a:cxn ang="T78">
                    <a:pos x="T48" y="T49"/>
                  </a:cxn>
                  <a:cxn ang="T79">
                    <a:pos x="T50" y="T51"/>
                  </a:cxn>
                  <a:cxn ang="T80">
                    <a:pos x="T52" y="T53"/>
                  </a:cxn>
                </a:cxnLst>
                <a:rect l="0" t="0" r="r" b="b"/>
                <a:pathLst>
                  <a:path w="248" h="81">
                    <a:moveTo>
                      <a:pt x="238" y="18"/>
                    </a:moveTo>
                    <a:lnTo>
                      <a:pt x="159" y="35"/>
                    </a:lnTo>
                    <a:lnTo>
                      <a:pt x="159" y="18"/>
                    </a:lnTo>
                    <a:lnTo>
                      <a:pt x="141" y="0"/>
                    </a:lnTo>
                    <a:lnTo>
                      <a:pt x="124" y="0"/>
                    </a:lnTo>
                    <a:lnTo>
                      <a:pt x="18" y="27"/>
                    </a:lnTo>
                    <a:lnTo>
                      <a:pt x="0" y="35"/>
                    </a:lnTo>
                    <a:lnTo>
                      <a:pt x="0" y="53"/>
                    </a:lnTo>
                    <a:lnTo>
                      <a:pt x="9" y="71"/>
                    </a:lnTo>
                    <a:lnTo>
                      <a:pt x="35" y="80"/>
                    </a:lnTo>
                    <a:lnTo>
                      <a:pt x="133" y="53"/>
                    </a:lnTo>
                    <a:lnTo>
                      <a:pt x="238" y="35"/>
                    </a:lnTo>
                    <a:lnTo>
                      <a:pt x="247" y="35"/>
                    </a:lnTo>
                    <a:lnTo>
                      <a:pt x="247" y="27"/>
                    </a:lnTo>
                    <a:lnTo>
                      <a:pt x="247" y="18"/>
                    </a:lnTo>
                    <a:lnTo>
                      <a:pt x="238" y="18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166" name="Freeform 51"/>
              <p:cNvSpPr>
                <a:spLocks noChangeArrowheads="1"/>
              </p:cNvSpPr>
              <p:nvPr/>
            </p:nvSpPr>
            <p:spPr bwMode="auto">
              <a:xfrm>
                <a:off x="4306888" y="6316663"/>
                <a:ext cx="92075" cy="34925"/>
              </a:xfrm>
              <a:custGeom>
                <a:avLst/>
                <a:gdLst>
                  <a:gd name="T0" fmla="*/ 85268 w 257"/>
                  <a:gd name="T1" fmla="*/ 12473 h 98"/>
                  <a:gd name="T2" fmla="*/ 60189 w 257"/>
                  <a:gd name="T3" fmla="*/ 18888 h 98"/>
                  <a:gd name="T4" fmla="*/ 60189 w 257"/>
                  <a:gd name="T5" fmla="*/ 18888 h 98"/>
                  <a:gd name="T6" fmla="*/ 60189 w 257"/>
                  <a:gd name="T7" fmla="*/ 15681 h 98"/>
                  <a:gd name="T8" fmla="*/ 60189 w 257"/>
                  <a:gd name="T9" fmla="*/ 9266 h 98"/>
                  <a:gd name="T10" fmla="*/ 60189 w 257"/>
                  <a:gd name="T11" fmla="*/ 9266 h 98"/>
                  <a:gd name="T12" fmla="*/ 56965 w 257"/>
                  <a:gd name="T13" fmla="*/ 6415 h 98"/>
                  <a:gd name="T14" fmla="*/ 53740 w 257"/>
                  <a:gd name="T15" fmla="*/ 3207 h 98"/>
                  <a:gd name="T16" fmla="*/ 50516 w 257"/>
                  <a:gd name="T17" fmla="*/ 0 h 98"/>
                  <a:gd name="T18" fmla="*/ 44425 w 257"/>
                  <a:gd name="T19" fmla="*/ 3207 h 98"/>
                  <a:gd name="T20" fmla="*/ 44425 w 257"/>
                  <a:gd name="T21" fmla="*/ 3207 h 98"/>
                  <a:gd name="T22" fmla="*/ 6449 w 257"/>
                  <a:gd name="T23" fmla="*/ 12473 h 98"/>
                  <a:gd name="T24" fmla="*/ 6449 w 257"/>
                  <a:gd name="T25" fmla="*/ 12473 h 98"/>
                  <a:gd name="T26" fmla="*/ 0 w 257"/>
                  <a:gd name="T27" fmla="*/ 15681 h 98"/>
                  <a:gd name="T28" fmla="*/ 0 w 257"/>
                  <a:gd name="T29" fmla="*/ 25303 h 98"/>
                  <a:gd name="T30" fmla="*/ 0 w 257"/>
                  <a:gd name="T31" fmla="*/ 25303 h 98"/>
                  <a:gd name="T32" fmla="*/ 3224 w 257"/>
                  <a:gd name="T33" fmla="*/ 31361 h 98"/>
                  <a:gd name="T34" fmla="*/ 12539 w 257"/>
                  <a:gd name="T35" fmla="*/ 34569 h 98"/>
                  <a:gd name="T36" fmla="*/ 44425 w 257"/>
                  <a:gd name="T37" fmla="*/ 25303 h 98"/>
                  <a:gd name="T38" fmla="*/ 44425 w 257"/>
                  <a:gd name="T39" fmla="*/ 25303 h 98"/>
                  <a:gd name="T40" fmla="*/ 44425 w 257"/>
                  <a:gd name="T41" fmla="*/ 28154 h 98"/>
                  <a:gd name="T42" fmla="*/ 44425 w 257"/>
                  <a:gd name="T43" fmla="*/ 28154 h 98"/>
                  <a:gd name="T44" fmla="*/ 47291 w 257"/>
                  <a:gd name="T45" fmla="*/ 31361 h 98"/>
                  <a:gd name="T46" fmla="*/ 50516 w 257"/>
                  <a:gd name="T47" fmla="*/ 31361 h 98"/>
                  <a:gd name="T48" fmla="*/ 88492 w 257"/>
                  <a:gd name="T49" fmla="*/ 25303 h 98"/>
                  <a:gd name="T50" fmla="*/ 88492 w 257"/>
                  <a:gd name="T51" fmla="*/ 25303 h 98"/>
                  <a:gd name="T52" fmla="*/ 88492 w 257"/>
                  <a:gd name="T53" fmla="*/ 25303 h 98"/>
                  <a:gd name="T54" fmla="*/ 88492 w 257"/>
                  <a:gd name="T55" fmla="*/ 25303 h 98"/>
                  <a:gd name="T56" fmla="*/ 91717 w 257"/>
                  <a:gd name="T57" fmla="*/ 22095 h 98"/>
                  <a:gd name="T58" fmla="*/ 91717 w 257"/>
                  <a:gd name="T59" fmla="*/ 18888 h 98"/>
                  <a:gd name="T60" fmla="*/ 91717 w 257"/>
                  <a:gd name="T61" fmla="*/ 18888 h 98"/>
                  <a:gd name="T62" fmla="*/ 88492 w 257"/>
                  <a:gd name="T63" fmla="*/ 12473 h 98"/>
                  <a:gd name="T64" fmla="*/ 85268 w 257"/>
                  <a:gd name="T65" fmla="*/ 12473 h 98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0" t="0" r="r" b="b"/>
                <a:pathLst>
                  <a:path w="257" h="98">
                    <a:moveTo>
                      <a:pt x="238" y="35"/>
                    </a:moveTo>
                    <a:lnTo>
                      <a:pt x="168" y="53"/>
                    </a:lnTo>
                    <a:lnTo>
                      <a:pt x="168" y="44"/>
                    </a:lnTo>
                    <a:lnTo>
                      <a:pt x="168" y="26"/>
                    </a:lnTo>
                    <a:lnTo>
                      <a:pt x="159" y="18"/>
                    </a:lnTo>
                    <a:lnTo>
                      <a:pt x="150" y="9"/>
                    </a:lnTo>
                    <a:lnTo>
                      <a:pt x="141" y="0"/>
                    </a:lnTo>
                    <a:lnTo>
                      <a:pt x="124" y="9"/>
                    </a:lnTo>
                    <a:lnTo>
                      <a:pt x="18" y="35"/>
                    </a:lnTo>
                    <a:lnTo>
                      <a:pt x="0" y="44"/>
                    </a:lnTo>
                    <a:lnTo>
                      <a:pt x="0" y="71"/>
                    </a:lnTo>
                    <a:lnTo>
                      <a:pt x="9" y="88"/>
                    </a:lnTo>
                    <a:lnTo>
                      <a:pt x="35" y="97"/>
                    </a:lnTo>
                    <a:lnTo>
                      <a:pt x="124" y="71"/>
                    </a:lnTo>
                    <a:lnTo>
                      <a:pt x="124" y="79"/>
                    </a:lnTo>
                    <a:lnTo>
                      <a:pt x="132" y="88"/>
                    </a:lnTo>
                    <a:lnTo>
                      <a:pt x="141" y="88"/>
                    </a:lnTo>
                    <a:lnTo>
                      <a:pt x="247" y="71"/>
                    </a:lnTo>
                    <a:lnTo>
                      <a:pt x="256" y="62"/>
                    </a:lnTo>
                    <a:lnTo>
                      <a:pt x="256" y="53"/>
                    </a:lnTo>
                    <a:lnTo>
                      <a:pt x="247" y="35"/>
                    </a:lnTo>
                    <a:lnTo>
                      <a:pt x="238" y="35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167" name="Freeform 52"/>
              <p:cNvSpPr>
                <a:spLocks noChangeArrowheads="1"/>
              </p:cNvSpPr>
              <p:nvPr/>
            </p:nvSpPr>
            <p:spPr bwMode="auto">
              <a:xfrm>
                <a:off x="4414838" y="6284913"/>
                <a:ext cx="98425" cy="41275"/>
              </a:xfrm>
              <a:custGeom>
                <a:avLst/>
                <a:gdLst>
                  <a:gd name="T0" fmla="*/ 88404 w 275"/>
                  <a:gd name="T1" fmla="*/ 19022 h 115"/>
                  <a:gd name="T2" fmla="*/ 60129 w 275"/>
                  <a:gd name="T3" fmla="*/ 25124 h 115"/>
                  <a:gd name="T4" fmla="*/ 60129 w 275"/>
                  <a:gd name="T5" fmla="*/ 25124 h 115"/>
                  <a:gd name="T6" fmla="*/ 63350 w 275"/>
                  <a:gd name="T7" fmla="*/ 19022 h 115"/>
                  <a:gd name="T8" fmla="*/ 63350 w 275"/>
                  <a:gd name="T9" fmla="*/ 9332 h 115"/>
                  <a:gd name="T10" fmla="*/ 63350 w 275"/>
                  <a:gd name="T11" fmla="*/ 9332 h 115"/>
                  <a:gd name="T12" fmla="*/ 63350 w 275"/>
                  <a:gd name="T13" fmla="*/ 6102 h 115"/>
                  <a:gd name="T14" fmla="*/ 56908 w 275"/>
                  <a:gd name="T15" fmla="*/ 3230 h 115"/>
                  <a:gd name="T16" fmla="*/ 53686 w 275"/>
                  <a:gd name="T17" fmla="*/ 0 h 115"/>
                  <a:gd name="T18" fmla="*/ 47244 w 275"/>
                  <a:gd name="T19" fmla="*/ 0 h 115"/>
                  <a:gd name="T20" fmla="*/ 47244 w 275"/>
                  <a:gd name="T21" fmla="*/ 0 h 115"/>
                  <a:gd name="T22" fmla="*/ 9664 w 275"/>
                  <a:gd name="T23" fmla="*/ 12562 h 115"/>
                  <a:gd name="T24" fmla="*/ 9664 w 275"/>
                  <a:gd name="T25" fmla="*/ 12562 h 115"/>
                  <a:gd name="T26" fmla="*/ 9664 w 275"/>
                  <a:gd name="T27" fmla="*/ 12562 h 115"/>
                  <a:gd name="T28" fmla="*/ 6442 w 275"/>
                  <a:gd name="T29" fmla="*/ 15792 h 115"/>
                  <a:gd name="T30" fmla="*/ 3221 w 275"/>
                  <a:gd name="T31" fmla="*/ 19022 h 115"/>
                  <a:gd name="T32" fmla="*/ 0 w 275"/>
                  <a:gd name="T33" fmla="*/ 21894 h 115"/>
                  <a:gd name="T34" fmla="*/ 3221 w 275"/>
                  <a:gd name="T35" fmla="*/ 28354 h 115"/>
                  <a:gd name="T36" fmla="*/ 3221 w 275"/>
                  <a:gd name="T37" fmla="*/ 28354 h 115"/>
                  <a:gd name="T38" fmla="*/ 3221 w 275"/>
                  <a:gd name="T39" fmla="*/ 34815 h 115"/>
                  <a:gd name="T40" fmla="*/ 6442 w 275"/>
                  <a:gd name="T41" fmla="*/ 38045 h 115"/>
                  <a:gd name="T42" fmla="*/ 12527 w 275"/>
                  <a:gd name="T43" fmla="*/ 38045 h 115"/>
                  <a:gd name="T44" fmla="*/ 18969 w 275"/>
                  <a:gd name="T45" fmla="*/ 38045 h 115"/>
                  <a:gd name="T46" fmla="*/ 47244 w 275"/>
                  <a:gd name="T47" fmla="*/ 31584 h 115"/>
                  <a:gd name="T48" fmla="*/ 47244 w 275"/>
                  <a:gd name="T49" fmla="*/ 31584 h 115"/>
                  <a:gd name="T50" fmla="*/ 47244 w 275"/>
                  <a:gd name="T51" fmla="*/ 34815 h 115"/>
                  <a:gd name="T52" fmla="*/ 47244 w 275"/>
                  <a:gd name="T53" fmla="*/ 34815 h 115"/>
                  <a:gd name="T54" fmla="*/ 50465 w 275"/>
                  <a:gd name="T55" fmla="*/ 40916 h 115"/>
                  <a:gd name="T56" fmla="*/ 53686 w 275"/>
                  <a:gd name="T57" fmla="*/ 40916 h 115"/>
                  <a:gd name="T58" fmla="*/ 91625 w 275"/>
                  <a:gd name="T59" fmla="*/ 34815 h 115"/>
                  <a:gd name="T60" fmla="*/ 91625 w 275"/>
                  <a:gd name="T61" fmla="*/ 34815 h 115"/>
                  <a:gd name="T62" fmla="*/ 91625 w 275"/>
                  <a:gd name="T63" fmla="*/ 34815 h 115"/>
                  <a:gd name="T64" fmla="*/ 91625 w 275"/>
                  <a:gd name="T65" fmla="*/ 34815 h 115"/>
                  <a:gd name="T66" fmla="*/ 98067 w 275"/>
                  <a:gd name="T67" fmla="*/ 28354 h 115"/>
                  <a:gd name="T68" fmla="*/ 98067 w 275"/>
                  <a:gd name="T69" fmla="*/ 21894 h 115"/>
                  <a:gd name="T70" fmla="*/ 98067 w 275"/>
                  <a:gd name="T71" fmla="*/ 21894 h 115"/>
                  <a:gd name="T72" fmla="*/ 94846 w 275"/>
                  <a:gd name="T73" fmla="*/ 19022 h 115"/>
                  <a:gd name="T74" fmla="*/ 88404 w 275"/>
                  <a:gd name="T75" fmla="*/ 19022 h 115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0" t="0" r="r" b="b"/>
                <a:pathLst>
                  <a:path w="275" h="115">
                    <a:moveTo>
                      <a:pt x="247" y="53"/>
                    </a:moveTo>
                    <a:lnTo>
                      <a:pt x="168" y="70"/>
                    </a:lnTo>
                    <a:lnTo>
                      <a:pt x="177" y="53"/>
                    </a:lnTo>
                    <a:lnTo>
                      <a:pt x="177" y="26"/>
                    </a:lnTo>
                    <a:lnTo>
                      <a:pt x="177" y="17"/>
                    </a:lnTo>
                    <a:lnTo>
                      <a:pt x="159" y="9"/>
                    </a:lnTo>
                    <a:lnTo>
                      <a:pt x="150" y="0"/>
                    </a:lnTo>
                    <a:lnTo>
                      <a:pt x="132" y="0"/>
                    </a:lnTo>
                    <a:lnTo>
                      <a:pt x="27" y="35"/>
                    </a:lnTo>
                    <a:lnTo>
                      <a:pt x="18" y="44"/>
                    </a:lnTo>
                    <a:lnTo>
                      <a:pt x="9" y="53"/>
                    </a:lnTo>
                    <a:lnTo>
                      <a:pt x="0" y="61"/>
                    </a:lnTo>
                    <a:lnTo>
                      <a:pt x="9" y="79"/>
                    </a:lnTo>
                    <a:lnTo>
                      <a:pt x="9" y="97"/>
                    </a:lnTo>
                    <a:lnTo>
                      <a:pt x="18" y="106"/>
                    </a:lnTo>
                    <a:lnTo>
                      <a:pt x="35" y="106"/>
                    </a:lnTo>
                    <a:lnTo>
                      <a:pt x="53" y="106"/>
                    </a:lnTo>
                    <a:lnTo>
                      <a:pt x="132" y="88"/>
                    </a:lnTo>
                    <a:lnTo>
                      <a:pt x="132" y="97"/>
                    </a:lnTo>
                    <a:lnTo>
                      <a:pt x="141" y="114"/>
                    </a:lnTo>
                    <a:lnTo>
                      <a:pt x="150" y="114"/>
                    </a:lnTo>
                    <a:lnTo>
                      <a:pt x="256" y="97"/>
                    </a:lnTo>
                    <a:lnTo>
                      <a:pt x="274" y="79"/>
                    </a:lnTo>
                    <a:lnTo>
                      <a:pt x="274" y="61"/>
                    </a:lnTo>
                    <a:lnTo>
                      <a:pt x="265" y="53"/>
                    </a:lnTo>
                    <a:lnTo>
                      <a:pt x="247" y="53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168" name="Freeform 53"/>
              <p:cNvSpPr>
                <a:spLocks noChangeArrowheads="1"/>
              </p:cNvSpPr>
              <p:nvPr/>
            </p:nvSpPr>
            <p:spPr bwMode="auto">
              <a:xfrm>
                <a:off x="4570413" y="6272213"/>
                <a:ext cx="57150" cy="28575"/>
              </a:xfrm>
              <a:custGeom>
                <a:avLst/>
                <a:gdLst>
                  <a:gd name="T0" fmla="*/ 56793 w 160"/>
                  <a:gd name="T1" fmla="*/ 9525 h 81"/>
                  <a:gd name="T2" fmla="*/ 56793 w 160"/>
                  <a:gd name="T3" fmla="*/ 9525 h 81"/>
                  <a:gd name="T4" fmla="*/ 50721 w 160"/>
                  <a:gd name="T5" fmla="*/ 3175 h 81"/>
                  <a:gd name="T6" fmla="*/ 44291 w 160"/>
                  <a:gd name="T7" fmla="*/ 0 h 81"/>
                  <a:gd name="T8" fmla="*/ 44291 w 160"/>
                  <a:gd name="T9" fmla="*/ 0 h 81"/>
                  <a:gd name="T10" fmla="*/ 6429 w 160"/>
                  <a:gd name="T11" fmla="*/ 12700 h 81"/>
                  <a:gd name="T12" fmla="*/ 6429 w 160"/>
                  <a:gd name="T13" fmla="*/ 12700 h 81"/>
                  <a:gd name="T14" fmla="*/ 0 w 160"/>
                  <a:gd name="T15" fmla="*/ 15875 h 81"/>
                  <a:gd name="T16" fmla="*/ 0 w 160"/>
                  <a:gd name="T17" fmla="*/ 21872 h 81"/>
                  <a:gd name="T18" fmla="*/ 0 w 160"/>
                  <a:gd name="T19" fmla="*/ 21872 h 81"/>
                  <a:gd name="T20" fmla="*/ 3215 w 160"/>
                  <a:gd name="T21" fmla="*/ 28222 h 81"/>
                  <a:gd name="T22" fmla="*/ 12859 w 160"/>
                  <a:gd name="T23" fmla="*/ 28222 h 81"/>
                  <a:gd name="T24" fmla="*/ 47506 w 160"/>
                  <a:gd name="T25" fmla="*/ 21872 h 81"/>
                  <a:gd name="T26" fmla="*/ 47506 w 160"/>
                  <a:gd name="T27" fmla="*/ 21872 h 81"/>
                  <a:gd name="T28" fmla="*/ 47506 w 160"/>
                  <a:gd name="T29" fmla="*/ 21872 h 81"/>
                  <a:gd name="T30" fmla="*/ 47506 w 160"/>
                  <a:gd name="T31" fmla="*/ 21872 h 81"/>
                  <a:gd name="T32" fmla="*/ 53578 w 160"/>
                  <a:gd name="T33" fmla="*/ 15875 h 81"/>
                  <a:gd name="T34" fmla="*/ 56793 w 160"/>
                  <a:gd name="T35" fmla="*/ 9525 h 81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160" h="81">
                    <a:moveTo>
                      <a:pt x="159" y="27"/>
                    </a:moveTo>
                    <a:lnTo>
                      <a:pt x="159" y="27"/>
                    </a:lnTo>
                    <a:lnTo>
                      <a:pt x="142" y="9"/>
                    </a:lnTo>
                    <a:lnTo>
                      <a:pt x="124" y="0"/>
                    </a:lnTo>
                    <a:lnTo>
                      <a:pt x="18" y="36"/>
                    </a:lnTo>
                    <a:lnTo>
                      <a:pt x="0" y="45"/>
                    </a:lnTo>
                    <a:lnTo>
                      <a:pt x="0" y="62"/>
                    </a:lnTo>
                    <a:lnTo>
                      <a:pt x="9" y="80"/>
                    </a:lnTo>
                    <a:lnTo>
                      <a:pt x="36" y="80"/>
                    </a:lnTo>
                    <a:lnTo>
                      <a:pt x="133" y="62"/>
                    </a:lnTo>
                    <a:lnTo>
                      <a:pt x="150" y="45"/>
                    </a:lnTo>
                    <a:lnTo>
                      <a:pt x="159" y="27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169" name="Freeform 54"/>
              <p:cNvSpPr>
                <a:spLocks noChangeArrowheads="1"/>
              </p:cNvSpPr>
              <p:nvPr/>
            </p:nvSpPr>
            <p:spPr bwMode="auto">
              <a:xfrm>
                <a:off x="4678363" y="6240463"/>
                <a:ext cx="60325" cy="34925"/>
              </a:xfrm>
              <a:custGeom>
                <a:avLst/>
                <a:gdLst>
                  <a:gd name="T0" fmla="*/ 59968 w 169"/>
                  <a:gd name="T1" fmla="*/ 9622 h 98"/>
                  <a:gd name="T2" fmla="*/ 59968 w 169"/>
                  <a:gd name="T3" fmla="*/ 9622 h 98"/>
                  <a:gd name="T4" fmla="*/ 56755 w 169"/>
                  <a:gd name="T5" fmla="*/ 6415 h 98"/>
                  <a:gd name="T6" fmla="*/ 53543 w 169"/>
                  <a:gd name="T7" fmla="*/ 3207 h 98"/>
                  <a:gd name="T8" fmla="*/ 50687 w 169"/>
                  <a:gd name="T9" fmla="*/ 0 h 98"/>
                  <a:gd name="T10" fmla="*/ 44262 w 169"/>
                  <a:gd name="T11" fmla="*/ 3207 h 98"/>
                  <a:gd name="T12" fmla="*/ 44262 w 169"/>
                  <a:gd name="T13" fmla="*/ 3207 h 98"/>
                  <a:gd name="T14" fmla="*/ 9638 w 169"/>
                  <a:gd name="T15" fmla="*/ 12473 h 98"/>
                  <a:gd name="T16" fmla="*/ 9638 w 169"/>
                  <a:gd name="T17" fmla="*/ 12473 h 98"/>
                  <a:gd name="T18" fmla="*/ 3213 w 169"/>
                  <a:gd name="T19" fmla="*/ 18888 h 98"/>
                  <a:gd name="T20" fmla="*/ 0 w 169"/>
                  <a:gd name="T21" fmla="*/ 25303 h 98"/>
                  <a:gd name="T22" fmla="*/ 0 w 169"/>
                  <a:gd name="T23" fmla="*/ 25303 h 98"/>
                  <a:gd name="T24" fmla="*/ 6425 w 169"/>
                  <a:gd name="T25" fmla="*/ 34569 h 98"/>
                  <a:gd name="T26" fmla="*/ 16063 w 169"/>
                  <a:gd name="T27" fmla="*/ 34569 h 98"/>
                  <a:gd name="T28" fmla="*/ 50687 w 169"/>
                  <a:gd name="T29" fmla="*/ 25303 h 98"/>
                  <a:gd name="T30" fmla="*/ 50687 w 169"/>
                  <a:gd name="T31" fmla="*/ 25303 h 98"/>
                  <a:gd name="T32" fmla="*/ 53543 w 169"/>
                  <a:gd name="T33" fmla="*/ 25303 h 98"/>
                  <a:gd name="T34" fmla="*/ 53543 w 169"/>
                  <a:gd name="T35" fmla="*/ 25303 h 98"/>
                  <a:gd name="T36" fmla="*/ 56755 w 169"/>
                  <a:gd name="T37" fmla="*/ 22095 h 98"/>
                  <a:gd name="T38" fmla="*/ 59968 w 169"/>
                  <a:gd name="T39" fmla="*/ 18888 h 98"/>
                  <a:gd name="T40" fmla="*/ 59968 w 169"/>
                  <a:gd name="T41" fmla="*/ 15681 h 98"/>
                  <a:gd name="T42" fmla="*/ 59968 w 169"/>
                  <a:gd name="T43" fmla="*/ 9622 h 98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0" t="0" r="r" b="b"/>
                <a:pathLst>
                  <a:path w="169" h="98">
                    <a:moveTo>
                      <a:pt x="168" y="27"/>
                    </a:moveTo>
                    <a:lnTo>
                      <a:pt x="168" y="27"/>
                    </a:lnTo>
                    <a:lnTo>
                      <a:pt x="159" y="18"/>
                    </a:lnTo>
                    <a:lnTo>
                      <a:pt x="150" y="9"/>
                    </a:lnTo>
                    <a:lnTo>
                      <a:pt x="142" y="0"/>
                    </a:lnTo>
                    <a:lnTo>
                      <a:pt x="124" y="9"/>
                    </a:lnTo>
                    <a:lnTo>
                      <a:pt x="27" y="35"/>
                    </a:lnTo>
                    <a:lnTo>
                      <a:pt x="9" y="53"/>
                    </a:lnTo>
                    <a:lnTo>
                      <a:pt x="0" y="71"/>
                    </a:lnTo>
                    <a:lnTo>
                      <a:pt x="18" y="97"/>
                    </a:lnTo>
                    <a:lnTo>
                      <a:pt x="45" y="97"/>
                    </a:lnTo>
                    <a:lnTo>
                      <a:pt x="142" y="71"/>
                    </a:lnTo>
                    <a:lnTo>
                      <a:pt x="150" y="71"/>
                    </a:lnTo>
                    <a:lnTo>
                      <a:pt x="159" y="62"/>
                    </a:lnTo>
                    <a:lnTo>
                      <a:pt x="168" y="53"/>
                    </a:lnTo>
                    <a:lnTo>
                      <a:pt x="168" y="44"/>
                    </a:lnTo>
                    <a:lnTo>
                      <a:pt x="168" y="27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170" name="Freeform 55"/>
              <p:cNvSpPr>
                <a:spLocks noChangeArrowheads="1"/>
              </p:cNvSpPr>
              <p:nvPr/>
            </p:nvSpPr>
            <p:spPr bwMode="auto">
              <a:xfrm>
                <a:off x="4786313" y="6208713"/>
                <a:ext cx="63500" cy="38100"/>
              </a:xfrm>
              <a:custGeom>
                <a:avLst/>
                <a:gdLst>
                  <a:gd name="T0" fmla="*/ 63143 w 178"/>
                  <a:gd name="T1" fmla="*/ 9258 h 107"/>
                  <a:gd name="T2" fmla="*/ 63143 w 178"/>
                  <a:gd name="T3" fmla="*/ 9258 h 107"/>
                  <a:gd name="T4" fmla="*/ 59933 w 178"/>
                  <a:gd name="T5" fmla="*/ 3205 h 107"/>
                  <a:gd name="T6" fmla="*/ 56722 w 178"/>
                  <a:gd name="T7" fmla="*/ 0 h 107"/>
                  <a:gd name="T8" fmla="*/ 50657 w 178"/>
                  <a:gd name="T9" fmla="*/ 0 h 107"/>
                  <a:gd name="T10" fmla="*/ 47447 w 178"/>
                  <a:gd name="T11" fmla="*/ 0 h 107"/>
                  <a:gd name="T12" fmla="*/ 47447 w 178"/>
                  <a:gd name="T13" fmla="*/ 0 h 107"/>
                  <a:gd name="T14" fmla="*/ 9632 w 178"/>
                  <a:gd name="T15" fmla="*/ 12463 h 107"/>
                  <a:gd name="T16" fmla="*/ 9632 w 178"/>
                  <a:gd name="T17" fmla="*/ 12463 h 107"/>
                  <a:gd name="T18" fmla="*/ 6421 w 178"/>
                  <a:gd name="T19" fmla="*/ 12463 h 107"/>
                  <a:gd name="T20" fmla="*/ 3211 w 178"/>
                  <a:gd name="T21" fmla="*/ 18872 h 107"/>
                  <a:gd name="T22" fmla="*/ 0 w 178"/>
                  <a:gd name="T23" fmla="*/ 22077 h 107"/>
                  <a:gd name="T24" fmla="*/ 0 w 178"/>
                  <a:gd name="T25" fmla="*/ 28130 h 107"/>
                  <a:gd name="T26" fmla="*/ 0 w 178"/>
                  <a:gd name="T27" fmla="*/ 28130 h 107"/>
                  <a:gd name="T28" fmla="*/ 3211 w 178"/>
                  <a:gd name="T29" fmla="*/ 31335 h 107"/>
                  <a:gd name="T30" fmla="*/ 6421 w 178"/>
                  <a:gd name="T31" fmla="*/ 34539 h 107"/>
                  <a:gd name="T32" fmla="*/ 12843 w 178"/>
                  <a:gd name="T33" fmla="*/ 37744 h 107"/>
                  <a:gd name="T34" fmla="*/ 18907 w 178"/>
                  <a:gd name="T35" fmla="*/ 37744 h 107"/>
                  <a:gd name="T36" fmla="*/ 53511 w 178"/>
                  <a:gd name="T37" fmla="*/ 24925 h 107"/>
                  <a:gd name="T38" fmla="*/ 53511 w 178"/>
                  <a:gd name="T39" fmla="*/ 24925 h 107"/>
                  <a:gd name="T40" fmla="*/ 53511 w 178"/>
                  <a:gd name="T41" fmla="*/ 24925 h 107"/>
                  <a:gd name="T42" fmla="*/ 53511 w 178"/>
                  <a:gd name="T43" fmla="*/ 24925 h 107"/>
                  <a:gd name="T44" fmla="*/ 59933 w 178"/>
                  <a:gd name="T45" fmla="*/ 24925 h 107"/>
                  <a:gd name="T46" fmla="*/ 63143 w 178"/>
                  <a:gd name="T47" fmla="*/ 18872 h 107"/>
                  <a:gd name="T48" fmla="*/ 63143 w 178"/>
                  <a:gd name="T49" fmla="*/ 15667 h 107"/>
                  <a:gd name="T50" fmla="*/ 63143 w 178"/>
                  <a:gd name="T51" fmla="*/ 9258 h 107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0" t="0" r="r" b="b"/>
                <a:pathLst>
                  <a:path w="178" h="107">
                    <a:moveTo>
                      <a:pt x="177" y="26"/>
                    </a:moveTo>
                    <a:lnTo>
                      <a:pt x="177" y="26"/>
                    </a:lnTo>
                    <a:lnTo>
                      <a:pt x="168" y="9"/>
                    </a:lnTo>
                    <a:lnTo>
                      <a:pt x="159" y="0"/>
                    </a:lnTo>
                    <a:lnTo>
                      <a:pt x="142" y="0"/>
                    </a:lnTo>
                    <a:lnTo>
                      <a:pt x="133" y="0"/>
                    </a:lnTo>
                    <a:lnTo>
                      <a:pt x="27" y="35"/>
                    </a:lnTo>
                    <a:lnTo>
                      <a:pt x="18" y="35"/>
                    </a:lnTo>
                    <a:lnTo>
                      <a:pt x="9" y="53"/>
                    </a:lnTo>
                    <a:lnTo>
                      <a:pt x="0" y="62"/>
                    </a:lnTo>
                    <a:lnTo>
                      <a:pt x="0" y="79"/>
                    </a:lnTo>
                    <a:lnTo>
                      <a:pt x="9" y="88"/>
                    </a:lnTo>
                    <a:lnTo>
                      <a:pt x="18" y="97"/>
                    </a:lnTo>
                    <a:lnTo>
                      <a:pt x="36" y="106"/>
                    </a:lnTo>
                    <a:lnTo>
                      <a:pt x="53" y="106"/>
                    </a:lnTo>
                    <a:lnTo>
                      <a:pt x="150" y="70"/>
                    </a:lnTo>
                    <a:lnTo>
                      <a:pt x="168" y="70"/>
                    </a:lnTo>
                    <a:lnTo>
                      <a:pt x="177" y="53"/>
                    </a:lnTo>
                    <a:lnTo>
                      <a:pt x="177" y="44"/>
                    </a:lnTo>
                    <a:lnTo>
                      <a:pt x="177" y="26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171" name="Freeform 56"/>
              <p:cNvSpPr>
                <a:spLocks noChangeArrowheads="1"/>
              </p:cNvSpPr>
              <p:nvPr/>
            </p:nvSpPr>
            <p:spPr bwMode="auto">
              <a:xfrm>
                <a:off x="4894263" y="6170613"/>
                <a:ext cx="66675" cy="44450"/>
              </a:xfrm>
              <a:custGeom>
                <a:avLst/>
                <a:gdLst>
                  <a:gd name="T0" fmla="*/ 56692 w 187"/>
                  <a:gd name="T1" fmla="*/ 31293 h 125"/>
                  <a:gd name="T2" fmla="*/ 56692 w 187"/>
                  <a:gd name="T3" fmla="*/ 31293 h 125"/>
                  <a:gd name="T4" fmla="*/ 63109 w 187"/>
                  <a:gd name="T5" fmla="*/ 28092 h 125"/>
                  <a:gd name="T6" fmla="*/ 66318 w 187"/>
                  <a:gd name="T7" fmla="*/ 22047 h 125"/>
                  <a:gd name="T8" fmla="*/ 66318 w 187"/>
                  <a:gd name="T9" fmla="*/ 15646 h 125"/>
                  <a:gd name="T10" fmla="*/ 66318 w 187"/>
                  <a:gd name="T11" fmla="*/ 9246 h 125"/>
                  <a:gd name="T12" fmla="*/ 66318 w 187"/>
                  <a:gd name="T13" fmla="*/ 9246 h 125"/>
                  <a:gd name="T14" fmla="*/ 63109 w 187"/>
                  <a:gd name="T15" fmla="*/ 6401 h 125"/>
                  <a:gd name="T16" fmla="*/ 56692 w 187"/>
                  <a:gd name="T17" fmla="*/ 3200 h 125"/>
                  <a:gd name="T18" fmla="*/ 53839 w 187"/>
                  <a:gd name="T19" fmla="*/ 0 h 125"/>
                  <a:gd name="T20" fmla="*/ 47421 w 187"/>
                  <a:gd name="T21" fmla="*/ 0 h 125"/>
                  <a:gd name="T22" fmla="*/ 47421 w 187"/>
                  <a:gd name="T23" fmla="*/ 0 h 125"/>
                  <a:gd name="T24" fmla="*/ 9627 w 187"/>
                  <a:gd name="T25" fmla="*/ 12446 h 125"/>
                  <a:gd name="T26" fmla="*/ 9627 w 187"/>
                  <a:gd name="T27" fmla="*/ 12446 h 125"/>
                  <a:gd name="T28" fmla="*/ 9627 w 187"/>
                  <a:gd name="T29" fmla="*/ 12446 h 125"/>
                  <a:gd name="T30" fmla="*/ 6418 w 187"/>
                  <a:gd name="T31" fmla="*/ 15646 h 125"/>
                  <a:gd name="T32" fmla="*/ 3209 w 187"/>
                  <a:gd name="T33" fmla="*/ 22047 h 125"/>
                  <a:gd name="T34" fmla="*/ 0 w 187"/>
                  <a:gd name="T35" fmla="*/ 28092 h 125"/>
                  <a:gd name="T36" fmla="*/ 0 w 187"/>
                  <a:gd name="T37" fmla="*/ 31293 h 125"/>
                  <a:gd name="T38" fmla="*/ 0 w 187"/>
                  <a:gd name="T39" fmla="*/ 31293 h 125"/>
                  <a:gd name="T40" fmla="*/ 3209 w 187"/>
                  <a:gd name="T41" fmla="*/ 37694 h 125"/>
                  <a:gd name="T42" fmla="*/ 9627 w 187"/>
                  <a:gd name="T43" fmla="*/ 40894 h 125"/>
                  <a:gd name="T44" fmla="*/ 12836 w 187"/>
                  <a:gd name="T45" fmla="*/ 44094 h 125"/>
                  <a:gd name="T46" fmla="*/ 18897 w 187"/>
                  <a:gd name="T47" fmla="*/ 40894 h 125"/>
                  <a:gd name="T48" fmla="*/ 56692 w 187"/>
                  <a:gd name="T49" fmla="*/ 31293 h 125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0" t="0" r="r" b="b"/>
                <a:pathLst>
                  <a:path w="187" h="125">
                    <a:moveTo>
                      <a:pt x="159" y="88"/>
                    </a:moveTo>
                    <a:lnTo>
                      <a:pt x="159" y="88"/>
                    </a:lnTo>
                    <a:lnTo>
                      <a:pt x="177" y="79"/>
                    </a:lnTo>
                    <a:lnTo>
                      <a:pt x="186" y="62"/>
                    </a:lnTo>
                    <a:lnTo>
                      <a:pt x="186" y="44"/>
                    </a:lnTo>
                    <a:lnTo>
                      <a:pt x="186" y="26"/>
                    </a:lnTo>
                    <a:lnTo>
                      <a:pt x="177" y="18"/>
                    </a:lnTo>
                    <a:lnTo>
                      <a:pt x="159" y="9"/>
                    </a:lnTo>
                    <a:lnTo>
                      <a:pt x="151" y="0"/>
                    </a:lnTo>
                    <a:lnTo>
                      <a:pt x="133" y="0"/>
                    </a:lnTo>
                    <a:lnTo>
                      <a:pt x="27" y="35"/>
                    </a:lnTo>
                    <a:lnTo>
                      <a:pt x="18" y="44"/>
                    </a:lnTo>
                    <a:lnTo>
                      <a:pt x="9" y="62"/>
                    </a:lnTo>
                    <a:lnTo>
                      <a:pt x="0" y="79"/>
                    </a:lnTo>
                    <a:lnTo>
                      <a:pt x="0" y="88"/>
                    </a:lnTo>
                    <a:lnTo>
                      <a:pt x="9" y="106"/>
                    </a:lnTo>
                    <a:lnTo>
                      <a:pt x="27" y="115"/>
                    </a:lnTo>
                    <a:lnTo>
                      <a:pt x="36" y="124"/>
                    </a:lnTo>
                    <a:lnTo>
                      <a:pt x="53" y="115"/>
                    </a:lnTo>
                    <a:lnTo>
                      <a:pt x="159" y="88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172" name="Freeform 57"/>
              <p:cNvSpPr>
                <a:spLocks noChangeArrowheads="1"/>
              </p:cNvSpPr>
              <p:nvPr/>
            </p:nvSpPr>
            <p:spPr bwMode="auto">
              <a:xfrm>
                <a:off x="5002213" y="6132513"/>
                <a:ext cx="69850" cy="44450"/>
              </a:xfrm>
              <a:custGeom>
                <a:avLst/>
                <a:gdLst>
                  <a:gd name="T0" fmla="*/ 56596 w 195"/>
                  <a:gd name="T1" fmla="*/ 31293 h 125"/>
                  <a:gd name="T2" fmla="*/ 56596 w 195"/>
                  <a:gd name="T3" fmla="*/ 31293 h 125"/>
                  <a:gd name="T4" fmla="*/ 63044 w 195"/>
                  <a:gd name="T5" fmla="*/ 28448 h 125"/>
                  <a:gd name="T6" fmla="*/ 66268 w 195"/>
                  <a:gd name="T7" fmla="*/ 22047 h 125"/>
                  <a:gd name="T8" fmla="*/ 69492 w 195"/>
                  <a:gd name="T9" fmla="*/ 15646 h 125"/>
                  <a:gd name="T10" fmla="*/ 66268 w 195"/>
                  <a:gd name="T11" fmla="*/ 9601 h 125"/>
                  <a:gd name="T12" fmla="*/ 66268 w 195"/>
                  <a:gd name="T13" fmla="*/ 9601 h 125"/>
                  <a:gd name="T14" fmla="*/ 63044 w 195"/>
                  <a:gd name="T15" fmla="*/ 3200 h 125"/>
                  <a:gd name="T16" fmla="*/ 56596 w 195"/>
                  <a:gd name="T17" fmla="*/ 0 h 125"/>
                  <a:gd name="T18" fmla="*/ 50507 w 195"/>
                  <a:gd name="T19" fmla="*/ 0 h 125"/>
                  <a:gd name="T20" fmla="*/ 44059 w 195"/>
                  <a:gd name="T21" fmla="*/ 0 h 125"/>
                  <a:gd name="T22" fmla="*/ 44059 w 195"/>
                  <a:gd name="T23" fmla="*/ 0 h 125"/>
                  <a:gd name="T24" fmla="*/ 9313 w 195"/>
                  <a:gd name="T25" fmla="*/ 12446 h 125"/>
                  <a:gd name="T26" fmla="*/ 9313 w 195"/>
                  <a:gd name="T27" fmla="*/ 12446 h 125"/>
                  <a:gd name="T28" fmla="*/ 9313 w 195"/>
                  <a:gd name="T29" fmla="*/ 12446 h 125"/>
                  <a:gd name="T30" fmla="*/ 2866 w 195"/>
                  <a:gd name="T31" fmla="*/ 15646 h 125"/>
                  <a:gd name="T32" fmla="*/ 0 w 195"/>
                  <a:gd name="T33" fmla="*/ 22047 h 125"/>
                  <a:gd name="T34" fmla="*/ 0 w 195"/>
                  <a:gd name="T35" fmla="*/ 28448 h 125"/>
                  <a:gd name="T36" fmla="*/ 0 w 195"/>
                  <a:gd name="T37" fmla="*/ 34493 h 125"/>
                  <a:gd name="T38" fmla="*/ 0 w 195"/>
                  <a:gd name="T39" fmla="*/ 34493 h 125"/>
                  <a:gd name="T40" fmla="*/ 2866 w 195"/>
                  <a:gd name="T41" fmla="*/ 40894 h 125"/>
                  <a:gd name="T42" fmla="*/ 9313 w 195"/>
                  <a:gd name="T43" fmla="*/ 44094 h 125"/>
                  <a:gd name="T44" fmla="*/ 15761 w 195"/>
                  <a:gd name="T45" fmla="*/ 44094 h 125"/>
                  <a:gd name="T46" fmla="*/ 21851 w 195"/>
                  <a:gd name="T47" fmla="*/ 44094 h 125"/>
                  <a:gd name="T48" fmla="*/ 56596 w 195"/>
                  <a:gd name="T49" fmla="*/ 31293 h 125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0" t="0" r="r" b="b"/>
                <a:pathLst>
                  <a:path w="195" h="125">
                    <a:moveTo>
                      <a:pt x="158" y="88"/>
                    </a:moveTo>
                    <a:lnTo>
                      <a:pt x="158" y="88"/>
                    </a:lnTo>
                    <a:lnTo>
                      <a:pt x="176" y="80"/>
                    </a:lnTo>
                    <a:lnTo>
                      <a:pt x="185" y="62"/>
                    </a:lnTo>
                    <a:lnTo>
                      <a:pt x="194" y="44"/>
                    </a:lnTo>
                    <a:lnTo>
                      <a:pt x="185" y="27"/>
                    </a:lnTo>
                    <a:lnTo>
                      <a:pt x="176" y="9"/>
                    </a:lnTo>
                    <a:lnTo>
                      <a:pt x="158" y="0"/>
                    </a:lnTo>
                    <a:lnTo>
                      <a:pt x="141" y="0"/>
                    </a:lnTo>
                    <a:lnTo>
                      <a:pt x="123" y="0"/>
                    </a:lnTo>
                    <a:lnTo>
                      <a:pt x="26" y="35"/>
                    </a:lnTo>
                    <a:lnTo>
                      <a:pt x="8" y="44"/>
                    </a:lnTo>
                    <a:lnTo>
                      <a:pt x="0" y="62"/>
                    </a:lnTo>
                    <a:lnTo>
                      <a:pt x="0" y="80"/>
                    </a:lnTo>
                    <a:lnTo>
                      <a:pt x="0" y="97"/>
                    </a:lnTo>
                    <a:lnTo>
                      <a:pt x="8" y="115"/>
                    </a:lnTo>
                    <a:lnTo>
                      <a:pt x="26" y="124"/>
                    </a:lnTo>
                    <a:lnTo>
                      <a:pt x="44" y="124"/>
                    </a:lnTo>
                    <a:lnTo>
                      <a:pt x="61" y="124"/>
                    </a:lnTo>
                    <a:lnTo>
                      <a:pt x="158" y="88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173" name="Freeform 58"/>
              <p:cNvSpPr>
                <a:spLocks noChangeArrowheads="1"/>
              </p:cNvSpPr>
              <p:nvPr/>
            </p:nvSpPr>
            <p:spPr bwMode="auto">
              <a:xfrm>
                <a:off x="5106988" y="6088063"/>
                <a:ext cx="69850" cy="50800"/>
              </a:xfrm>
              <a:custGeom>
                <a:avLst/>
                <a:gdLst>
                  <a:gd name="T0" fmla="*/ 59820 w 195"/>
                  <a:gd name="T1" fmla="*/ 34701 h 142"/>
                  <a:gd name="T2" fmla="*/ 59820 w 195"/>
                  <a:gd name="T3" fmla="*/ 34701 h 142"/>
                  <a:gd name="T4" fmla="*/ 66268 w 195"/>
                  <a:gd name="T5" fmla="*/ 28262 h 142"/>
                  <a:gd name="T6" fmla="*/ 69492 w 195"/>
                  <a:gd name="T7" fmla="*/ 25042 h 142"/>
                  <a:gd name="T8" fmla="*/ 69492 w 195"/>
                  <a:gd name="T9" fmla="*/ 15741 h 142"/>
                  <a:gd name="T10" fmla="*/ 69492 w 195"/>
                  <a:gd name="T11" fmla="*/ 9301 h 142"/>
                  <a:gd name="T12" fmla="*/ 69492 w 195"/>
                  <a:gd name="T13" fmla="*/ 9301 h 142"/>
                  <a:gd name="T14" fmla="*/ 66268 w 195"/>
                  <a:gd name="T15" fmla="*/ 2862 h 142"/>
                  <a:gd name="T16" fmla="*/ 59820 w 195"/>
                  <a:gd name="T17" fmla="*/ 0 h 142"/>
                  <a:gd name="T18" fmla="*/ 53731 w 195"/>
                  <a:gd name="T19" fmla="*/ 0 h 142"/>
                  <a:gd name="T20" fmla="*/ 44059 w 195"/>
                  <a:gd name="T21" fmla="*/ 0 h 142"/>
                  <a:gd name="T22" fmla="*/ 44059 w 195"/>
                  <a:gd name="T23" fmla="*/ 0 h 142"/>
                  <a:gd name="T24" fmla="*/ 9313 w 195"/>
                  <a:gd name="T25" fmla="*/ 15741 h 142"/>
                  <a:gd name="T26" fmla="*/ 9313 w 195"/>
                  <a:gd name="T27" fmla="*/ 15741 h 142"/>
                  <a:gd name="T28" fmla="*/ 9313 w 195"/>
                  <a:gd name="T29" fmla="*/ 15741 h 142"/>
                  <a:gd name="T30" fmla="*/ 3224 w 195"/>
                  <a:gd name="T31" fmla="*/ 18961 h 142"/>
                  <a:gd name="T32" fmla="*/ 0 w 195"/>
                  <a:gd name="T33" fmla="*/ 25042 h 142"/>
                  <a:gd name="T34" fmla="*/ 0 w 195"/>
                  <a:gd name="T35" fmla="*/ 31482 h 142"/>
                  <a:gd name="T36" fmla="*/ 0 w 195"/>
                  <a:gd name="T37" fmla="*/ 37563 h 142"/>
                  <a:gd name="T38" fmla="*/ 0 w 195"/>
                  <a:gd name="T39" fmla="*/ 37563 h 142"/>
                  <a:gd name="T40" fmla="*/ 3224 w 195"/>
                  <a:gd name="T41" fmla="*/ 44003 h 142"/>
                  <a:gd name="T42" fmla="*/ 9313 w 195"/>
                  <a:gd name="T43" fmla="*/ 47223 h 142"/>
                  <a:gd name="T44" fmla="*/ 15761 w 195"/>
                  <a:gd name="T45" fmla="*/ 50442 h 142"/>
                  <a:gd name="T46" fmla="*/ 25074 w 195"/>
                  <a:gd name="T47" fmla="*/ 47223 h 142"/>
                  <a:gd name="T48" fmla="*/ 59820 w 195"/>
                  <a:gd name="T49" fmla="*/ 34701 h 142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0" t="0" r="r" b="b"/>
                <a:pathLst>
                  <a:path w="195" h="142">
                    <a:moveTo>
                      <a:pt x="167" y="97"/>
                    </a:moveTo>
                    <a:lnTo>
                      <a:pt x="167" y="97"/>
                    </a:lnTo>
                    <a:lnTo>
                      <a:pt x="185" y="79"/>
                    </a:lnTo>
                    <a:lnTo>
                      <a:pt x="194" y="70"/>
                    </a:lnTo>
                    <a:lnTo>
                      <a:pt x="194" y="44"/>
                    </a:lnTo>
                    <a:lnTo>
                      <a:pt x="194" y="26"/>
                    </a:lnTo>
                    <a:lnTo>
                      <a:pt x="185" y="8"/>
                    </a:lnTo>
                    <a:lnTo>
                      <a:pt x="167" y="0"/>
                    </a:lnTo>
                    <a:lnTo>
                      <a:pt x="150" y="0"/>
                    </a:lnTo>
                    <a:lnTo>
                      <a:pt x="123" y="0"/>
                    </a:lnTo>
                    <a:lnTo>
                      <a:pt x="26" y="44"/>
                    </a:lnTo>
                    <a:lnTo>
                      <a:pt x="9" y="53"/>
                    </a:lnTo>
                    <a:lnTo>
                      <a:pt x="0" y="70"/>
                    </a:lnTo>
                    <a:lnTo>
                      <a:pt x="0" y="88"/>
                    </a:lnTo>
                    <a:lnTo>
                      <a:pt x="0" y="105"/>
                    </a:lnTo>
                    <a:lnTo>
                      <a:pt x="9" y="123"/>
                    </a:lnTo>
                    <a:lnTo>
                      <a:pt x="26" y="132"/>
                    </a:lnTo>
                    <a:lnTo>
                      <a:pt x="44" y="141"/>
                    </a:lnTo>
                    <a:lnTo>
                      <a:pt x="70" y="132"/>
                    </a:lnTo>
                    <a:lnTo>
                      <a:pt x="167" y="97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174" name="Freeform 59"/>
              <p:cNvSpPr>
                <a:spLocks noChangeArrowheads="1"/>
              </p:cNvSpPr>
              <p:nvPr/>
            </p:nvSpPr>
            <p:spPr bwMode="auto">
              <a:xfrm>
                <a:off x="5208588" y="6037263"/>
                <a:ext cx="73025" cy="57150"/>
              </a:xfrm>
              <a:custGeom>
                <a:avLst/>
                <a:gdLst>
                  <a:gd name="T0" fmla="*/ 63360 w 204"/>
                  <a:gd name="T1" fmla="*/ 37862 h 160"/>
                  <a:gd name="T2" fmla="*/ 63360 w 204"/>
                  <a:gd name="T3" fmla="*/ 37862 h 160"/>
                  <a:gd name="T4" fmla="*/ 69445 w 204"/>
                  <a:gd name="T5" fmla="*/ 31790 h 160"/>
                  <a:gd name="T6" fmla="*/ 72667 w 204"/>
                  <a:gd name="T7" fmla="*/ 25360 h 160"/>
                  <a:gd name="T8" fmla="*/ 72667 w 204"/>
                  <a:gd name="T9" fmla="*/ 18931 h 160"/>
                  <a:gd name="T10" fmla="*/ 72667 w 204"/>
                  <a:gd name="T11" fmla="*/ 12859 h 160"/>
                  <a:gd name="T12" fmla="*/ 72667 w 204"/>
                  <a:gd name="T13" fmla="*/ 12859 h 160"/>
                  <a:gd name="T14" fmla="*/ 66224 w 204"/>
                  <a:gd name="T15" fmla="*/ 6429 h 160"/>
                  <a:gd name="T16" fmla="*/ 60138 w 204"/>
                  <a:gd name="T17" fmla="*/ 3215 h 160"/>
                  <a:gd name="T18" fmla="*/ 53695 w 204"/>
                  <a:gd name="T19" fmla="*/ 0 h 160"/>
                  <a:gd name="T20" fmla="*/ 47251 w 204"/>
                  <a:gd name="T21" fmla="*/ 3215 h 160"/>
                  <a:gd name="T22" fmla="*/ 47251 w 204"/>
                  <a:gd name="T23" fmla="*/ 3215 h 160"/>
                  <a:gd name="T24" fmla="*/ 12529 w 204"/>
                  <a:gd name="T25" fmla="*/ 18931 h 160"/>
                  <a:gd name="T26" fmla="*/ 12529 w 204"/>
                  <a:gd name="T27" fmla="*/ 18931 h 160"/>
                  <a:gd name="T28" fmla="*/ 12529 w 204"/>
                  <a:gd name="T29" fmla="*/ 18931 h 160"/>
                  <a:gd name="T30" fmla="*/ 6443 w 204"/>
                  <a:gd name="T31" fmla="*/ 25360 h 160"/>
                  <a:gd name="T32" fmla="*/ 3222 w 204"/>
                  <a:gd name="T33" fmla="*/ 31790 h 160"/>
                  <a:gd name="T34" fmla="*/ 0 w 204"/>
                  <a:gd name="T35" fmla="*/ 37862 h 160"/>
                  <a:gd name="T36" fmla="*/ 3222 w 204"/>
                  <a:gd name="T37" fmla="*/ 44291 h 160"/>
                  <a:gd name="T38" fmla="*/ 3222 w 204"/>
                  <a:gd name="T39" fmla="*/ 44291 h 160"/>
                  <a:gd name="T40" fmla="*/ 6443 w 204"/>
                  <a:gd name="T41" fmla="*/ 50721 h 160"/>
                  <a:gd name="T42" fmla="*/ 12529 w 204"/>
                  <a:gd name="T43" fmla="*/ 53578 h 160"/>
                  <a:gd name="T44" fmla="*/ 22194 w 204"/>
                  <a:gd name="T45" fmla="*/ 56793 h 160"/>
                  <a:gd name="T46" fmla="*/ 28279 w 204"/>
                  <a:gd name="T47" fmla="*/ 53578 h 160"/>
                  <a:gd name="T48" fmla="*/ 63360 w 204"/>
                  <a:gd name="T49" fmla="*/ 37862 h 160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0" t="0" r="r" b="b"/>
                <a:pathLst>
                  <a:path w="204" h="160">
                    <a:moveTo>
                      <a:pt x="177" y="106"/>
                    </a:moveTo>
                    <a:lnTo>
                      <a:pt x="177" y="106"/>
                    </a:lnTo>
                    <a:lnTo>
                      <a:pt x="194" y="89"/>
                    </a:lnTo>
                    <a:lnTo>
                      <a:pt x="203" y="71"/>
                    </a:lnTo>
                    <a:lnTo>
                      <a:pt x="203" y="53"/>
                    </a:lnTo>
                    <a:lnTo>
                      <a:pt x="203" y="36"/>
                    </a:lnTo>
                    <a:lnTo>
                      <a:pt x="185" y="18"/>
                    </a:lnTo>
                    <a:lnTo>
                      <a:pt x="168" y="9"/>
                    </a:lnTo>
                    <a:lnTo>
                      <a:pt x="150" y="0"/>
                    </a:lnTo>
                    <a:lnTo>
                      <a:pt x="132" y="9"/>
                    </a:lnTo>
                    <a:lnTo>
                      <a:pt x="35" y="53"/>
                    </a:lnTo>
                    <a:lnTo>
                      <a:pt x="18" y="71"/>
                    </a:lnTo>
                    <a:lnTo>
                      <a:pt x="9" y="89"/>
                    </a:lnTo>
                    <a:lnTo>
                      <a:pt x="0" y="106"/>
                    </a:lnTo>
                    <a:lnTo>
                      <a:pt x="9" y="124"/>
                    </a:lnTo>
                    <a:lnTo>
                      <a:pt x="18" y="142"/>
                    </a:lnTo>
                    <a:lnTo>
                      <a:pt x="35" y="150"/>
                    </a:lnTo>
                    <a:lnTo>
                      <a:pt x="62" y="159"/>
                    </a:lnTo>
                    <a:lnTo>
                      <a:pt x="79" y="150"/>
                    </a:lnTo>
                    <a:lnTo>
                      <a:pt x="177" y="106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175" name="Freeform 60"/>
              <p:cNvSpPr>
                <a:spLocks noChangeArrowheads="1"/>
              </p:cNvSpPr>
              <p:nvPr/>
            </p:nvSpPr>
            <p:spPr bwMode="auto">
              <a:xfrm>
                <a:off x="5310188" y="5983288"/>
                <a:ext cx="76200" cy="60325"/>
              </a:xfrm>
              <a:custGeom>
                <a:avLst/>
                <a:gdLst>
                  <a:gd name="T0" fmla="*/ 31839 w 213"/>
                  <a:gd name="T1" fmla="*/ 56755 h 169"/>
                  <a:gd name="T2" fmla="*/ 31839 w 213"/>
                  <a:gd name="T3" fmla="*/ 56755 h 169"/>
                  <a:gd name="T4" fmla="*/ 63321 w 213"/>
                  <a:gd name="T5" fmla="*/ 37837 h 169"/>
                  <a:gd name="T6" fmla="*/ 63321 w 213"/>
                  <a:gd name="T7" fmla="*/ 37837 h 169"/>
                  <a:gd name="T8" fmla="*/ 63321 w 213"/>
                  <a:gd name="T9" fmla="*/ 37837 h 169"/>
                  <a:gd name="T10" fmla="*/ 69761 w 213"/>
                  <a:gd name="T11" fmla="*/ 34624 h 169"/>
                  <a:gd name="T12" fmla="*/ 72623 w 213"/>
                  <a:gd name="T13" fmla="*/ 25344 h 169"/>
                  <a:gd name="T14" fmla="*/ 75842 w 213"/>
                  <a:gd name="T15" fmla="*/ 18918 h 169"/>
                  <a:gd name="T16" fmla="*/ 72623 w 213"/>
                  <a:gd name="T17" fmla="*/ 9638 h 169"/>
                  <a:gd name="T18" fmla="*/ 72623 w 213"/>
                  <a:gd name="T19" fmla="*/ 9638 h 169"/>
                  <a:gd name="T20" fmla="*/ 66541 w 213"/>
                  <a:gd name="T21" fmla="*/ 6425 h 169"/>
                  <a:gd name="T22" fmla="*/ 60101 w 213"/>
                  <a:gd name="T23" fmla="*/ 0 h 169"/>
                  <a:gd name="T24" fmla="*/ 50800 w 213"/>
                  <a:gd name="T25" fmla="*/ 0 h 169"/>
                  <a:gd name="T26" fmla="*/ 44361 w 213"/>
                  <a:gd name="T27" fmla="*/ 3213 h 169"/>
                  <a:gd name="T28" fmla="*/ 44361 w 213"/>
                  <a:gd name="T29" fmla="*/ 3213 h 169"/>
                  <a:gd name="T30" fmla="*/ 12879 w 213"/>
                  <a:gd name="T31" fmla="*/ 22131 h 169"/>
                  <a:gd name="T32" fmla="*/ 12879 w 213"/>
                  <a:gd name="T33" fmla="*/ 22131 h 169"/>
                  <a:gd name="T34" fmla="*/ 6439 w 213"/>
                  <a:gd name="T35" fmla="*/ 28556 h 169"/>
                  <a:gd name="T36" fmla="*/ 3220 w 213"/>
                  <a:gd name="T37" fmla="*/ 34624 h 169"/>
                  <a:gd name="T38" fmla="*/ 0 w 213"/>
                  <a:gd name="T39" fmla="*/ 41050 h 169"/>
                  <a:gd name="T40" fmla="*/ 3220 w 213"/>
                  <a:gd name="T41" fmla="*/ 47475 h 169"/>
                  <a:gd name="T42" fmla="*/ 3220 w 213"/>
                  <a:gd name="T43" fmla="*/ 47475 h 169"/>
                  <a:gd name="T44" fmla="*/ 9659 w 213"/>
                  <a:gd name="T45" fmla="*/ 53543 h 169"/>
                  <a:gd name="T46" fmla="*/ 16099 w 213"/>
                  <a:gd name="T47" fmla="*/ 59968 h 169"/>
                  <a:gd name="T48" fmla="*/ 22180 w 213"/>
                  <a:gd name="T49" fmla="*/ 59968 h 169"/>
                  <a:gd name="T50" fmla="*/ 31839 w 213"/>
                  <a:gd name="T51" fmla="*/ 56755 h 169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0" t="0" r="r" b="b"/>
                <a:pathLst>
                  <a:path w="213" h="169">
                    <a:moveTo>
                      <a:pt x="89" y="159"/>
                    </a:moveTo>
                    <a:lnTo>
                      <a:pt x="89" y="159"/>
                    </a:lnTo>
                    <a:lnTo>
                      <a:pt x="177" y="106"/>
                    </a:lnTo>
                    <a:lnTo>
                      <a:pt x="195" y="97"/>
                    </a:lnTo>
                    <a:lnTo>
                      <a:pt x="203" y="71"/>
                    </a:lnTo>
                    <a:lnTo>
                      <a:pt x="212" y="53"/>
                    </a:lnTo>
                    <a:lnTo>
                      <a:pt x="203" y="27"/>
                    </a:lnTo>
                    <a:lnTo>
                      <a:pt x="186" y="18"/>
                    </a:lnTo>
                    <a:lnTo>
                      <a:pt x="168" y="0"/>
                    </a:lnTo>
                    <a:lnTo>
                      <a:pt x="142" y="0"/>
                    </a:lnTo>
                    <a:lnTo>
                      <a:pt x="124" y="9"/>
                    </a:lnTo>
                    <a:lnTo>
                      <a:pt x="36" y="62"/>
                    </a:lnTo>
                    <a:lnTo>
                      <a:pt x="18" y="80"/>
                    </a:lnTo>
                    <a:lnTo>
                      <a:pt x="9" y="97"/>
                    </a:lnTo>
                    <a:lnTo>
                      <a:pt x="0" y="115"/>
                    </a:lnTo>
                    <a:lnTo>
                      <a:pt x="9" y="133"/>
                    </a:lnTo>
                    <a:lnTo>
                      <a:pt x="27" y="150"/>
                    </a:lnTo>
                    <a:lnTo>
                      <a:pt x="45" y="168"/>
                    </a:lnTo>
                    <a:lnTo>
                      <a:pt x="62" y="168"/>
                    </a:lnTo>
                    <a:lnTo>
                      <a:pt x="89" y="159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176" name="Freeform 61"/>
              <p:cNvSpPr>
                <a:spLocks noChangeArrowheads="1"/>
              </p:cNvSpPr>
              <p:nvPr/>
            </p:nvSpPr>
            <p:spPr bwMode="auto">
              <a:xfrm>
                <a:off x="5408613" y="5922963"/>
                <a:ext cx="73025" cy="63500"/>
              </a:xfrm>
              <a:custGeom>
                <a:avLst/>
                <a:gdLst>
                  <a:gd name="T0" fmla="*/ 31501 w 204"/>
                  <a:gd name="T1" fmla="*/ 59912 h 177"/>
                  <a:gd name="T2" fmla="*/ 31501 w 204"/>
                  <a:gd name="T3" fmla="*/ 59912 h 177"/>
                  <a:gd name="T4" fmla="*/ 31501 w 204"/>
                  <a:gd name="T5" fmla="*/ 59912 h 177"/>
                  <a:gd name="T6" fmla="*/ 63002 w 204"/>
                  <a:gd name="T7" fmla="*/ 38028 h 177"/>
                  <a:gd name="T8" fmla="*/ 63002 w 204"/>
                  <a:gd name="T9" fmla="*/ 38028 h 177"/>
                  <a:gd name="T10" fmla="*/ 63002 w 204"/>
                  <a:gd name="T11" fmla="*/ 38028 h 177"/>
                  <a:gd name="T12" fmla="*/ 63002 w 204"/>
                  <a:gd name="T13" fmla="*/ 38028 h 177"/>
                  <a:gd name="T14" fmla="*/ 69445 w 204"/>
                  <a:gd name="T15" fmla="*/ 31571 h 177"/>
                  <a:gd name="T16" fmla="*/ 72667 w 204"/>
                  <a:gd name="T17" fmla="*/ 25113 h 177"/>
                  <a:gd name="T18" fmla="*/ 72667 w 204"/>
                  <a:gd name="T19" fmla="*/ 15785 h 177"/>
                  <a:gd name="T20" fmla="*/ 69445 w 204"/>
                  <a:gd name="T21" fmla="*/ 9328 h 177"/>
                  <a:gd name="T22" fmla="*/ 69445 w 204"/>
                  <a:gd name="T23" fmla="*/ 9328 h 177"/>
                  <a:gd name="T24" fmla="*/ 63002 w 204"/>
                  <a:gd name="T25" fmla="*/ 3229 h 177"/>
                  <a:gd name="T26" fmla="*/ 56917 w 204"/>
                  <a:gd name="T27" fmla="*/ 0 h 177"/>
                  <a:gd name="T28" fmla="*/ 47251 w 204"/>
                  <a:gd name="T29" fmla="*/ 0 h 177"/>
                  <a:gd name="T30" fmla="*/ 41166 w 204"/>
                  <a:gd name="T31" fmla="*/ 3229 h 177"/>
                  <a:gd name="T32" fmla="*/ 41166 w 204"/>
                  <a:gd name="T33" fmla="*/ 3229 h 177"/>
                  <a:gd name="T34" fmla="*/ 41166 w 204"/>
                  <a:gd name="T35" fmla="*/ 3229 h 177"/>
                  <a:gd name="T36" fmla="*/ 9307 w 204"/>
                  <a:gd name="T37" fmla="*/ 25113 h 177"/>
                  <a:gd name="T38" fmla="*/ 9307 w 204"/>
                  <a:gd name="T39" fmla="*/ 25113 h 177"/>
                  <a:gd name="T40" fmla="*/ 3222 w 204"/>
                  <a:gd name="T41" fmla="*/ 31571 h 177"/>
                  <a:gd name="T42" fmla="*/ 0 w 204"/>
                  <a:gd name="T43" fmla="*/ 38028 h 177"/>
                  <a:gd name="T44" fmla="*/ 0 w 204"/>
                  <a:gd name="T45" fmla="*/ 44127 h 177"/>
                  <a:gd name="T46" fmla="*/ 3222 w 204"/>
                  <a:gd name="T47" fmla="*/ 53814 h 177"/>
                  <a:gd name="T48" fmla="*/ 3222 w 204"/>
                  <a:gd name="T49" fmla="*/ 53814 h 177"/>
                  <a:gd name="T50" fmla="*/ 9307 w 204"/>
                  <a:gd name="T51" fmla="*/ 59912 h 177"/>
                  <a:gd name="T52" fmla="*/ 15750 w 204"/>
                  <a:gd name="T53" fmla="*/ 63141 h 177"/>
                  <a:gd name="T54" fmla="*/ 25416 w 204"/>
                  <a:gd name="T55" fmla="*/ 63141 h 177"/>
                  <a:gd name="T56" fmla="*/ 31501 w 204"/>
                  <a:gd name="T57" fmla="*/ 59912 h 177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0" t="0" r="r" b="b"/>
                <a:pathLst>
                  <a:path w="204" h="177">
                    <a:moveTo>
                      <a:pt x="88" y="167"/>
                    </a:moveTo>
                    <a:lnTo>
                      <a:pt x="88" y="167"/>
                    </a:lnTo>
                    <a:lnTo>
                      <a:pt x="176" y="106"/>
                    </a:lnTo>
                    <a:lnTo>
                      <a:pt x="194" y="88"/>
                    </a:lnTo>
                    <a:lnTo>
                      <a:pt x="203" y="70"/>
                    </a:lnTo>
                    <a:lnTo>
                      <a:pt x="203" y="44"/>
                    </a:lnTo>
                    <a:lnTo>
                      <a:pt x="194" y="26"/>
                    </a:lnTo>
                    <a:lnTo>
                      <a:pt x="176" y="9"/>
                    </a:lnTo>
                    <a:lnTo>
                      <a:pt x="159" y="0"/>
                    </a:lnTo>
                    <a:lnTo>
                      <a:pt x="132" y="0"/>
                    </a:lnTo>
                    <a:lnTo>
                      <a:pt x="115" y="9"/>
                    </a:lnTo>
                    <a:lnTo>
                      <a:pt x="26" y="70"/>
                    </a:lnTo>
                    <a:lnTo>
                      <a:pt x="9" y="88"/>
                    </a:lnTo>
                    <a:lnTo>
                      <a:pt x="0" y="106"/>
                    </a:lnTo>
                    <a:lnTo>
                      <a:pt x="0" y="123"/>
                    </a:lnTo>
                    <a:lnTo>
                      <a:pt x="9" y="150"/>
                    </a:lnTo>
                    <a:lnTo>
                      <a:pt x="26" y="167"/>
                    </a:lnTo>
                    <a:lnTo>
                      <a:pt x="44" y="176"/>
                    </a:lnTo>
                    <a:lnTo>
                      <a:pt x="71" y="176"/>
                    </a:lnTo>
                    <a:lnTo>
                      <a:pt x="88" y="167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177" name="Freeform 62"/>
              <p:cNvSpPr>
                <a:spLocks noChangeArrowheads="1"/>
              </p:cNvSpPr>
              <p:nvPr/>
            </p:nvSpPr>
            <p:spPr bwMode="auto">
              <a:xfrm>
                <a:off x="5500688" y="5853113"/>
                <a:ext cx="73025" cy="66675"/>
              </a:xfrm>
              <a:custGeom>
                <a:avLst/>
                <a:gdLst>
                  <a:gd name="T0" fmla="*/ 34723 w 204"/>
                  <a:gd name="T1" fmla="*/ 63090 h 186"/>
                  <a:gd name="T2" fmla="*/ 34723 w 204"/>
                  <a:gd name="T3" fmla="*/ 63090 h 186"/>
                  <a:gd name="T4" fmla="*/ 34723 w 204"/>
                  <a:gd name="T5" fmla="*/ 63090 h 186"/>
                  <a:gd name="T6" fmla="*/ 66224 w 204"/>
                  <a:gd name="T7" fmla="*/ 37998 h 186"/>
                  <a:gd name="T8" fmla="*/ 66224 w 204"/>
                  <a:gd name="T9" fmla="*/ 37998 h 186"/>
                  <a:gd name="T10" fmla="*/ 66224 w 204"/>
                  <a:gd name="T11" fmla="*/ 37998 h 186"/>
                  <a:gd name="T12" fmla="*/ 66224 w 204"/>
                  <a:gd name="T13" fmla="*/ 37998 h 186"/>
                  <a:gd name="T14" fmla="*/ 72667 w 204"/>
                  <a:gd name="T15" fmla="*/ 31545 h 186"/>
                  <a:gd name="T16" fmla="*/ 72667 w 204"/>
                  <a:gd name="T17" fmla="*/ 25093 h 186"/>
                  <a:gd name="T18" fmla="*/ 72667 w 204"/>
                  <a:gd name="T19" fmla="*/ 15773 h 186"/>
                  <a:gd name="T20" fmla="*/ 69445 w 204"/>
                  <a:gd name="T21" fmla="*/ 9320 h 186"/>
                  <a:gd name="T22" fmla="*/ 69445 w 204"/>
                  <a:gd name="T23" fmla="*/ 9320 h 186"/>
                  <a:gd name="T24" fmla="*/ 63002 w 204"/>
                  <a:gd name="T25" fmla="*/ 2868 h 186"/>
                  <a:gd name="T26" fmla="*/ 53695 w 204"/>
                  <a:gd name="T27" fmla="*/ 0 h 186"/>
                  <a:gd name="T28" fmla="*/ 47251 w 204"/>
                  <a:gd name="T29" fmla="*/ 2868 h 186"/>
                  <a:gd name="T30" fmla="*/ 37944 w 204"/>
                  <a:gd name="T31" fmla="*/ 6094 h 186"/>
                  <a:gd name="T32" fmla="*/ 37944 w 204"/>
                  <a:gd name="T33" fmla="*/ 6094 h 186"/>
                  <a:gd name="T34" fmla="*/ 9307 w 204"/>
                  <a:gd name="T35" fmla="*/ 28319 h 186"/>
                  <a:gd name="T36" fmla="*/ 9307 w 204"/>
                  <a:gd name="T37" fmla="*/ 28319 h 186"/>
                  <a:gd name="T38" fmla="*/ 3222 w 204"/>
                  <a:gd name="T39" fmla="*/ 34771 h 186"/>
                  <a:gd name="T40" fmla="*/ 0 w 204"/>
                  <a:gd name="T41" fmla="*/ 44092 h 186"/>
                  <a:gd name="T42" fmla="*/ 3222 w 204"/>
                  <a:gd name="T43" fmla="*/ 50544 h 186"/>
                  <a:gd name="T44" fmla="*/ 6443 w 204"/>
                  <a:gd name="T45" fmla="*/ 59864 h 186"/>
                  <a:gd name="T46" fmla="*/ 6443 w 204"/>
                  <a:gd name="T47" fmla="*/ 59864 h 186"/>
                  <a:gd name="T48" fmla="*/ 12529 w 204"/>
                  <a:gd name="T49" fmla="*/ 66317 h 186"/>
                  <a:gd name="T50" fmla="*/ 18972 w 204"/>
                  <a:gd name="T51" fmla="*/ 66317 h 186"/>
                  <a:gd name="T52" fmla="*/ 28279 w 204"/>
                  <a:gd name="T53" fmla="*/ 66317 h 186"/>
                  <a:gd name="T54" fmla="*/ 34723 w 204"/>
                  <a:gd name="T55" fmla="*/ 63090 h 18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</a:gdLst>
                <a:ahLst/>
                <a:cxnLst>
                  <a:cxn ang="T56">
                    <a:pos x="T0" y="T1"/>
                  </a:cxn>
                  <a:cxn ang="T57">
                    <a:pos x="T2" y="T3"/>
                  </a:cxn>
                  <a:cxn ang="T58">
                    <a:pos x="T4" y="T5"/>
                  </a:cxn>
                  <a:cxn ang="T59">
                    <a:pos x="T6" y="T7"/>
                  </a:cxn>
                  <a:cxn ang="T60">
                    <a:pos x="T8" y="T9"/>
                  </a:cxn>
                  <a:cxn ang="T61">
                    <a:pos x="T10" y="T11"/>
                  </a:cxn>
                  <a:cxn ang="T62">
                    <a:pos x="T12" y="T13"/>
                  </a:cxn>
                  <a:cxn ang="T63">
                    <a:pos x="T14" y="T15"/>
                  </a:cxn>
                  <a:cxn ang="T64">
                    <a:pos x="T16" y="T17"/>
                  </a:cxn>
                  <a:cxn ang="T65">
                    <a:pos x="T18" y="T19"/>
                  </a:cxn>
                  <a:cxn ang="T66">
                    <a:pos x="T20" y="T21"/>
                  </a:cxn>
                  <a:cxn ang="T67">
                    <a:pos x="T22" y="T23"/>
                  </a:cxn>
                  <a:cxn ang="T68">
                    <a:pos x="T24" y="T25"/>
                  </a:cxn>
                  <a:cxn ang="T69">
                    <a:pos x="T26" y="T27"/>
                  </a:cxn>
                  <a:cxn ang="T70">
                    <a:pos x="T28" y="T29"/>
                  </a:cxn>
                  <a:cxn ang="T71">
                    <a:pos x="T30" y="T31"/>
                  </a:cxn>
                  <a:cxn ang="T72">
                    <a:pos x="T32" y="T33"/>
                  </a:cxn>
                  <a:cxn ang="T73">
                    <a:pos x="T34" y="T35"/>
                  </a:cxn>
                  <a:cxn ang="T74">
                    <a:pos x="T36" y="T37"/>
                  </a:cxn>
                  <a:cxn ang="T75">
                    <a:pos x="T38" y="T39"/>
                  </a:cxn>
                  <a:cxn ang="T76">
                    <a:pos x="T40" y="T41"/>
                  </a:cxn>
                  <a:cxn ang="T77">
                    <a:pos x="T42" y="T43"/>
                  </a:cxn>
                  <a:cxn ang="T78">
                    <a:pos x="T44" y="T45"/>
                  </a:cxn>
                  <a:cxn ang="T79">
                    <a:pos x="T46" y="T47"/>
                  </a:cxn>
                  <a:cxn ang="T80">
                    <a:pos x="T48" y="T49"/>
                  </a:cxn>
                  <a:cxn ang="T81">
                    <a:pos x="T50" y="T51"/>
                  </a:cxn>
                  <a:cxn ang="T82">
                    <a:pos x="T52" y="T53"/>
                  </a:cxn>
                  <a:cxn ang="T83">
                    <a:pos x="T54" y="T55"/>
                  </a:cxn>
                </a:cxnLst>
                <a:rect l="0" t="0" r="r" b="b"/>
                <a:pathLst>
                  <a:path w="204" h="186">
                    <a:moveTo>
                      <a:pt x="97" y="176"/>
                    </a:moveTo>
                    <a:lnTo>
                      <a:pt x="97" y="176"/>
                    </a:lnTo>
                    <a:lnTo>
                      <a:pt x="185" y="106"/>
                    </a:lnTo>
                    <a:lnTo>
                      <a:pt x="203" y="88"/>
                    </a:lnTo>
                    <a:lnTo>
                      <a:pt x="203" y="70"/>
                    </a:lnTo>
                    <a:lnTo>
                      <a:pt x="203" y="44"/>
                    </a:lnTo>
                    <a:lnTo>
                      <a:pt x="194" y="26"/>
                    </a:lnTo>
                    <a:lnTo>
                      <a:pt x="176" y="8"/>
                    </a:lnTo>
                    <a:lnTo>
                      <a:pt x="150" y="0"/>
                    </a:lnTo>
                    <a:lnTo>
                      <a:pt x="132" y="8"/>
                    </a:lnTo>
                    <a:lnTo>
                      <a:pt x="106" y="17"/>
                    </a:lnTo>
                    <a:lnTo>
                      <a:pt x="26" y="79"/>
                    </a:lnTo>
                    <a:lnTo>
                      <a:pt x="9" y="97"/>
                    </a:lnTo>
                    <a:lnTo>
                      <a:pt x="0" y="123"/>
                    </a:lnTo>
                    <a:lnTo>
                      <a:pt x="9" y="141"/>
                    </a:lnTo>
                    <a:lnTo>
                      <a:pt x="18" y="167"/>
                    </a:lnTo>
                    <a:lnTo>
                      <a:pt x="35" y="185"/>
                    </a:lnTo>
                    <a:lnTo>
                      <a:pt x="53" y="185"/>
                    </a:lnTo>
                    <a:lnTo>
                      <a:pt x="79" y="185"/>
                    </a:lnTo>
                    <a:lnTo>
                      <a:pt x="97" y="176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178" name="Freeform 63"/>
              <p:cNvSpPr>
                <a:spLocks noChangeArrowheads="1"/>
              </p:cNvSpPr>
              <p:nvPr/>
            </p:nvSpPr>
            <p:spPr bwMode="auto">
              <a:xfrm>
                <a:off x="5586413" y="5773738"/>
                <a:ext cx="73025" cy="73025"/>
              </a:xfrm>
              <a:custGeom>
                <a:avLst/>
                <a:gdLst>
                  <a:gd name="T0" fmla="*/ 31501 w 204"/>
                  <a:gd name="T1" fmla="*/ 9307 h 204"/>
                  <a:gd name="T2" fmla="*/ 31501 w 204"/>
                  <a:gd name="T3" fmla="*/ 9307 h 204"/>
                  <a:gd name="T4" fmla="*/ 6443 w 204"/>
                  <a:gd name="T5" fmla="*/ 34723 h 204"/>
                  <a:gd name="T6" fmla="*/ 6443 w 204"/>
                  <a:gd name="T7" fmla="*/ 34723 h 204"/>
                  <a:gd name="T8" fmla="*/ 3222 w 204"/>
                  <a:gd name="T9" fmla="*/ 41166 h 204"/>
                  <a:gd name="T10" fmla="*/ 0 w 204"/>
                  <a:gd name="T11" fmla="*/ 50473 h 204"/>
                  <a:gd name="T12" fmla="*/ 3222 w 204"/>
                  <a:gd name="T13" fmla="*/ 60138 h 204"/>
                  <a:gd name="T14" fmla="*/ 6443 w 204"/>
                  <a:gd name="T15" fmla="*/ 66224 h 204"/>
                  <a:gd name="T16" fmla="*/ 6443 w 204"/>
                  <a:gd name="T17" fmla="*/ 66224 h 204"/>
                  <a:gd name="T18" fmla="*/ 15750 w 204"/>
                  <a:gd name="T19" fmla="*/ 72667 h 204"/>
                  <a:gd name="T20" fmla="*/ 22194 w 204"/>
                  <a:gd name="T21" fmla="*/ 72667 h 204"/>
                  <a:gd name="T22" fmla="*/ 31501 w 204"/>
                  <a:gd name="T23" fmla="*/ 72667 h 204"/>
                  <a:gd name="T24" fmla="*/ 37944 w 204"/>
                  <a:gd name="T25" fmla="*/ 66224 h 204"/>
                  <a:gd name="T26" fmla="*/ 37944 w 204"/>
                  <a:gd name="T27" fmla="*/ 66224 h 204"/>
                  <a:gd name="T28" fmla="*/ 37944 w 204"/>
                  <a:gd name="T29" fmla="*/ 66224 h 204"/>
                  <a:gd name="T30" fmla="*/ 66224 w 204"/>
                  <a:gd name="T31" fmla="*/ 37944 h 204"/>
                  <a:gd name="T32" fmla="*/ 66224 w 204"/>
                  <a:gd name="T33" fmla="*/ 37944 h 204"/>
                  <a:gd name="T34" fmla="*/ 66224 w 204"/>
                  <a:gd name="T35" fmla="*/ 37944 h 204"/>
                  <a:gd name="T36" fmla="*/ 66224 w 204"/>
                  <a:gd name="T37" fmla="*/ 37944 h 204"/>
                  <a:gd name="T38" fmla="*/ 69445 w 204"/>
                  <a:gd name="T39" fmla="*/ 31501 h 204"/>
                  <a:gd name="T40" fmla="*/ 72667 w 204"/>
                  <a:gd name="T41" fmla="*/ 22194 h 204"/>
                  <a:gd name="T42" fmla="*/ 69445 w 204"/>
                  <a:gd name="T43" fmla="*/ 12529 h 204"/>
                  <a:gd name="T44" fmla="*/ 66224 w 204"/>
                  <a:gd name="T45" fmla="*/ 6443 h 204"/>
                  <a:gd name="T46" fmla="*/ 66224 w 204"/>
                  <a:gd name="T47" fmla="*/ 6443 h 204"/>
                  <a:gd name="T48" fmla="*/ 56917 w 204"/>
                  <a:gd name="T49" fmla="*/ 3222 h 204"/>
                  <a:gd name="T50" fmla="*/ 47609 w 204"/>
                  <a:gd name="T51" fmla="*/ 0 h 204"/>
                  <a:gd name="T52" fmla="*/ 41166 w 204"/>
                  <a:gd name="T53" fmla="*/ 3222 h 204"/>
                  <a:gd name="T54" fmla="*/ 31501 w 204"/>
                  <a:gd name="T55" fmla="*/ 9307 h 204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</a:gdLst>
                <a:ahLst/>
                <a:cxnLst>
                  <a:cxn ang="T56">
                    <a:pos x="T0" y="T1"/>
                  </a:cxn>
                  <a:cxn ang="T57">
                    <a:pos x="T2" y="T3"/>
                  </a:cxn>
                  <a:cxn ang="T58">
                    <a:pos x="T4" y="T5"/>
                  </a:cxn>
                  <a:cxn ang="T59">
                    <a:pos x="T6" y="T7"/>
                  </a:cxn>
                  <a:cxn ang="T60">
                    <a:pos x="T8" y="T9"/>
                  </a:cxn>
                  <a:cxn ang="T61">
                    <a:pos x="T10" y="T11"/>
                  </a:cxn>
                  <a:cxn ang="T62">
                    <a:pos x="T12" y="T13"/>
                  </a:cxn>
                  <a:cxn ang="T63">
                    <a:pos x="T14" y="T15"/>
                  </a:cxn>
                  <a:cxn ang="T64">
                    <a:pos x="T16" y="T17"/>
                  </a:cxn>
                  <a:cxn ang="T65">
                    <a:pos x="T18" y="T19"/>
                  </a:cxn>
                  <a:cxn ang="T66">
                    <a:pos x="T20" y="T21"/>
                  </a:cxn>
                  <a:cxn ang="T67">
                    <a:pos x="T22" y="T23"/>
                  </a:cxn>
                  <a:cxn ang="T68">
                    <a:pos x="T24" y="T25"/>
                  </a:cxn>
                  <a:cxn ang="T69">
                    <a:pos x="T26" y="T27"/>
                  </a:cxn>
                  <a:cxn ang="T70">
                    <a:pos x="T28" y="T29"/>
                  </a:cxn>
                  <a:cxn ang="T71">
                    <a:pos x="T30" y="T31"/>
                  </a:cxn>
                  <a:cxn ang="T72">
                    <a:pos x="T32" y="T33"/>
                  </a:cxn>
                  <a:cxn ang="T73">
                    <a:pos x="T34" y="T35"/>
                  </a:cxn>
                  <a:cxn ang="T74">
                    <a:pos x="T36" y="T37"/>
                  </a:cxn>
                  <a:cxn ang="T75">
                    <a:pos x="T38" y="T39"/>
                  </a:cxn>
                  <a:cxn ang="T76">
                    <a:pos x="T40" y="T41"/>
                  </a:cxn>
                  <a:cxn ang="T77">
                    <a:pos x="T42" y="T43"/>
                  </a:cxn>
                  <a:cxn ang="T78">
                    <a:pos x="T44" y="T45"/>
                  </a:cxn>
                  <a:cxn ang="T79">
                    <a:pos x="T46" y="T47"/>
                  </a:cxn>
                  <a:cxn ang="T80">
                    <a:pos x="T48" y="T49"/>
                  </a:cxn>
                  <a:cxn ang="T81">
                    <a:pos x="T50" y="T51"/>
                  </a:cxn>
                  <a:cxn ang="T82">
                    <a:pos x="T52" y="T53"/>
                  </a:cxn>
                  <a:cxn ang="T83">
                    <a:pos x="T54" y="T55"/>
                  </a:cxn>
                </a:cxnLst>
                <a:rect l="0" t="0" r="r" b="b"/>
                <a:pathLst>
                  <a:path w="204" h="204">
                    <a:moveTo>
                      <a:pt x="88" y="26"/>
                    </a:moveTo>
                    <a:lnTo>
                      <a:pt x="88" y="26"/>
                    </a:lnTo>
                    <a:lnTo>
                      <a:pt x="18" y="97"/>
                    </a:lnTo>
                    <a:lnTo>
                      <a:pt x="9" y="115"/>
                    </a:lnTo>
                    <a:lnTo>
                      <a:pt x="0" y="141"/>
                    </a:lnTo>
                    <a:lnTo>
                      <a:pt x="9" y="168"/>
                    </a:lnTo>
                    <a:lnTo>
                      <a:pt x="18" y="185"/>
                    </a:lnTo>
                    <a:lnTo>
                      <a:pt x="44" y="203"/>
                    </a:lnTo>
                    <a:lnTo>
                      <a:pt x="62" y="203"/>
                    </a:lnTo>
                    <a:lnTo>
                      <a:pt x="88" y="203"/>
                    </a:lnTo>
                    <a:lnTo>
                      <a:pt x="106" y="185"/>
                    </a:lnTo>
                    <a:lnTo>
                      <a:pt x="185" y="106"/>
                    </a:lnTo>
                    <a:lnTo>
                      <a:pt x="194" y="88"/>
                    </a:lnTo>
                    <a:lnTo>
                      <a:pt x="203" y="62"/>
                    </a:lnTo>
                    <a:lnTo>
                      <a:pt x="194" y="35"/>
                    </a:lnTo>
                    <a:lnTo>
                      <a:pt x="185" y="18"/>
                    </a:lnTo>
                    <a:lnTo>
                      <a:pt x="159" y="9"/>
                    </a:lnTo>
                    <a:lnTo>
                      <a:pt x="133" y="0"/>
                    </a:lnTo>
                    <a:lnTo>
                      <a:pt x="115" y="9"/>
                    </a:lnTo>
                    <a:lnTo>
                      <a:pt x="88" y="26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179" name="Freeform 64"/>
              <p:cNvSpPr>
                <a:spLocks noChangeArrowheads="1"/>
              </p:cNvSpPr>
              <p:nvPr/>
            </p:nvSpPr>
            <p:spPr bwMode="auto">
              <a:xfrm>
                <a:off x="5662613" y="5684838"/>
                <a:ext cx="66675" cy="76200"/>
              </a:xfrm>
              <a:custGeom>
                <a:avLst/>
                <a:gdLst>
                  <a:gd name="T0" fmla="*/ 56996 w 186"/>
                  <a:gd name="T1" fmla="*/ 3220 h 213"/>
                  <a:gd name="T2" fmla="*/ 56996 w 186"/>
                  <a:gd name="T3" fmla="*/ 3220 h 213"/>
                  <a:gd name="T4" fmla="*/ 47318 w 186"/>
                  <a:gd name="T5" fmla="*/ 0 h 213"/>
                  <a:gd name="T6" fmla="*/ 41224 w 186"/>
                  <a:gd name="T7" fmla="*/ 0 h 213"/>
                  <a:gd name="T8" fmla="*/ 31545 w 186"/>
                  <a:gd name="T9" fmla="*/ 3220 h 213"/>
                  <a:gd name="T10" fmla="*/ 25451 w 186"/>
                  <a:gd name="T11" fmla="*/ 9301 h 213"/>
                  <a:gd name="T12" fmla="*/ 25451 w 186"/>
                  <a:gd name="T13" fmla="*/ 9301 h 213"/>
                  <a:gd name="T14" fmla="*/ 15773 w 186"/>
                  <a:gd name="T15" fmla="*/ 25400 h 213"/>
                  <a:gd name="T16" fmla="*/ 3226 w 186"/>
                  <a:gd name="T17" fmla="*/ 41141 h 213"/>
                  <a:gd name="T18" fmla="*/ 3226 w 186"/>
                  <a:gd name="T19" fmla="*/ 41141 h 213"/>
                  <a:gd name="T20" fmla="*/ 3226 w 186"/>
                  <a:gd name="T21" fmla="*/ 41141 h 213"/>
                  <a:gd name="T22" fmla="*/ 0 w 186"/>
                  <a:gd name="T23" fmla="*/ 47223 h 213"/>
                  <a:gd name="T24" fmla="*/ 0 w 186"/>
                  <a:gd name="T25" fmla="*/ 56882 h 213"/>
                  <a:gd name="T26" fmla="*/ 3226 w 186"/>
                  <a:gd name="T27" fmla="*/ 66183 h 213"/>
                  <a:gd name="T28" fmla="*/ 9320 w 186"/>
                  <a:gd name="T29" fmla="*/ 72623 h 213"/>
                  <a:gd name="T30" fmla="*/ 9320 w 186"/>
                  <a:gd name="T31" fmla="*/ 72623 h 213"/>
                  <a:gd name="T32" fmla="*/ 15773 w 186"/>
                  <a:gd name="T33" fmla="*/ 75842 h 213"/>
                  <a:gd name="T34" fmla="*/ 25451 w 186"/>
                  <a:gd name="T35" fmla="*/ 75842 h 213"/>
                  <a:gd name="T36" fmla="*/ 34771 w 186"/>
                  <a:gd name="T37" fmla="*/ 72623 h 213"/>
                  <a:gd name="T38" fmla="*/ 41224 w 186"/>
                  <a:gd name="T39" fmla="*/ 66183 h 213"/>
                  <a:gd name="T40" fmla="*/ 53770 w 186"/>
                  <a:gd name="T41" fmla="*/ 50442 h 213"/>
                  <a:gd name="T42" fmla="*/ 63090 w 186"/>
                  <a:gd name="T43" fmla="*/ 34701 h 213"/>
                  <a:gd name="T44" fmla="*/ 63090 w 186"/>
                  <a:gd name="T45" fmla="*/ 34701 h 213"/>
                  <a:gd name="T46" fmla="*/ 63090 w 186"/>
                  <a:gd name="T47" fmla="*/ 34701 h 213"/>
                  <a:gd name="T48" fmla="*/ 66317 w 186"/>
                  <a:gd name="T49" fmla="*/ 25400 h 213"/>
                  <a:gd name="T50" fmla="*/ 66317 w 186"/>
                  <a:gd name="T51" fmla="*/ 18961 h 213"/>
                  <a:gd name="T52" fmla="*/ 63090 w 186"/>
                  <a:gd name="T53" fmla="*/ 9301 h 213"/>
                  <a:gd name="T54" fmla="*/ 56996 w 186"/>
                  <a:gd name="T55" fmla="*/ 3220 h 213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</a:gdLst>
                <a:ahLst/>
                <a:cxnLst>
                  <a:cxn ang="T56">
                    <a:pos x="T0" y="T1"/>
                  </a:cxn>
                  <a:cxn ang="T57">
                    <a:pos x="T2" y="T3"/>
                  </a:cxn>
                  <a:cxn ang="T58">
                    <a:pos x="T4" y="T5"/>
                  </a:cxn>
                  <a:cxn ang="T59">
                    <a:pos x="T6" y="T7"/>
                  </a:cxn>
                  <a:cxn ang="T60">
                    <a:pos x="T8" y="T9"/>
                  </a:cxn>
                  <a:cxn ang="T61">
                    <a:pos x="T10" y="T11"/>
                  </a:cxn>
                  <a:cxn ang="T62">
                    <a:pos x="T12" y="T13"/>
                  </a:cxn>
                  <a:cxn ang="T63">
                    <a:pos x="T14" y="T15"/>
                  </a:cxn>
                  <a:cxn ang="T64">
                    <a:pos x="T16" y="T17"/>
                  </a:cxn>
                  <a:cxn ang="T65">
                    <a:pos x="T18" y="T19"/>
                  </a:cxn>
                  <a:cxn ang="T66">
                    <a:pos x="T20" y="T21"/>
                  </a:cxn>
                  <a:cxn ang="T67">
                    <a:pos x="T22" y="T23"/>
                  </a:cxn>
                  <a:cxn ang="T68">
                    <a:pos x="T24" y="T25"/>
                  </a:cxn>
                  <a:cxn ang="T69">
                    <a:pos x="T26" y="T27"/>
                  </a:cxn>
                  <a:cxn ang="T70">
                    <a:pos x="T28" y="T29"/>
                  </a:cxn>
                  <a:cxn ang="T71">
                    <a:pos x="T30" y="T31"/>
                  </a:cxn>
                  <a:cxn ang="T72">
                    <a:pos x="T32" y="T33"/>
                  </a:cxn>
                  <a:cxn ang="T73">
                    <a:pos x="T34" y="T35"/>
                  </a:cxn>
                  <a:cxn ang="T74">
                    <a:pos x="T36" y="T37"/>
                  </a:cxn>
                  <a:cxn ang="T75">
                    <a:pos x="T38" y="T39"/>
                  </a:cxn>
                  <a:cxn ang="T76">
                    <a:pos x="T40" y="T41"/>
                  </a:cxn>
                  <a:cxn ang="T77">
                    <a:pos x="T42" y="T43"/>
                  </a:cxn>
                  <a:cxn ang="T78">
                    <a:pos x="T44" y="T45"/>
                  </a:cxn>
                  <a:cxn ang="T79">
                    <a:pos x="T46" y="T47"/>
                  </a:cxn>
                  <a:cxn ang="T80">
                    <a:pos x="T48" y="T49"/>
                  </a:cxn>
                  <a:cxn ang="T81">
                    <a:pos x="T50" y="T51"/>
                  </a:cxn>
                  <a:cxn ang="T82">
                    <a:pos x="T52" y="T53"/>
                  </a:cxn>
                  <a:cxn ang="T83">
                    <a:pos x="T54" y="T55"/>
                  </a:cxn>
                </a:cxnLst>
                <a:rect l="0" t="0" r="r" b="b"/>
                <a:pathLst>
                  <a:path w="186" h="213">
                    <a:moveTo>
                      <a:pt x="159" y="9"/>
                    </a:moveTo>
                    <a:lnTo>
                      <a:pt x="159" y="9"/>
                    </a:lnTo>
                    <a:lnTo>
                      <a:pt x="132" y="0"/>
                    </a:lnTo>
                    <a:lnTo>
                      <a:pt x="115" y="0"/>
                    </a:lnTo>
                    <a:lnTo>
                      <a:pt x="88" y="9"/>
                    </a:lnTo>
                    <a:lnTo>
                      <a:pt x="71" y="26"/>
                    </a:lnTo>
                    <a:lnTo>
                      <a:pt x="44" y="71"/>
                    </a:lnTo>
                    <a:lnTo>
                      <a:pt x="9" y="115"/>
                    </a:lnTo>
                    <a:lnTo>
                      <a:pt x="0" y="132"/>
                    </a:lnTo>
                    <a:lnTo>
                      <a:pt x="0" y="159"/>
                    </a:lnTo>
                    <a:lnTo>
                      <a:pt x="9" y="185"/>
                    </a:lnTo>
                    <a:lnTo>
                      <a:pt x="26" y="203"/>
                    </a:lnTo>
                    <a:lnTo>
                      <a:pt x="44" y="212"/>
                    </a:lnTo>
                    <a:lnTo>
                      <a:pt x="71" y="212"/>
                    </a:lnTo>
                    <a:lnTo>
                      <a:pt x="97" y="203"/>
                    </a:lnTo>
                    <a:lnTo>
                      <a:pt x="115" y="185"/>
                    </a:lnTo>
                    <a:lnTo>
                      <a:pt x="150" y="141"/>
                    </a:lnTo>
                    <a:lnTo>
                      <a:pt x="176" y="97"/>
                    </a:lnTo>
                    <a:lnTo>
                      <a:pt x="185" y="71"/>
                    </a:lnTo>
                    <a:lnTo>
                      <a:pt x="185" y="53"/>
                    </a:lnTo>
                    <a:lnTo>
                      <a:pt x="176" y="26"/>
                    </a:lnTo>
                    <a:lnTo>
                      <a:pt x="159" y="9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180" name="Freeform 65"/>
              <p:cNvSpPr>
                <a:spLocks noChangeArrowheads="1"/>
              </p:cNvSpPr>
              <p:nvPr/>
            </p:nvSpPr>
            <p:spPr bwMode="auto">
              <a:xfrm>
                <a:off x="5719763" y="5583238"/>
                <a:ext cx="63500" cy="82550"/>
              </a:xfrm>
              <a:custGeom>
                <a:avLst/>
                <a:gdLst>
                  <a:gd name="T0" fmla="*/ 44127 w 177"/>
                  <a:gd name="T1" fmla="*/ 66399 h 230"/>
                  <a:gd name="T2" fmla="*/ 44127 w 177"/>
                  <a:gd name="T3" fmla="*/ 66399 h 230"/>
                  <a:gd name="T4" fmla="*/ 44127 w 177"/>
                  <a:gd name="T5" fmla="*/ 66399 h 230"/>
                  <a:gd name="T6" fmla="*/ 53814 w 177"/>
                  <a:gd name="T7" fmla="*/ 50607 h 230"/>
                  <a:gd name="T8" fmla="*/ 53814 w 177"/>
                  <a:gd name="T9" fmla="*/ 50607 h 230"/>
                  <a:gd name="T10" fmla="*/ 59912 w 177"/>
                  <a:gd name="T11" fmla="*/ 31584 h 230"/>
                  <a:gd name="T12" fmla="*/ 59912 w 177"/>
                  <a:gd name="T13" fmla="*/ 31584 h 230"/>
                  <a:gd name="T14" fmla="*/ 59912 w 177"/>
                  <a:gd name="T15" fmla="*/ 31584 h 230"/>
                  <a:gd name="T16" fmla="*/ 63141 w 177"/>
                  <a:gd name="T17" fmla="*/ 21894 h 230"/>
                  <a:gd name="T18" fmla="*/ 59912 w 177"/>
                  <a:gd name="T19" fmla="*/ 12562 h 230"/>
                  <a:gd name="T20" fmla="*/ 53814 w 177"/>
                  <a:gd name="T21" fmla="*/ 6102 h 230"/>
                  <a:gd name="T22" fmla="*/ 47356 w 177"/>
                  <a:gd name="T23" fmla="*/ 0 h 230"/>
                  <a:gd name="T24" fmla="*/ 47356 w 177"/>
                  <a:gd name="T25" fmla="*/ 0 h 230"/>
                  <a:gd name="T26" fmla="*/ 38028 w 177"/>
                  <a:gd name="T27" fmla="*/ 0 h 230"/>
                  <a:gd name="T28" fmla="*/ 28342 w 177"/>
                  <a:gd name="T29" fmla="*/ 0 h 230"/>
                  <a:gd name="T30" fmla="*/ 22243 w 177"/>
                  <a:gd name="T31" fmla="*/ 6102 h 230"/>
                  <a:gd name="T32" fmla="*/ 15785 w 177"/>
                  <a:gd name="T33" fmla="*/ 12562 h 230"/>
                  <a:gd name="T34" fmla="*/ 15785 w 177"/>
                  <a:gd name="T35" fmla="*/ 12562 h 230"/>
                  <a:gd name="T36" fmla="*/ 15785 w 177"/>
                  <a:gd name="T37" fmla="*/ 12562 h 230"/>
                  <a:gd name="T38" fmla="*/ 9328 w 177"/>
                  <a:gd name="T39" fmla="*/ 31584 h 230"/>
                  <a:gd name="T40" fmla="*/ 9328 w 177"/>
                  <a:gd name="T41" fmla="*/ 31584 h 230"/>
                  <a:gd name="T42" fmla="*/ 3229 w 177"/>
                  <a:gd name="T43" fmla="*/ 47377 h 230"/>
                  <a:gd name="T44" fmla="*/ 3229 w 177"/>
                  <a:gd name="T45" fmla="*/ 47377 h 230"/>
                  <a:gd name="T46" fmla="*/ 0 w 177"/>
                  <a:gd name="T47" fmla="*/ 56708 h 230"/>
                  <a:gd name="T48" fmla="*/ 3229 w 177"/>
                  <a:gd name="T49" fmla="*/ 66399 h 230"/>
                  <a:gd name="T50" fmla="*/ 6099 w 177"/>
                  <a:gd name="T51" fmla="*/ 72859 h 230"/>
                  <a:gd name="T52" fmla="*/ 12556 w 177"/>
                  <a:gd name="T53" fmla="*/ 78961 h 230"/>
                  <a:gd name="T54" fmla="*/ 12556 w 177"/>
                  <a:gd name="T55" fmla="*/ 78961 h 230"/>
                  <a:gd name="T56" fmla="*/ 22243 w 177"/>
                  <a:gd name="T57" fmla="*/ 82191 h 230"/>
                  <a:gd name="T58" fmla="*/ 31571 w 177"/>
                  <a:gd name="T59" fmla="*/ 78961 h 230"/>
                  <a:gd name="T60" fmla="*/ 38028 w 177"/>
                  <a:gd name="T61" fmla="*/ 75731 h 230"/>
                  <a:gd name="T62" fmla="*/ 44127 w 177"/>
                  <a:gd name="T63" fmla="*/ 66399 h 230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</a:gdLst>
                <a:ahLst/>
                <a:cxnLst>
                  <a:cxn ang="T64">
                    <a:pos x="T0" y="T1"/>
                  </a:cxn>
                  <a:cxn ang="T65">
                    <a:pos x="T2" y="T3"/>
                  </a:cxn>
                  <a:cxn ang="T66">
                    <a:pos x="T4" y="T5"/>
                  </a:cxn>
                  <a:cxn ang="T67">
                    <a:pos x="T6" y="T7"/>
                  </a:cxn>
                  <a:cxn ang="T68">
                    <a:pos x="T8" y="T9"/>
                  </a:cxn>
                  <a:cxn ang="T69">
                    <a:pos x="T10" y="T11"/>
                  </a:cxn>
                  <a:cxn ang="T70">
                    <a:pos x="T12" y="T13"/>
                  </a:cxn>
                  <a:cxn ang="T71">
                    <a:pos x="T14" y="T15"/>
                  </a:cxn>
                  <a:cxn ang="T72">
                    <a:pos x="T16" y="T17"/>
                  </a:cxn>
                  <a:cxn ang="T73">
                    <a:pos x="T18" y="T19"/>
                  </a:cxn>
                  <a:cxn ang="T74">
                    <a:pos x="T20" y="T21"/>
                  </a:cxn>
                  <a:cxn ang="T75">
                    <a:pos x="T22" y="T23"/>
                  </a:cxn>
                  <a:cxn ang="T76">
                    <a:pos x="T24" y="T25"/>
                  </a:cxn>
                  <a:cxn ang="T77">
                    <a:pos x="T26" y="T27"/>
                  </a:cxn>
                  <a:cxn ang="T78">
                    <a:pos x="T28" y="T29"/>
                  </a:cxn>
                  <a:cxn ang="T79">
                    <a:pos x="T30" y="T31"/>
                  </a:cxn>
                  <a:cxn ang="T80">
                    <a:pos x="T32" y="T33"/>
                  </a:cxn>
                  <a:cxn ang="T81">
                    <a:pos x="T34" y="T35"/>
                  </a:cxn>
                  <a:cxn ang="T82">
                    <a:pos x="T36" y="T37"/>
                  </a:cxn>
                  <a:cxn ang="T83">
                    <a:pos x="T38" y="T39"/>
                  </a:cxn>
                  <a:cxn ang="T84">
                    <a:pos x="T40" y="T41"/>
                  </a:cxn>
                  <a:cxn ang="T85">
                    <a:pos x="T42" y="T43"/>
                  </a:cxn>
                  <a:cxn ang="T86">
                    <a:pos x="T44" y="T45"/>
                  </a:cxn>
                  <a:cxn ang="T87">
                    <a:pos x="T46" y="T47"/>
                  </a:cxn>
                  <a:cxn ang="T88">
                    <a:pos x="T48" y="T49"/>
                  </a:cxn>
                  <a:cxn ang="T89">
                    <a:pos x="T50" y="T51"/>
                  </a:cxn>
                  <a:cxn ang="T90">
                    <a:pos x="T52" y="T53"/>
                  </a:cxn>
                  <a:cxn ang="T91">
                    <a:pos x="T54" y="T55"/>
                  </a:cxn>
                  <a:cxn ang="T92">
                    <a:pos x="T56" y="T57"/>
                  </a:cxn>
                  <a:cxn ang="T93">
                    <a:pos x="T58" y="T59"/>
                  </a:cxn>
                  <a:cxn ang="T94">
                    <a:pos x="T60" y="T61"/>
                  </a:cxn>
                  <a:cxn ang="T95">
                    <a:pos x="T62" y="T63"/>
                  </a:cxn>
                </a:cxnLst>
                <a:rect l="0" t="0" r="r" b="b"/>
                <a:pathLst>
                  <a:path w="177" h="230">
                    <a:moveTo>
                      <a:pt x="123" y="185"/>
                    </a:moveTo>
                    <a:lnTo>
                      <a:pt x="123" y="185"/>
                    </a:lnTo>
                    <a:lnTo>
                      <a:pt x="150" y="141"/>
                    </a:lnTo>
                    <a:lnTo>
                      <a:pt x="167" y="88"/>
                    </a:lnTo>
                    <a:lnTo>
                      <a:pt x="176" y="61"/>
                    </a:lnTo>
                    <a:lnTo>
                      <a:pt x="167" y="35"/>
                    </a:lnTo>
                    <a:lnTo>
                      <a:pt x="150" y="17"/>
                    </a:lnTo>
                    <a:lnTo>
                      <a:pt x="132" y="0"/>
                    </a:lnTo>
                    <a:lnTo>
                      <a:pt x="106" y="0"/>
                    </a:lnTo>
                    <a:lnTo>
                      <a:pt x="79" y="0"/>
                    </a:lnTo>
                    <a:lnTo>
                      <a:pt x="62" y="17"/>
                    </a:lnTo>
                    <a:lnTo>
                      <a:pt x="44" y="35"/>
                    </a:lnTo>
                    <a:lnTo>
                      <a:pt x="26" y="88"/>
                    </a:lnTo>
                    <a:lnTo>
                      <a:pt x="9" y="132"/>
                    </a:lnTo>
                    <a:lnTo>
                      <a:pt x="0" y="158"/>
                    </a:lnTo>
                    <a:lnTo>
                      <a:pt x="9" y="185"/>
                    </a:lnTo>
                    <a:lnTo>
                      <a:pt x="17" y="203"/>
                    </a:lnTo>
                    <a:lnTo>
                      <a:pt x="35" y="220"/>
                    </a:lnTo>
                    <a:lnTo>
                      <a:pt x="62" y="229"/>
                    </a:lnTo>
                    <a:lnTo>
                      <a:pt x="88" y="220"/>
                    </a:lnTo>
                    <a:lnTo>
                      <a:pt x="106" y="211"/>
                    </a:lnTo>
                    <a:lnTo>
                      <a:pt x="123" y="185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181" name="Freeform 66"/>
              <p:cNvSpPr>
                <a:spLocks noChangeArrowheads="1"/>
              </p:cNvSpPr>
              <p:nvPr/>
            </p:nvSpPr>
            <p:spPr bwMode="auto">
              <a:xfrm>
                <a:off x="5757863" y="5472113"/>
                <a:ext cx="50800" cy="82550"/>
              </a:xfrm>
              <a:custGeom>
                <a:avLst/>
                <a:gdLst>
                  <a:gd name="T0" fmla="*/ 44003 w 142"/>
                  <a:gd name="T1" fmla="*/ 66399 h 230"/>
                  <a:gd name="T2" fmla="*/ 44003 w 142"/>
                  <a:gd name="T3" fmla="*/ 66399 h 230"/>
                  <a:gd name="T4" fmla="*/ 44003 w 142"/>
                  <a:gd name="T5" fmla="*/ 66399 h 230"/>
                  <a:gd name="T6" fmla="*/ 50442 w 142"/>
                  <a:gd name="T7" fmla="*/ 44146 h 230"/>
                  <a:gd name="T8" fmla="*/ 50442 w 142"/>
                  <a:gd name="T9" fmla="*/ 44146 h 230"/>
                  <a:gd name="T10" fmla="*/ 50442 w 142"/>
                  <a:gd name="T11" fmla="*/ 25124 h 230"/>
                  <a:gd name="T12" fmla="*/ 50442 w 142"/>
                  <a:gd name="T13" fmla="*/ 25124 h 230"/>
                  <a:gd name="T14" fmla="*/ 50442 w 142"/>
                  <a:gd name="T15" fmla="*/ 25124 h 230"/>
                  <a:gd name="T16" fmla="*/ 50442 w 142"/>
                  <a:gd name="T17" fmla="*/ 15792 h 230"/>
                  <a:gd name="T18" fmla="*/ 47223 w 142"/>
                  <a:gd name="T19" fmla="*/ 9332 h 230"/>
                  <a:gd name="T20" fmla="*/ 40783 w 142"/>
                  <a:gd name="T21" fmla="*/ 3230 h 230"/>
                  <a:gd name="T22" fmla="*/ 31482 w 142"/>
                  <a:gd name="T23" fmla="*/ 0 h 230"/>
                  <a:gd name="T24" fmla="*/ 31482 w 142"/>
                  <a:gd name="T25" fmla="*/ 0 h 230"/>
                  <a:gd name="T26" fmla="*/ 21823 w 142"/>
                  <a:gd name="T27" fmla="*/ 0 h 230"/>
                  <a:gd name="T28" fmla="*/ 15741 w 142"/>
                  <a:gd name="T29" fmla="*/ 3230 h 230"/>
                  <a:gd name="T30" fmla="*/ 9301 w 142"/>
                  <a:gd name="T31" fmla="*/ 9332 h 230"/>
                  <a:gd name="T32" fmla="*/ 6082 w 142"/>
                  <a:gd name="T33" fmla="*/ 19022 h 230"/>
                  <a:gd name="T34" fmla="*/ 6082 w 142"/>
                  <a:gd name="T35" fmla="*/ 19022 h 230"/>
                  <a:gd name="T36" fmla="*/ 6082 w 142"/>
                  <a:gd name="T37" fmla="*/ 19022 h 230"/>
                  <a:gd name="T38" fmla="*/ 2862 w 142"/>
                  <a:gd name="T39" fmla="*/ 38045 h 230"/>
                  <a:gd name="T40" fmla="*/ 2862 w 142"/>
                  <a:gd name="T41" fmla="*/ 38045 h 230"/>
                  <a:gd name="T42" fmla="*/ 0 w 142"/>
                  <a:gd name="T43" fmla="*/ 57067 h 230"/>
                  <a:gd name="T44" fmla="*/ 0 w 142"/>
                  <a:gd name="T45" fmla="*/ 57067 h 230"/>
                  <a:gd name="T46" fmla="*/ 0 w 142"/>
                  <a:gd name="T47" fmla="*/ 66399 h 230"/>
                  <a:gd name="T48" fmla="*/ 2862 w 142"/>
                  <a:gd name="T49" fmla="*/ 72859 h 230"/>
                  <a:gd name="T50" fmla="*/ 9301 w 142"/>
                  <a:gd name="T51" fmla="*/ 78961 h 230"/>
                  <a:gd name="T52" fmla="*/ 18961 w 142"/>
                  <a:gd name="T53" fmla="*/ 82191 h 230"/>
                  <a:gd name="T54" fmla="*/ 18961 w 142"/>
                  <a:gd name="T55" fmla="*/ 82191 h 230"/>
                  <a:gd name="T56" fmla="*/ 28262 w 142"/>
                  <a:gd name="T57" fmla="*/ 82191 h 230"/>
                  <a:gd name="T58" fmla="*/ 34701 w 142"/>
                  <a:gd name="T59" fmla="*/ 78961 h 230"/>
                  <a:gd name="T60" fmla="*/ 40783 w 142"/>
                  <a:gd name="T61" fmla="*/ 72859 h 230"/>
                  <a:gd name="T62" fmla="*/ 44003 w 142"/>
                  <a:gd name="T63" fmla="*/ 66399 h 230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</a:gdLst>
                <a:ahLst/>
                <a:cxnLst>
                  <a:cxn ang="T64">
                    <a:pos x="T0" y="T1"/>
                  </a:cxn>
                  <a:cxn ang="T65">
                    <a:pos x="T2" y="T3"/>
                  </a:cxn>
                  <a:cxn ang="T66">
                    <a:pos x="T4" y="T5"/>
                  </a:cxn>
                  <a:cxn ang="T67">
                    <a:pos x="T6" y="T7"/>
                  </a:cxn>
                  <a:cxn ang="T68">
                    <a:pos x="T8" y="T9"/>
                  </a:cxn>
                  <a:cxn ang="T69">
                    <a:pos x="T10" y="T11"/>
                  </a:cxn>
                  <a:cxn ang="T70">
                    <a:pos x="T12" y="T13"/>
                  </a:cxn>
                  <a:cxn ang="T71">
                    <a:pos x="T14" y="T15"/>
                  </a:cxn>
                  <a:cxn ang="T72">
                    <a:pos x="T16" y="T17"/>
                  </a:cxn>
                  <a:cxn ang="T73">
                    <a:pos x="T18" y="T19"/>
                  </a:cxn>
                  <a:cxn ang="T74">
                    <a:pos x="T20" y="T21"/>
                  </a:cxn>
                  <a:cxn ang="T75">
                    <a:pos x="T22" y="T23"/>
                  </a:cxn>
                  <a:cxn ang="T76">
                    <a:pos x="T24" y="T25"/>
                  </a:cxn>
                  <a:cxn ang="T77">
                    <a:pos x="T26" y="T27"/>
                  </a:cxn>
                  <a:cxn ang="T78">
                    <a:pos x="T28" y="T29"/>
                  </a:cxn>
                  <a:cxn ang="T79">
                    <a:pos x="T30" y="T31"/>
                  </a:cxn>
                  <a:cxn ang="T80">
                    <a:pos x="T32" y="T33"/>
                  </a:cxn>
                  <a:cxn ang="T81">
                    <a:pos x="T34" y="T35"/>
                  </a:cxn>
                  <a:cxn ang="T82">
                    <a:pos x="T36" y="T37"/>
                  </a:cxn>
                  <a:cxn ang="T83">
                    <a:pos x="T38" y="T39"/>
                  </a:cxn>
                  <a:cxn ang="T84">
                    <a:pos x="T40" y="T41"/>
                  </a:cxn>
                  <a:cxn ang="T85">
                    <a:pos x="T42" y="T43"/>
                  </a:cxn>
                  <a:cxn ang="T86">
                    <a:pos x="T44" y="T45"/>
                  </a:cxn>
                  <a:cxn ang="T87">
                    <a:pos x="T46" y="T47"/>
                  </a:cxn>
                  <a:cxn ang="T88">
                    <a:pos x="T48" y="T49"/>
                  </a:cxn>
                  <a:cxn ang="T89">
                    <a:pos x="T50" y="T51"/>
                  </a:cxn>
                  <a:cxn ang="T90">
                    <a:pos x="T52" y="T53"/>
                  </a:cxn>
                  <a:cxn ang="T91">
                    <a:pos x="T54" y="T55"/>
                  </a:cxn>
                  <a:cxn ang="T92">
                    <a:pos x="T56" y="T57"/>
                  </a:cxn>
                  <a:cxn ang="T93">
                    <a:pos x="T58" y="T59"/>
                  </a:cxn>
                  <a:cxn ang="T94">
                    <a:pos x="T60" y="T61"/>
                  </a:cxn>
                  <a:cxn ang="T95">
                    <a:pos x="T62" y="T63"/>
                  </a:cxn>
                </a:cxnLst>
                <a:rect l="0" t="0" r="r" b="b"/>
                <a:pathLst>
                  <a:path w="142" h="230">
                    <a:moveTo>
                      <a:pt x="123" y="185"/>
                    </a:moveTo>
                    <a:lnTo>
                      <a:pt x="123" y="185"/>
                    </a:lnTo>
                    <a:lnTo>
                      <a:pt x="141" y="123"/>
                    </a:lnTo>
                    <a:lnTo>
                      <a:pt x="141" y="70"/>
                    </a:lnTo>
                    <a:lnTo>
                      <a:pt x="141" y="44"/>
                    </a:lnTo>
                    <a:lnTo>
                      <a:pt x="132" y="26"/>
                    </a:lnTo>
                    <a:lnTo>
                      <a:pt x="114" y="9"/>
                    </a:lnTo>
                    <a:lnTo>
                      <a:pt x="88" y="0"/>
                    </a:lnTo>
                    <a:lnTo>
                      <a:pt x="61" y="0"/>
                    </a:lnTo>
                    <a:lnTo>
                      <a:pt x="44" y="9"/>
                    </a:lnTo>
                    <a:lnTo>
                      <a:pt x="26" y="26"/>
                    </a:lnTo>
                    <a:lnTo>
                      <a:pt x="17" y="53"/>
                    </a:lnTo>
                    <a:lnTo>
                      <a:pt x="8" y="106"/>
                    </a:lnTo>
                    <a:lnTo>
                      <a:pt x="0" y="159"/>
                    </a:lnTo>
                    <a:lnTo>
                      <a:pt x="0" y="185"/>
                    </a:lnTo>
                    <a:lnTo>
                      <a:pt x="8" y="203"/>
                    </a:lnTo>
                    <a:lnTo>
                      <a:pt x="26" y="220"/>
                    </a:lnTo>
                    <a:lnTo>
                      <a:pt x="53" y="229"/>
                    </a:lnTo>
                    <a:lnTo>
                      <a:pt x="79" y="229"/>
                    </a:lnTo>
                    <a:lnTo>
                      <a:pt x="97" y="220"/>
                    </a:lnTo>
                    <a:lnTo>
                      <a:pt x="114" y="203"/>
                    </a:lnTo>
                    <a:lnTo>
                      <a:pt x="123" y="185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182" name="Freeform 67"/>
              <p:cNvSpPr>
                <a:spLocks noChangeArrowheads="1"/>
              </p:cNvSpPr>
              <p:nvPr/>
            </p:nvSpPr>
            <p:spPr bwMode="auto">
              <a:xfrm>
                <a:off x="5764213" y="5357813"/>
                <a:ext cx="50800" cy="85725"/>
              </a:xfrm>
              <a:custGeom>
                <a:avLst/>
                <a:gdLst>
                  <a:gd name="T0" fmla="*/ 50442 w 142"/>
                  <a:gd name="T1" fmla="*/ 60259 h 239"/>
                  <a:gd name="T2" fmla="*/ 50442 w 142"/>
                  <a:gd name="T3" fmla="*/ 60259 h 239"/>
                  <a:gd name="T4" fmla="*/ 47580 w 142"/>
                  <a:gd name="T5" fmla="*/ 41248 h 239"/>
                  <a:gd name="T6" fmla="*/ 47580 w 142"/>
                  <a:gd name="T7" fmla="*/ 41248 h 239"/>
                  <a:gd name="T8" fmla="*/ 47580 w 142"/>
                  <a:gd name="T9" fmla="*/ 22238 h 239"/>
                  <a:gd name="T10" fmla="*/ 47580 w 142"/>
                  <a:gd name="T11" fmla="*/ 19010 h 239"/>
                  <a:gd name="T12" fmla="*/ 47580 w 142"/>
                  <a:gd name="T13" fmla="*/ 19010 h 239"/>
                  <a:gd name="T14" fmla="*/ 44361 w 142"/>
                  <a:gd name="T15" fmla="*/ 12554 h 239"/>
                  <a:gd name="T16" fmla="*/ 37921 w 142"/>
                  <a:gd name="T17" fmla="*/ 3228 h 239"/>
                  <a:gd name="T18" fmla="*/ 28620 w 142"/>
                  <a:gd name="T19" fmla="*/ 0 h 239"/>
                  <a:gd name="T20" fmla="*/ 22180 w 142"/>
                  <a:gd name="T21" fmla="*/ 0 h 239"/>
                  <a:gd name="T22" fmla="*/ 22180 w 142"/>
                  <a:gd name="T23" fmla="*/ 0 h 239"/>
                  <a:gd name="T24" fmla="*/ 12879 w 142"/>
                  <a:gd name="T25" fmla="*/ 3228 h 239"/>
                  <a:gd name="T26" fmla="*/ 3220 w 142"/>
                  <a:gd name="T27" fmla="*/ 9684 h 239"/>
                  <a:gd name="T28" fmla="*/ 0 w 142"/>
                  <a:gd name="T29" fmla="*/ 15782 h 239"/>
                  <a:gd name="T30" fmla="*/ 0 w 142"/>
                  <a:gd name="T31" fmla="*/ 25466 h 239"/>
                  <a:gd name="T32" fmla="*/ 0 w 142"/>
                  <a:gd name="T33" fmla="*/ 25466 h 239"/>
                  <a:gd name="T34" fmla="*/ 0 w 142"/>
                  <a:gd name="T35" fmla="*/ 25466 h 239"/>
                  <a:gd name="T36" fmla="*/ 0 w 142"/>
                  <a:gd name="T37" fmla="*/ 44477 h 239"/>
                  <a:gd name="T38" fmla="*/ 0 w 142"/>
                  <a:gd name="T39" fmla="*/ 44477 h 239"/>
                  <a:gd name="T40" fmla="*/ 3220 w 142"/>
                  <a:gd name="T41" fmla="*/ 63487 h 239"/>
                  <a:gd name="T42" fmla="*/ 3220 w 142"/>
                  <a:gd name="T43" fmla="*/ 63487 h 239"/>
                  <a:gd name="T44" fmla="*/ 3220 w 142"/>
                  <a:gd name="T45" fmla="*/ 69584 h 239"/>
                  <a:gd name="T46" fmla="*/ 9659 w 142"/>
                  <a:gd name="T47" fmla="*/ 79269 h 239"/>
                  <a:gd name="T48" fmla="*/ 15741 w 142"/>
                  <a:gd name="T49" fmla="*/ 82497 h 239"/>
                  <a:gd name="T50" fmla="*/ 25400 w 142"/>
                  <a:gd name="T51" fmla="*/ 85366 h 239"/>
                  <a:gd name="T52" fmla="*/ 25400 w 142"/>
                  <a:gd name="T53" fmla="*/ 85366 h 239"/>
                  <a:gd name="T54" fmla="*/ 34701 w 142"/>
                  <a:gd name="T55" fmla="*/ 82497 h 239"/>
                  <a:gd name="T56" fmla="*/ 44361 w 142"/>
                  <a:gd name="T57" fmla="*/ 76041 h 239"/>
                  <a:gd name="T58" fmla="*/ 47580 w 142"/>
                  <a:gd name="T59" fmla="*/ 69584 h 239"/>
                  <a:gd name="T60" fmla="*/ 50442 w 142"/>
                  <a:gd name="T61" fmla="*/ 60259 h 239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</a:gdLst>
                <a:ahLst/>
                <a:cxnLst>
                  <a:cxn ang="T62">
                    <a:pos x="T0" y="T1"/>
                  </a:cxn>
                  <a:cxn ang="T63">
                    <a:pos x="T2" y="T3"/>
                  </a:cxn>
                  <a:cxn ang="T64">
                    <a:pos x="T4" y="T5"/>
                  </a:cxn>
                  <a:cxn ang="T65">
                    <a:pos x="T6" y="T7"/>
                  </a:cxn>
                  <a:cxn ang="T66">
                    <a:pos x="T8" y="T9"/>
                  </a:cxn>
                  <a:cxn ang="T67">
                    <a:pos x="T10" y="T11"/>
                  </a:cxn>
                  <a:cxn ang="T68">
                    <a:pos x="T12" y="T13"/>
                  </a:cxn>
                  <a:cxn ang="T69">
                    <a:pos x="T14" y="T15"/>
                  </a:cxn>
                  <a:cxn ang="T70">
                    <a:pos x="T16" y="T17"/>
                  </a:cxn>
                  <a:cxn ang="T71">
                    <a:pos x="T18" y="T19"/>
                  </a:cxn>
                  <a:cxn ang="T72">
                    <a:pos x="T20" y="T21"/>
                  </a:cxn>
                  <a:cxn ang="T73">
                    <a:pos x="T22" y="T23"/>
                  </a:cxn>
                  <a:cxn ang="T74">
                    <a:pos x="T24" y="T25"/>
                  </a:cxn>
                  <a:cxn ang="T75">
                    <a:pos x="T26" y="T27"/>
                  </a:cxn>
                  <a:cxn ang="T76">
                    <a:pos x="T28" y="T29"/>
                  </a:cxn>
                  <a:cxn ang="T77">
                    <a:pos x="T30" y="T31"/>
                  </a:cxn>
                  <a:cxn ang="T78">
                    <a:pos x="T32" y="T33"/>
                  </a:cxn>
                  <a:cxn ang="T79">
                    <a:pos x="T34" y="T35"/>
                  </a:cxn>
                  <a:cxn ang="T80">
                    <a:pos x="T36" y="T37"/>
                  </a:cxn>
                  <a:cxn ang="T81">
                    <a:pos x="T38" y="T39"/>
                  </a:cxn>
                  <a:cxn ang="T82">
                    <a:pos x="T40" y="T41"/>
                  </a:cxn>
                  <a:cxn ang="T83">
                    <a:pos x="T42" y="T43"/>
                  </a:cxn>
                  <a:cxn ang="T84">
                    <a:pos x="T44" y="T45"/>
                  </a:cxn>
                  <a:cxn ang="T85">
                    <a:pos x="T46" y="T47"/>
                  </a:cxn>
                  <a:cxn ang="T86">
                    <a:pos x="T48" y="T49"/>
                  </a:cxn>
                  <a:cxn ang="T87">
                    <a:pos x="T50" y="T51"/>
                  </a:cxn>
                  <a:cxn ang="T88">
                    <a:pos x="T52" y="T53"/>
                  </a:cxn>
                  <a:cxn ang="T89">
                    <a:pos x="T54" y="T55"/>
                  </a:cxn>
                  <a:cxn ang="T90">
                    <a:pos x="T56" y="T57"/>
                  </a:cxn>
                  <a:cxn ang="T91">
                    <a:pos x="T58" y="T59"/>
                  </a:cxn>
                  <a:cxn ang="T92">
                    <a:pos x="T60" y="T61"/>
                  </a:cxn>
                </a:cxnLst>
                <a:rect l="0" t="0" r="r" b="b"/>
                <a:pathLst>
                  <a:path w="142" h="239">
                    <a:moveTo>
                      <a:pt x="141" y="168"/>
                    </a:moveTo>
                    <a:lnTo>
                      <a:pt x="141" y="168"/>
                    </a:lnTo>
                    <a:lnTo>
                      <a:pt x="133" y="115"/>
                    </a:lnTo>
                    <a:lnTo>
                      <a:pt x="133" y="62"/>
                    </a:lnTo>
                    <a:lnTo>
                      <a:pt x="133" y="53"/>
                    </a:lnTo>
                    <a:lnTo>
                      <a:pt x="124" y="35"/>
                    </a:lnTo>
                    <a:lnTo>
                      <a:pt x="106" y="9"/>
                    </a:lnTo>
                    <a:lnTo>
                      <a:pt x="80" y="0"/>
                    </a:lnTo>
                    <a:lnTo>
                      <a:pt x="62" y="0"/>
                    </a:lnTo>
                    <a:lnTo>
                      <a:pt x="36" y="9"/>
                    </a:lnTo>
                    <a:lnTo>
                      <a:pt x="9" y="27"/>
                    </a:lnTo>
                    <a:lnTo>
                      <a:pt x="0" y="44"/>
                    </a:lnTo>
                    <a:lnTo>
                      <a:pt x="0" y="71"/>
                    </a:lnTo>
                    <a:lnTo>
                      <a:pt x="0" y="124"/>
                    </a:lnTo>
                    <a:lnTo>
                      <a:pt x="9" y="177"/>
                    </a:lnTo>
                    <a:lnTo>
                      <a:pt x="9" y="194"/>
                    </a:lnTo>
                    <a:lnTo>
                      <a:pt x="27" y="221"/>
                    </a:lnTo>
                    <a:lnTo>
                      <a:pt x="44" y="230"/>
                    </a:lnTo>
                    <a:lnTo>
                      <a:pt x="71" y="238"/>
                    </a:lnTo>
                    <a:lnTo>
                      <a:pt x="97" y="230"/>
                    </a:lnTo>
                    <a:lnTo>
                      <a:pt x="124" y="212"/>
                    </a:lnTo>
                    <a:lnTo>
                      <a:pt x="133" y="194"/>
                    </a:lnTo>
                    <a:lnTo>
                      <a:pt x="141" y="168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183" name="Freeform 68"/>
              <p:cNvSpPr>
                <a:spLocks noChangeArrowheads="1"/>
              </p:cNvSpPr>
              <p:nvPr/>
            </p:nvSpPr>
            <p:spPr bwMode="auto">
              <a:xfrm>
                <a:off x="5738813" y="5241925"/>
                <a:ext cx="60325" cy="85725"/>
              </a:xfrm>
              <a:custGeom>
                <a:avLst/>
                <a:gdLst>
                  <a:gd name="T0" fmla="*/ 53862 w 168"/>
                  <a:gd name="T1" fmla="*/ 37862 h 240"/>
                  <a:gd name="T2" fmla="*/ 47398 w 168"/>
                  <a:gd name="T3" fmla="*/ 18931 h 240"/>
                  <a:gd name="T4" fmla="*/ 47398 w 168"/>
                  <a:gd name="T5" fmla="*/ 18931 h 240"/>
                  <a:gd name="T6" fmla="*/ 47398 w 168"/>
                  <a:gd name="T7" fmla="*/ 18931 h 240"/>
                  <a:gd name="T8" fmla="*/ 44167 w 168"/>
                  <a:gd name="T9" fmla="*/ 9644 h 240"/>
                  <a:gd name="T10" fmla="*/ 34831 w 168"/>
                  <a:gd name="T11" fmla="*/ 3215 h 240"/>
                  <a:gd name="T12" fmla="*/ 28367 w 168"/>
                  <a:gd name="T13" fmla="*/ 0 h 240"/>
                  <a:gd name="T14" fmla="*/ 19031 w 168"/>
                  <a:gd name="T15" fmla="*/ 3215 h 240"/>
                  <a:gd name="T16" fmla="*/ 19031 w 168"/>
                  <a:gd name="T17" fmla="*/ 3215 h 240"/>
                  <a:gd name="T18" fmla="*/ 9336 w 168"/>
                  <a:gd name="T19" fmla="*/ 6429 h 240"/>
                  <a:gd name="T20" fmla="*/ 3232 w 168"/>
                  <a:gd name="T21" fmla="*/ 12859 h 240"/>
                  <a:gd name="T22" fmla="*/ 0 w 168"/>
                  <a:gd name="T23" fmla="*/ 22146 h 240"/>
                  <a:gd name="T24" fmla="*/ 3232 w 168"/>
                  <a:gd name="T25" fmla="*/ 31790 h 240"/>
                  <a:gd name="T26" fmla="*/ 3232 w 168"/>
                  <a:gd name="T27" fmla="*/ 31790 h 240"/>
                  <a:gd name="T28" fmla="*/ 6104 w 168"/>
                  <a:gd name="T29" fmla="*/ 50721 h 240"/>
                  <a:gd name="T30" fmla="*/ 12568 w 168"/>
                  <a:gd name="T31" fmla="*/ 69652 h 240"/>
                  <a:gd name="T32" fmla="*/ 12568 w 168"/>
                  <a:gd name="T33" fmla="*/ 69652 h 240"/>
                  <a:gd name="T34" fmla="*/ 12568 w 168"/>
                  <a:gd name="T35" fmla="*/ 69652 h 240"/>
                  <a:gd name="T36" fmla="*/ 15799 w 168"/>
                  <a:gd name="T37" fmla="*/ 75724 h 240"/>
                  <a:gd name="T38" fmla="*/ 21904 w 168"/>
                  <a:gd name="T39" fmla="*/ 82153 h 240"/>
                  <a:gd name="T40" fmla="*/ 31599 w 168"/>
                  <a:gd name="T41" fmla="*/ 85368 h 240"/>
                  <a:gd name="T42" fmla="*/ 40935 w 168"/>
                  <a:gd name="T43" fmla="*/ 85368 h 240"/>
                  <a:gd name="T44" fmla="*/ 40935 w 168"/>
                  <a:gd name="T45" fmla="*/ 85368 h 240"/>
                  <a:gd name="T46" fmla="*/ 50630 w 168"/>
                  <a:gd name="T47" fmla="*/ 82153 h 240"/>
                  <a:gd name="T48" fmla="*/ 57093 w 168"/>
                  <a:gd name="T49" fmla="*/ 75724 h 240"/>
                  <a:gd name="T50" fmla="*/ 59966 w 168"/>
                  <a:gd name="T51" fmla="*/ 66437 h 240"/>
                  <a:gd name="T52" fmla="*/ 57093 w 168"/>
                  <a:gd name="T53" fmla="*/ 56793 h 240"/>
                  <a:gd name="T54" fmla="*/ 53862 w 168"/>
                  <a:gd name="T55" fmla="*/ 37862 h 240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</a:gdLst>
                <a:ahLst/>
                <a:cxnLst>
                  <a:cxn ang="T56">
                    <a:pos x="T0" y="T1"/>
                  </a:cxn>
                  <a:cxn ang="T57">
                    <a:pos x="T2" y="T3"/>
                  </a:cxn>
                  <a:cxn ang="T58">
                    <a:pos x="T4" y="T5"/>
                  </a:cxn>
                  <a:cxn ang="T59">
                    <a:pos x="T6" y="T7"/>
                  </a:cxn>
                  <a:cxn ang="T60">
                    <a:pos x="T8" y="T9"/>
                  </a:cxn>
                  <a:cxn ang="T61">
                    <a:pos x="T10" y="T11"/>
                  </a:cxn>
                  <a:cxn ang="T62">
                    <a:pos x="T12" y="T13"/>
                  </a:cxn>
                  <a:cxn ang="T63">
                    <a:pos x="T14" y="T15"/>
                  </a:cxn>
                  <a:cxn ang="T64">
                    <a:pos x="T16" y="T17"/>
                  </a:cxn>
                  <a:cxn ang="T65">
                    <a:pos x="T18" y="T19"/>
                  </a:cxn>
                  <a:cxn ang="T66">
                    <a:pos x="T20" y="T21"/>
                  </a:cxn>
                  <a:cxn ang="T67">
                    <a:pos x="T22" y="T23"/>
                  </a:cxn>
                  <a:cxn ang="T68">
                    <a:pos x="T24" y="T25"/>
                  </a:cxn>
                  <a:cxn ang="T69">
                    <a:pos x="T26" y="T27"/>
                  </a:cxn>
                  <a:cxn ang="T70">
                    <a:pos x="T28" y="T29"/>
                  </a:cxn>
                  <a:cxn ang="T71">
                    <a:pos x="T30" y="T31"/>
                  </a:cxn>
                  <a:cxn ang="T72">
                    <a:pos x="T32" y="T33"/>
                  </a:cxn>
                  <a:cxn ang="T73">
                    <a:pos x="T34" y="T35"/>
                  </a:cxn>
                  <a:cxn ang="T74">
                    <a:pos x="T36" y="T37"/>
                  </a:cxn>
                  <a:cxn ang="T75">
                    <a:pos x="T38" y="T39"/>
                  </a:cxn>
                  <a:cxn ang="T76">
                    <a:pos x="T40" y="T41"/>
                  </a:cxn>
                  <a:cxn ang="T77">
                    <a:pos x="T42" y="T43"/>
                  </a:cxn>
                  <a:cxn ang="T78">
                    <a:pos x="T44" y="T45"/>
                  </a:cxn>
                  <a:cxn ang="T79">
                    <a:pos x="T46" y="T47"/>
                  </a:cxn>
                  <a:cxn ang="T80">
                    <a:pos x="T48" y="T49"/>
                  </a:cxn>
                  <a:cxn ang="T81">
                    <a:pos x="T50" y="T51"/>
                  </a:cxn>
                  <a:cxn ang="T82">
                    <a:pos x="T52" y="T53"/>
                  </a:cxn>
                  <a:cxn ang="T83">
                    <a:pos x="T54" y="T55"/>
                  </a:cxn>
                </a:cxnLst>
                <a:rect l="0" t="0" r="r" b="b"/>
                <a:pathLst>
                  <a:path w="168" h="240">
                    <a:moveTo>
                      <a:pt x="150" y="106"/>
                    </a:moveTo>
                    <a:lnTo>
                      <a:pt x="132" y="53"/>
                    </a:lnTo>
                    <a:lnTo>
                      <a:pt x="123" y="27"/>
                    </a:lnTo>
                    <a:lnTo>
                      <a:pt x="97" y="9"/>
                    </a:lnTo>
                    <a:lnTo>
                      <a:pt x="79" y="0"/>
                    </a:lnTo>
                    <a:lnTo>
                      <a:pt x="53" y="9"/>
                    </a:lnTo>
                    <a:lnTo>
                      <a:pt x="26" y="18"/>
                    </a:lnTo>
                    <a:lnTo>
                      <a:pt x="9" y="36"/>
                    </a:lnTo>
                    <a:lnTo>
                      <a:pt x="0" y="62"/>
                    </a:lnTo>
                    <a:lnTo>
                      <a:pt x="9" y="89"/>
                    </a:lnTo>
                    <a:lnTo>
                      <a:pt x="17" y="142"/>
                    </a:lnTo>
                    <a:lnTo>
                      <a:pt x="35" y="195"/>
                    </a:lnTo>
                    <a:lnTo>
                      <a:pt x="44" y="212"/>
                    </a:lnTo>
                    <a:lnTo>
                      <a:pt x="61" y="230"/>
                    </a:lnTo>
                    <a:lnTo>
                      <a:pt x="88" y="239"/>
                    </a:lnTo>
                    <a:lnTo>
                      <a:pt x="114" y="239"/>
                    </a:lnTo>
                    <a:lnTo>
                      <a:pt x="141" y="230"/>
                    </a:lnTo>
                    <a:lnTo>
                      <a:pt x="159" y="212"/>
                    </a:lnTo>
                    <a:lnTo>
                      <a:pt x="167" y="186"/>
                    </a:lnTo>
                    <a:lnTo>
                      <a:pt x="159" y="159"/>
                    </a:lnTo>
                    <a:lnTo>
                      <a:pt x="150" y="106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184" name="Freeform 69"/>
              <p:cNvSpPr>
                <a:spLocks noChangeArrowheads="1"/>
              </p:cNvSpPr>
              <p:nvPr/>
            </p:nvSpPr>
            <p:spPr bwMode="auto">
              <a:xfrm>
                <a:off x="5697538" y="5137150"/>
                <a:ext cx="63500" cy="82550"/>
              </a:xfrm>
              <a:custGeom>
                <a:avLst/>
                <a:gdLst>
                  <a:gd name="T0" fmla="*/ 53814 w 177"/>
                  <a:gd name="T1" fmla="*/ 31448 h 231"/>
                  <a:gd name="T2" fmla="*/ 44486 w 177"/>
                  <a:gd name="T3" fmla="*/ 12865 h 231"/>
                  <a:gd name="T4" fmla="*/ 44486 w 177"/>
                  <a:gd name="T5" fmla="*/ 12865 h 231"/>
                  <a:gd name="T6" fmla="*/ 38028 w 177"/>
                  <a:gd name="T7" fmla="*/ 6432 h 231"/>
                  <a:gd name="T8" fmla="*/ 31571 w 177"/>
                  <a:gd name="T9" fmla="*/ 3216 h 231"/>
                  <a:gd name="T10" fmla="*/ 22243 w 177"/>
                  <a:gd name="T11" fmla="*/ 0 h 231"/>
                  <a:gd name="T12" fmla="*/ 12556 w 177"/>
                  <a:gd name="T13" fmla="*/ 3216 h 231"/>
                  <a:gd name="T14" fmla="*/ 12556 w 177"/>
                  <a:gd name="T15" fmla="*/ 3216 h 231"/>
                  <a:gd name="T16" fmla="*/ 6458 w 177"/>
                  <a:gd name="T17" fmla="*/ 9649 h 231"/>
                  <a:gd name="T18" fmla="*/ 0 w 177"/>
                  <a:gd name="T19" fmla="*/ 15724 h 231"/>
                  <a:gd name="T20" fmla="*/ 0 w 177"/>
                  <a:gd name="T21" fmla="*/ 25373 h 231"/>
                  <a:gd name="T22" fmla="*/ 0 w 177"/>
                  <a:gd name="T23" fmla="*/ 34664 h 231"/>
                  <a:gd name="T24" fmla="*/ 3229 w 177"/>
                  <a:gd name="T25" fmla="*/ 34664 h 231"/>
                  <a:gd name="T26" fmla="*/ 9328 w 177"/>
                  <a:gd name="T27" fmla="*/ 50388 h 231"/>
                  <a:gd name="T28" fmla="*/ 15785 w 177"/>
                  <a:gd name="T29" fmla="*/ 69328 h 231"/>
                  <a:gd name="T30" fmla="*/ 15785 w 177"/>
                  <a:gd name="T31" fmla="*/ 69328 h 231"/>
                  <a:gd name="T32" fmla="*/ 15785 w 177"/>
                  <a:gd name="T33" fmla="*/ 69328 h 231"/>
                  <a:gd name="T34" fmla="*/ 22243 w 177"/>
                  <a:gd name="T35" fmla="*/ 75760 h 231"/>
                  <a:gd name="T36" fmla="*/ 31571 w 177"/>
                  <a:gd name="T37" fmla="*/ 82193 h 231"/>
                  <a:gd name="T38" fmla="*/ 41257 w 177"/>
                  <a:gd name="T39" fmla="*/ 82193 h 231"/>
                  <a:gd name="T40" fmla="*/ 47356 w 177"/>
                  <a:gd name="T41" fmla="*/ 82193 h 231"/>
                  <a:gd name="T42" fmla="*/ 47356 w 177"/>
                  <a:gd name="T43" fmla="*/ 82193 h 231"/>
                  <a:gd name="T44" fmla="*/ 57042 w 177"/>
                  <a:gd name="T45" fmla="*/ 75760 h 231"/>
                  <a:gd name="T46" fmla="*/ 60271 w 177"/>
                  <a:gd name="T47" fmla="*/ 66469 h 231"/>
                  <a:gd name="T48" fmla="*/ 63141 w 177"/>
                  <a:gd name="T49" fmla="*/ 56820 h 231"/>
                  <a:gd name="T50" fmla="*/ 60271 w 177"/>
                  <a:gd name="T51" fmla="*/ 50388 h 231"/>
                  <a:gd name="T52" fmla="*/ 53814 w 177"/>
                  <a:gd name="T53" fmla="*/ 31448 h 231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</a:gdLst>
                <a:ahLst/>
                <a:cxnLst>
                  <a:cxn ang="T54">
                    <a:pos x="T0" y="T1"/>
                  </a:cxn>
                  <a:cxn ang="T55">
                    <a:pos x="T2" y="T3"/>
                  </a:cxn>
                  <a:cxn ang="T56">
                    <a:pos x="T4" y="T5"/>
                  </a:cxn>
                  <a:cxn ang="T57">
                    <a:pos x="T6" y="T7"/>
                  </a:cxn>
                  <a:cxn ang="T58">
                    <a:pos x="T8" y="T9"/>
                  </a:cxn>
                  <a:cxn ang="T59">
                    <a:pos x="T10" y="T11"/>
                  </a:cxn>
                  <a:cxn ang="T60">
                    <a:pos x="T12" y="T13"/>
                  </a:cxn>
                  <a:cxn ang="T61">
                    <a:pos x="T14" y="T15"/>
                  </a:cxn>
                  <a:cxn ang="T62">
                    <a:pos x="T16" y="T17"/>
                  </a:cxn>
                  <a:cxn ang="T63">
                    <a:pos x="T18" y="T19"/>
                  </a:cxn>
                  <a:cxn ang="T64">
                    <a:pos x="T20" y="T21"/>
                  </a:cxn>
                  <a:cxn ang="T65">
                    <a:pos x="T22" y="T23"/>
                  </a:cxn>
                  <a:cxn ang="T66">
                    <a:pos x="T24" y="T25"/>
                  </a:cxn>
                  <a:cxn ang="T67">
                    <a:pos x="T26" y="T27"/>
                  </a:cxn>
                  <a:cxn ang="T68">
                    <a:pos x="T28" y="T29"/>
                  </a:cxn>
                  <a:cxn ang="T69">
                    <a:pos x="T30" y="T31"/>
                  </a:cxn>
                  <a:cxn ang="T70">
                    <a:pos x="T32" y="T33"/>
                  </a:cxn>
                  <a:cxn ang="T71">
                    <a:pos x="T34" y="T35"/>
                  </a:cxn>
                  <a:cxn ang="T72">
                    <a:pos x="T36" y="T37"/>
                  </a:cxn>
                  <a:cxn ang="T73">
                    <a:pos x="T38" y="T39"/>
                  </a:cxn>
                  <a:cxn ang="T74">
                    <a:pos x="T40" y="T41"/>
                  </a:cxn>
                  <a:cxn ang="T75">
                    <a:pos x="T42" y="T43"/>
                  </a:cxn>
                  <a:cxn ang="T76">
                    <a:pos x="T44" y="T45"/>
                  </a:cxn>
                  <a:cxn ang="T77">
                    <a:pos x="T46" y="T47"/>
                  </a:cxn>
                  <a:cxn ang="T78">
                    <a:pos x="T48" y="T49"/>
                  </a:cxn>
                  <a:cxn ang="T79">
                    <a:pos x="T50" y="T51"/>
                  </a:cxn>
                  <a:cxn ang="T80">
                    <a:pos x="T52" y="T53"/>
                  </a:cxn>
                </a:cxnLst>
                <a:rect l="0" t="0" r="r" b="b"/>
                <a:pathLst>
                  <a:path w="177" h="231">
                    <a:moveTo>
                      <a:pt x="150" y="88"/>
                    </a:moveTo>
                    <a:lnTo>
                      <a:pt x="124" y="36"/>
                    </a:lnTo>
                    <a:lnTo>
                      <a:pt x="106" y="18"/>
                    </a:lnTo>
                    <a:lnTo>
                      <a:pt x="88" y="9"/>
                    </a:lnTo>
                    <a:lnTo>
                      <a:pt x="62" y="0"/>
                    </a:lnTo>
                    <a:lnTo>
                      <a:pt x="35" y="9"/>
                    </a:lnTo>
                    <a:lnTo>
                      <a:pt x="18" y="27"/>
                    </a:lnTo>
                    <a:lnTo>
                      <a:pt x="0" y="44"/>
                    </a:lnTo>
                    <a:lnTo>
                      <a:pt x="0" y="71"/>
                    </a:lnTo>
                    <a:lnTo>
                      <a:pt x="0" y="97"/>
                    </a:lnTo>
                    <a:lnTo>
                      <a:pt x="9" y="97"/>
                    </a:lnTo>
                    <a:lnTo>
                      <a:pt x="26" y="141"/>
                    </a:lnTo>
                    <a:lnTo>
                      <a:pt x="44" y="194"/>
                    </a:lnTo>
                    <a:lnTo>
                      <a:pt x="62" y="212"/>
                    </a:lnTo>
                    <a:lnTo>
                      <a:pt x="88" y="230"/>
                    </a:lnTo>
                    <a:lnTo>
                      <a:pt x="115" y="230"/>
                    </a:lnTo>
                    <a:lnTo>
                      <a:pt x="132" y="230"/>
                    </a:lnTo>
                    <a:lnTo>
                      <a:pt x="159" y="212"/>
                    </a:lnTo>
                    <a:lnTo>
                      <a:pt x="168" y="186"/>
                    </a:lnTo>
                    <a:lnTo>
                      <a:pt x="176" y="159"/>
                    </a:lnTo>
                    <a:lnTo>
                      <a:pt x="168" y="141"/>
                    </a:lnTo>
                    <a:lnTo>
                      <a:pt x="150" y="88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185" name="Freeform 70"/>
              <p:cNvSpPr>
                <a:spLocks noChangeArrowheads="1"/>
              </p:cNvSpPr>
              <p:nvPr/>
            </p:nvSpPr>
            <p:spPr bwMode="auto">
              <a:xfrm>
                <a:off x="5640388" y="5040313"/>
                <a:ext cx="66675" cy="79375"/>
              </a:xfrm>
              <a:custGeom>
                <a:avLst/>
                <a:gdLst>
                  <a:gd name="T0" fmla="*/ 63449 w 186"/>
                  <a:gd name="T1" fmla="*/ 44177 h 221"/>
                  <a:gd name="T2" fmla="*/ 63449 w 186"/>
                  <a:gd name="T3" fmla="*/ 44177 h 221"/>
                  <a:gd name="T4" fmla="*/ 41224 w 186"/>
                  <a:gd name="T5" fmla="*/ 12571 h 221"/>
                  <a:gd name="T6" fmla="*/ 41224 w 186"/>
                  <a:gd name="T7" fmla="*/ 12571 h 221"/>
                  <a:gd name="T8" fmla="*/ 34771 w 186"/>
                  <a:gd name="T9" fmla="*/ 6106 h 221"/>
                  <a:gd name="T10" fmla="*/ 28677 w 186"/>
                  <a:gd name="T11" fmla="*/ 0 h 221"/>
                  <a:gd name="T12" fmla="*/ 18999 w 186"/>
                  <a:gd name="T13" fmla="*/ 0 h 221"/>
                  <a:gd name="T14" fmla="*/ 9679 w 186"/>
                  <a:gd name="T15" fmla="*/ 6106 h 221"/>
                  <a:gd name="T16" fmla="*/ 9679 w 186"/>
                  <a:gd name="T17" fmla="*/ 6106 h 221"/>
                  <a:gd name="T18" fmla="*/ 3226 w 186"/>
                  <a:gd name="T19" fmla="*/ 12571 h 221"/>
                  <a:gd name="T20" fmla="*/ 0 w 186"/>
                  <a:gd name="T21" fmla="*/ 19036 h 221"/>
                  <a:gd name="T22" fmla="*/ 0 w 186"/>
                  <a:gd name="T23" fmla="*/ 28374 h 221"/>
                  <a:gd name="T24" fmla="*/ 3226 w 186"/>
                  <a:gd name="T25" fmla="*/ 38071 h 221"/>
                  <a:gd name="T26" fmla="*/ 3226 w 186"/>
                  <a:gd name="T27" fmla="*/ 38071 h 221"/>
                  <a:gd name="T28" fmla="*/ 3226 w 186"/>
                  <a:gd name="T29" fmla="*/ 38071 h 221"/>
                  <a:gd name="T30" fmla="*/ 22225 w 186"/>
                  <a:gd name="T31" fmla="*/ 69678 h 221"/>
                  <a:gd name="T32" fmla="*/ 22225 w 186"/>
                  <a:gd name="T33" fmla="*/ 69678 h 221"/>
                  <a:gd name="T34" fmla="*/ 22225 w 186"/>
                  <a:gd name="T35" fmla="*/ 69678 h 221"/>
                  <a:gd name="T36" fmla="*/ 28677 w 186"/>
                  <a:gd name="T37" fmla="*/ 75783 h 221"/>
                  <a:gd name="T38" fmla="*/ 37998 w 186"/>
                  <a:gd name="T39" fmla="*/ 79016 h 221"/>
                  <a:gd name="T40" fmla="*/ 47676 w 186"/>
                  <a:gd name="T41" fmla="*/ 79016 h 221"/>
                  <a:gd name="T42" fmla="*/ 56996 w 186"/>
                  <a:gd name="T43" fmla="*/ 75783 h 221"/>
                  <a:gd name="T44" fmla="*/ 56996 w 186"/>
                  <a:gd name="T45" fmla="*/ 75783 h 221"/>
                  <a:gd name="T46" fmla="*/ 63449 w 186"/>
                  <a:gd name="T47" fmla="*/ 69678 h 221"/>
                  <a:gd name="T48" fmla="*/ 66317 w 186"/>
                  <a:gd name="T49" fmla="*/ 63213 h 221"/>
                  <a:gd name="T50" fmla="*/ 66317 w 186"/>
                  <a:gd name="T51" fmla="*/ 53874 h 221"/>
                  <a:gd name="T52" fmla="*/ 63449 w 186"/>
                  <a:gd name="T53" fmla="*/ 44177 h 221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</a:gdLst>
                <a:ahLst/>
                <a:cxnLst>
                  <a:cxn ang="T54">
                    <a:pos x="T0" y="T1"/>
                  </a:cxn>
                  <a:cxn ang="T55">
                    <a:pos x="T2" y="T3"/>
                  </a:cxn>
                  <a:cxn ang="T56">
                    <a:pos x="T4" y="T5"/>
                  </a:cxn>
                  <a:cxn ang="T57">
                    <a:pos x="T6" y="T7"/>
                  </a:cxn>
                  <a:cxn ang="T58">
                    <a:pos x="T8" y="T9"/>
                  </a:cxn>
                  <a:cxn ang="T59">
                    <a:pos x="T10" y="T11"/>
                  </a:cxn>
                  <a:cxn ang="T60">
                    <a:pos x="T12" y="T13"/>
                  </a:cxn>
                  <a:cxn ang="T61">
                    <a:pos x="T14" y="T15"/>
                  </a:cxn>
                  <a:cxn ang="T62">
                    <a:pos x="T16" y="T17"/>
                  </a:cxn>
                  <a:cxn ang="T63">
                    <a:pos x="T18" y="T19"/>
                  </a:cxn>
                  <a:cxn ang="T64">
                    <a:pos x="T20" y="T21"/>
                  </a:cxn>
                  <a:cxn ang="T65">
                    <a:pos x="T22" y="T23"/>
                  </a:cxn>
                  <a:cxn ang="T66">
                    <a:pos x="T24" y="T25"/>
                  </a:cxn>
                  <a:cxn ang="T67">
                    <a:pos x="T26" y="T27"/>
                  </a:cxn>
                  <a:cxn ang="T68">
                    <a:pos x="T28" y="T29"/>
                  </a:cxn>
                  <a:cxn ang="T69">
                    <a:pos x="T30" y="T31"/>
                  </a:cxn>
                  <a:cxn ang="T70">
                    <a:pos x="T32" y="T33"/>
                  </a:cxn>
                  <a:cxn ang="T71">
                    <a:pos x="T34" y="T35"/>
                  </a:cxn>
                  <a:cxn ang="T72">
                    <a:pos x="T36" y="T37"/>
                  </a:cxn>
                  <a:cxn ang="T73">
                    <a:pos x="T38" y="T39"/>
                  </a:cxn>
                  <a:cxn ang="T74">
                    <a:pos x="T40" y="T41"/>
                  </a:cxn>
                  <a:cxn ang="T75">
                    <a:pos x="T42" y="T43"/>
                  </a:cxn>
                  <a:cxn ang="T76">
                    <a:pos x="T44" y="T45"/>
                  </a:cxn>
                  <a:cxn ang="T77">
                    <a:pos x="T46" y="T47"/>
                  </a:cxn>
                  <a:cxn ang="T78">
                    <a:pos x="T48" y="T49"/>
                  </a:cxn>
                  <a:cxn ang="T79">
                    <a:pos x="T50" y="T51"/>
                  </a:cxn>
                  <a:cxn ang="T80">
                    <a:pos x="T52" y="T53"/>
                  </a:cxn>
                </a:cxnLst>
                <a:rect l="0" t="0" r="r" b="b"/>
                <a:pathLst>
                  <a:path w="186" h="221">
                    <a:moveTo>
                      <a:pt x="177" y="123"/>
                    </a:moveTo>
                    <a:lnTo>
                      <a:pt x="177" y="123"/>
                    </a:lnTo>
                    <a:lnTo>
                      <a:pt x="115" y="35"/>
                    </a:lnTo>
                    <a:lnTo>
                      <a:pt x="97" y="17"/>
                    </a:lnTo>
                    <a:lnTo>
                      <a:pt x="80" y="0"/>
                    </a:lnTo>
                    <a:lnTo>
                      <a:pt x="53" y="0"/>
                    </a:lnTo>
                    <a:lnTo>
                      <a:pt x="27" y="17"/>
                    </a:lnTo>
                    <a:lnTo>
                      <a:pt x="9" y="35"/>
                    </a:lnTo>
                    <a:lnTo>
                      <a:pt x="0" y="53"/>
                    </a:lnTo>
                    <a:lnTo>
                      <a:pt x="0" y="79"/>
                    </a:lnTo>
                    <a:lnTo>
                      <a:pt x="9" y="106"/>
                    </a:lnTo>
                    <a:lnTo>
                      <a:pt x="62" y="194"/>
                    </a:lnTo>
                    <a:lnTo>
                      <a:pt x="80" y="211"/>
                    </a:lnTo>
                    <a:lnTo>
                      <a:pt x="106" y="220"/>
                    </a:lnTo>
                    <a:lnTo>
                      <a:pt x="133" y="220"/>
                    </a:lnTo>
                    <a:lnTo>
                      <a:pt x="159" y="211"/>
                    </a:lnTo>
                    <a:lnTo>
                      <a:pt x="177" y="194"/>
                    </a:lnTo>
                    <a:lnTo>
                      <a:pt x="185" y="176"/>
                    </a:lnTo>
                    <a:lnTo>
                      <a:pt x="185" y="150"/>
                    </a:lnTo>
                    <a:lnTo>
                      <a:pt x="177" y="123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186" name="Freeform 71"/>
              <p:cNvSpPr>
                <a:spLocks noChangeArrowheads="1"/>
              </p:cNvSpPr>
              <p:nvPr/>
            </p:nvSpPr>
            <p:spPr bwMode="auto">
              <a:xfrm>
                <a:off x="5570538" y="4951413"/>
                <a:ext cx="69850" cy="76200"/>
              </a:xfrm>
              <a:custGeom>
                <a:avLst/>
                <a:gdLst>
                  <a:gd name="T0" fmla="*/ 9672 w 195"/>
                  <a:gd name="T1" fmla="*/ 2875 h 212"/>
                  <a:gd name="T2" fmla="*/ 9672 w 195"/>
                  <a:gd name="T3" fmla="*/ 2875 h 212"/>
                  <a:gd name="T4" fmla="*/ 3224 w 195"/>
                  <a:gd name="T5" fmla="*/ 9345 h 212"/>
                  <a:gd name="T6" fmla="*/ 0 w 195"/>
                  <a:gd name="T7" fmla="*/ 19050 h 212"/>
                  <a:gd name="T8" fmla="*/ 3224 w 195"/>
                  <a:gd name="T9" fmla="*/ 28395 h 212"/>
                  <a:gd name="T10" fmla="*/ 6448 w 195"/>
                  <a:gd name="T11" fmla="*/ 38100 h 212"/>
                  <a:gd name="T12" fmla="*/ 6448 w 195"/>
                  <a:gd name="T13" fmla="*/ 38100 h 212"/>
                  <a:gd name="T14" fmla="*/ 28298 w 195"/>
                  <a:gd name="T15" fmla="*/ 66495 h 212"/>
                  <a:gd name="T16" fmla="*/ 28298 w 195"/>
                  <a:gd name="T17" fmla="*/ 66495 h 212"/>
                  <a:gd name="T18" fmla="*/ 28298 w 195"/>
                  <a:gd name="T19" fmla="*/ 66495 h 212"/>
                  <a:gd name="T20" fmla="*/ 34746 w 195"/>
                  <a:gd name="T21" fmla="*/ 72965 h 212"/>
                  <a:gd name="T22" fmla="*/ 44417 w 195"/>
                  <a:gd name="T23" fmla="*/ 75841 h 212"/>
                  <a:gd name="T24" fmla="*/ 53731 w 195"/>
                  <a:gd name="T25" fmla="*/ 72965 h 212"/>
                  <a:gd name="T26" fmla="*/ 63402 w 195"/>
                  <a:gd name="T27" fmla="*/ 69730 h 212"/>
                  <a:gd name="T28" fmla="*/ 63402 w 195"/>
                  <a:gd name="T29" fmla="*/ 69730 h 212"/>
                  <a:gd name="T30" fmla="*/ 69492 w 195"/>
                  <a:gd name="T31" fmla="*/ 63260 h 212"/>
                  <a:gd name="T32" fmla="*/ 69492 w 195"/>
                  <a:gd name="T33" fmla="*/ 53915 h 212"/>
                  <a:gd name="T34" fmla="*/ 69492 w 195"/>
                  <a:gd name="T35" fmla="*/ 44210 h 212"/>
                  <a:gd name="T36" fmla="*/ 66268 w 195"/>
                  <a:gd name="T37" fmla="*/ 38100 h 212"/>
                  <a:gd name="T38" fmla="*/ 66268 w 195"/>
                  <a:gd name="T39" fmla="*/ 38100 h 212"/>
                  <a:gd name="T40" fmla="*/ 66268 w 195"/>
                  <a:gd name="T41" fmla="*/ 38100 h 212"/>
                  <a:gd name="T42" fmla="*/ 41194 w 195"/>
                  <a:gd name="T43" fmla="*/ 6110 h 212"/>
                  <a:gd name="T44" fmla="*/ 41194 w 195"/>
                  <a:gd name="T45" fmla="*/ 6110 h 212"/>
                  <a:gd name="T46" fmla="*/ 34746 w 195"/>
                  <a:gd name="T47" fmla="*/ 0 h 212"/>
                  <a:gd name="T48" fmla="*/ 25433 w 195"/>
                  <a:gd name="T49" fmla="*/ 0 h 212"/>
                  <a:gd name="T50" fmla="*/ 18985 w 195"/>
                  <a:gd name="T51" fmla="*/ 0 h 212"/>
                  <a:gd name="T52" fmla="*/ 9672 w 195"/>
                  <a:gd name="T53" fmla="*/ 2875 h 212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</a:gdLst>
                <a:ahLst/>
                <a:cxnLst>
                  <a:cxn ang="T54">
                    <a:pos x="T0" y="T1"/>
                  </a:cxn>
                  <a:cxn ang="T55">
                    <a:pos x="T2" y="T3"/>
                  </a:cxn>
                  <a:cxn ang="T56">
                    <a:pos x="T4" y="T5"/>
                  </a:cxn>
                  <a:cxn ang="T57">
                    <a:pos x="T6" y="T7"/>
                  </a:cxn>
                  <a:cxn ang="T58">
                    <a:pos x="T8" y="T9"/>
                  </a:cxn>
                  <a:cxn ang="T59">
                    <a:pos x="T10" y="T11"/>
                  </a:cxn>
                  <a:cxn ang="T60">
                    <a:pos x="T12" y="T13"/>
                  </a:cxn>
                  <a:cxn ang="T61">
                    <a:pos x="T14" y="T15"/>
                  </a:cxn>
                  <a:cxn ang="T62">
                    <a:pos x="T16" y="T17"/>
                  </a:cxn>
                  <a:cxn ang="T63">
                    <a:pos x="T18" y="T19"/>
                  </a:cxn>
                  <a:cxn ang="T64">
                    <a:pos x="T20" y="T21"/>
                  </a:cxn>
                  <a:cxn ang="T65">
                    <a:pos x="T22" y="T23"/>
                  </a:cxn>
                  <a:cxn ang="T66">
                    <a:pos x="T24" y="T25"/>
                  </a:cxn>
                  <a:cxn ang="T67">
                    <a:pos x="T26" y="T27"/>
                  </a:cxn>
                  <a:cxn ang="T68">
                    <a:pos x="T28" y="T29"/>
                  </a:cxn>
                  <a:cxn ang="T69">
                    <a:pos x="T30" y="T31"/>
                  </a:cxn>
                  <a:cxn ang="T70">
                    <a:pos x="T32" y="T33"/>
                  </a:cxn>
                  <a:cxn ang="T71">
                    <a:pos x="T34" y="T35"/>
                  </a:cxn>
                  <a:cxn ang="T72">
                    <a:pos x="T36" y="T37"/>
                  </a:cxn>
                  <a:cxn ang="T73">
                    <a:pos x="T38" y="T39"/>
                  </a:cxn>
                  <a:cxn ang="T74">
                    <a:pos x="T40" y="T41"/>
                  </a:cxn>
                  <a:cxn ang="T75">
                    <a:pos x="T42" y="T43"/>
                  </a:cxn>
                  <a:cxn ang="T76">
                    <a:pos x="T44" y="T45"/>
                  </a:cxn>
                  <a:cxn ang="T77">
                    <a:pos x="T46" y="T47"/>
                  </a:cxn>
                  <a:cxn ang="T78">
                    <a:pos x="T48" y="T49"/>
                  </a:cxn>
                  <a:cxn ang="T79">
                    <a:pos x="T50" y="T51"/>
                  </a:cxn>
                  <a:cxn ang="T80">
                    <a:pos x="T52" y="T53"/>
                  </a:cxn>
                </a:cxnLst>
                <a:rect l="0" t="0" r="r" b="b"/>
                <a:pathLst>
                  <a:path w="195" h="212">
                    <a:moveTo>
                      <a:pt x="27" y="8"/>
                    </a:moveTo>
                    <a:lnTo>
                      <a:pt x="27" y="8"/>
                    </a:lnTo>
                    <a:lnTo>
                      <a:pt x="9" y="26"/>
                    </a:lnTo>
                    <a:lnTo>
                      <a:pt x="0" y="53"/>
                    </a:lnTo>
                    <a:lnTo>
                      <a:pt x="9" y="79"/>
                    </a:lnTo>
                    <a:lnTo>
                      <a:pt x="18" y="106"/>
                    </a:lnTo>
                    <a:lnTo>
                      <a:pt x="79" y="185"/>
                    </a:lnTo>
                    <a:lnTo>
                      <a:pt x="97" y="203"/>
                    </a:lnTo>
                    <a:lnTo>
                      <a:pt x="124" y="211"/>
                    </a:lnTo>
                    <a:lnTo>
                      <a:pt x="150" y="203"/>
                    </a:lnTo>
                    <a:lnTo>
                      <a:pt x="177" y="194"/>
                    </a:lnTo>
                    <a:lnTo>
                      <a:pt x="194" y="176"/>
                    </a:lnTo>
                    <a:lnTo>
                      <a:pt x="194" y="150"/>
                    </a:lnTo>
                    <a:lnTo>
                      <a:pt x="194" y="123"/>
                    </a:lnTo>
                    <a:lnTo>
                      <a:pt x="185" y="106"/>
                    </a:lnTo>
                    <a:lnTo>
                      <a:pt x="115" y="17"/>
                    </a:lnTo>
                    <a:lnTo>
                      <a:pt x="97" y="0"/>
                    </a:lnTo>
                    <a:lnTo>
                      <a:pt x="71" y="0"/>
                    </a:lnTo>
                    <a:lnTo>
                      <a:pt x="53" y="0"/>
                    </a:lnTo>
                    <a:lnTo>
                      <a:pt x="27" y="8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187" name="Freeform 72"/>
              <p:cNvSpPr>
                <a:spLocks noChangeArrowheads="1"/>
              </p:cNvSpPr>
              <p:nvPr/>
            </p:nvSpPr>
            <p:spPr bwMode="auto">
              <a:xfrm>
                <a:off x="5494338" y="4864100"/>
                <a:ext cx="73025" cy="73025"/>
              </a:xfrm>
              <a:custGeom>
                <a:avLst/>
                <a:gdLst>
                  <a:gd name="T0" fmla="*/ 6443 w 204"/>
                  <a:gd name="T1" fmla="*/ 6443 h 204"/>
                  <a:gd name="T2" fmla="*/ 6443 w 204"/>
                  <a:gd name="T3" fmla="*/ 6443 h 204"/>
                  <a:gd name="T4" fmla="*/ 3222 w 204"/>
                  <a:gd name="T5" fmla="*/ 12887 h 204"/>
                  <a:gd name="T6" fmla="*/ 0 w 204"/>
                  <a:gd name="T7" fmla="*/ 22194 h 204"/>
                  <a:gd name="T8" fmla="*/ 3222 w 204"/>
                  <a:gd name="T9" fmla="*/ 31859 h 204"/>
                  <a:gd name="T10" fmla="*/ 6443 w 204"/>
                  <a:gd name="T11" fmla="*/ 37944 h 204"/>
                  <a:gd name="T12" fmla="*/ 6443 w 204"/>
                  <a:gd name="T13" fmla="*/ 37944 h 204"/>
                  <a:gd name="T14" fmla="*/ 31501 w 204"/>
                  <a:gd name="T15" fmla="*/ 66582 h 204"/>
                  <a:gd name="T16" fmla="*/ 31501 w 204"/>
                  <a:gd name="T17" fmla="*/ 66582 h 204"/>
                  <a:gd name="T18" fmla="*/ 31501 w 204"/>
                  <a:gd name="T19" fmla="*/ 66582 h 204"/>
                  <a:gd name="T20" fmla="*/ 41166 w 204"/>
                  <a:gd name="T21" fmla="*/ 72667 h 204"/>
                  <a:gd name="T22" fmla="*/ 50473 w 204"/>
                  <a:gd name="T23" fmla="*/ 72667 h 204"/>
                  <a:gd name="T24" fmla="*/ 56917 w 204"/>
                  <a:gd name="T25" fmla="*/ 72667 h 204"/>
                  <a:gd name="T26" fmla="*/ 66582 w 204"/>
                  <a:gd name="T27" fmla="*/ 66582 h 204"/>
                  <a:gd name="T28" fmla="*/ 66582 w 204"/>
                  <a:gd name="T29" fmla="*/ 66582 h 204"/>
                  <a:gd name="T30" fmla="*/ 69445 w 204"/>
                  <a:gd name="T31" fmla="*/ 60138 h 204"/>
                  <a:gd name="T32" fmla="*/ 72667 w 204"/>
                  <a:gd name="T33" fmla="*/ 50831 h 204"/>
                  <a:gd name="T34" fmla="*/ 72667 w 204"/>
                  <a:gd name="T35" fmla="*/ 41166 h 204"/>
                  <a:gd name="T36" fmla="*/ 66582 w 204"/>
                  <a:gd name="T37" fmla="*/ 34723 h 204"/>
                  <a:gd name="T38" fmla="*/ 66582 w 204"/>
                  <a:gd name="T39" fmla="*/ 34723 h 204"/>
                  <a:gd name="T40" fmla="*/ 66582 w 204"/>
                  <a:gd name="T41" fmla="*/ 34723 h 204"/>
                  <a:gd name="T42" fmla="*/ 41166 w 204"/>
                  <a:gd name="T43" fmla="*/ 6443 h 204"/>
                  <a:gd name="T44" fmla="*/ 41166 w 204"/>
                  <a:gd name="T45" fmla="*/ 6443 h 204"/>
                  <a:gd name="T46" fmla="*/ 31501 w 204"/>
                  <a:gd name="T47" fmla="*/ 0 h 204"/>
                  <a:gd name="T48" fmla="*/ 25416 w 204"/>
                  <a:gd name="T49" fmla="*/ 0 h 204"/>
                  <a:gd name="T50" fmla="*/ 15750 w 204"/>
                  <a:gd name="T51" fmla="*/ 0 h 204"/>
                  <a:gd name="T52" fmla="*/ 6443 w 204"/>
                  <a:gd name="T53" fmla="*/ 6443 h 204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</a:gdLst>
                <a:ahLst/>
                <a:cxnLst>
                  <a:cxn ang="T54">
                    <a:pos x="T0" y="T1"/>
                  </a:cxn>
                  <a:cxn ang="T55">
                    <a:pos x="T2" y="T3"/>
                  </a:cxn>
                  <a:cxn ang="T56">
                    <a:pos x="T4" y="T5"/>
                  </a:cxn>
                  <a:cxn ang="T57">
                    <a:pos x="T6" y="T7"/>
                  </a:cxn>
                  <a:cxn ang="T58">
                    <a:pos x="T8" y="T9"/>
                  </a:cxn>
                  <a:cxn ang="T59">
                    <a:pos x="T10" y="T11"/>
                  </a:cxn>
                  <a:cxn ang="T60">
                    <a:pos x="T12" y="T13"/>
                  </a:cxn>
                  <a:cxn ang="T61">
                    <a:pos x="T14" y="T15"/>
                  </a:cxn>
                  <a:cxn ang="T62">
                    <a:pos x="T16" y="T17"/>
                  </a:cxn>
                  <a:cxn ang="T63">
                    <a:pos x="T18" y="T19"/>
                  </a:cxn>
                  <a:cxn ang="T64">
                    <a:pos x="T20" y="T21"/>
                  </a:cxn>
                  <a:cxn ang="T65">
                    <a:pos x="T22" y="T23"/>
                  </a:cxn>
                  <a:cxn ang="T66">
                    <a:pos x="T24" y="T25"/>
                  </a:cxn>
                  <a:cxn ang="T67">
                    <a:pos x="T26" y="T27"/>
                  </a:cxn>
                  <a:cxn ang="T68">
                    <a:pos x="T28" y="T29"/>
                  </a:cxn>
                  <a:cxn ang="T69">
                    <a:pos x="T30" y="T31"/>
                  </a:cxn>
                  <a:cxn ang="T70">
                    <a:pos x="T32" y="T33"/>
                  </a:cxn>
                  <a:cxn ang="T71">
                    <a:pos x="T34" y="T35"/>
                  </a:cxn>
                  <a:cxn ang="T72">
                    <a:pos x="T36" y="T37"/>
                  </a:cxn>
                  <a:cxn ang="T73">
                    <a:pos x="T38" y="T39"/>
                  </a:cxn>
                  <a:cxn ang="T74">
                    <a:pos x="T40" y="T41"/>
                  </a:cxn>
                  <a:cxn ang="T75">
                    <a:pos x="T42" y="T43"/>
                  </a:cxn>
                  <a:cxn ang="T76">
                    <a:pos x="T44" y="T45"/>
                  </a:cxn>
                  <a:cxn ang="T77">
                    <a:pos x="T46" y="T47"/>
                  </a:cxn>
                  <a:cxn ang="T78">
                    <a:pos x="T48" y="T49"/>
                  </a:cxn>
                  <a:cxn ang="T79">
                    <a:pos x="T50" y="T51"/>
                  </a:cxn>
                  <a:cxn ang="T80">
                    <a:pos x="T52" y="T53"/>
                  </a:cxn>
                </a:cxnLst>
                <a:rect l="0" t="0" r="r" b="b"/>
                <a:pathLst>
                  <a:path w="204" h="204">
                    <a:moveTo>
                      <a:pt x="18" y="18"/>
                    </a:moveTo>
                    <a:lnTo>
                      <a:pt x="18" y="18"/>
                    </a:lnTo>
                    <a:lnTo>
                      <a:pt x="9" y="36"/>
                    </a:lnTo>
                    <a:lnTo>
                      <a:pt x="0" y="62"/>
                    </a:lnTo>
                    <a:lnTo>
                      <a:pt x="9" y="89"/>
                    </a:lnTo>
                    <a:lnTo>
                      <a:pt x="18" y="106"/>
                    </a:lnTo>
                    <a:lnTo>
                      <a:pt x="88" y="186"/>
                    </a:lnTo>
                    <a:lnTo>
                      <a:pt x="115" y="203"/>
                    </a:lnTo>
                    <a:lnTo>
                      <a:pt x="141" y="203"/>
                    </a:lnTo>
                    <a:lnTo>
                      <a:pt x="159" y="203"/>
                    </a:lnTo>
                    <a:lnTo>
                      <a:pt x="186" y="186"/>
                    </a:lnTo>
                    <a:lnTo>
                      <a:pt x="194" y="168"/>
                    </a:lnTo>
                    <a:lnTo>
                      <a:pt x="203" y="142"/>
                    </a:lnTo>
                    <a:lnTo>
                      <a:pt x="203" y="115"/>
                    </a:lnTo>
                    <a:lnTo>
                      <a:pt x="186" y="97"/>
                    </a:lnTo>
                    <a:lnTo>
                      <a:pt x="115" y="18"/>
                    </a:lnTo>
                    <a:lnTo>
                      <a:pt x="88" y="0"/>
                    </a:lnTo>
                    <a:lnTo>
                      <a:pt x="71" y="0"/>
                    </a:lnTo>
                    <a:lnTo>
                      <a:pt x="44" y="0"/>
                    </a:lnTo>
                    <a:lnTo>
                      <a:pt x="18" y="18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188" name="Freeform 73"/>
              <p:cNvSpPr>
                <a:spLocks noChangeArrowheads="1"/>
              </p:cNvSpPr>
              <p:nvPr/>
            </p:nvSpPr>
            <p:spPr bwMode="auto">
              <a:xfrm>
                <a:off x="5411788" y="4784725"/>
                <a:ext cx="73025" cy="73025"/>
              </a:xfrm>
              <a:custGeom>
                <a:avLst/>
                <a:gdLst>
                  <a:gd name="T0" fmla="*/ 37944 w 204"/>
                  <a:gd name="T1" fmla="*/ 6085 h 204"/>
                  <a:gd name="T2" fmla="*/ 37944 w 204"/>
                  <a:gd name="T3" fmla="*/ 6085 h 204"/>
                  <a:gd name="T4" fmla="*/ 37944 w 204"/>
                  <a:gd name="T5" fmla="*/ 6085 h 204"/>
                  <a:gd name="T6" fmla="*/ 28279 w 204"/>
                  <a:gd name="T7" fmla="*/ 3222 h 204"/>
                  <a:gd name="T8" fmla="*/ 22194 w 204"/>
                  <a:gd name="T9" fmla="*/ 0 h 204"/>
                  <a:gd name="T10" fmla="*/ 12529 w 204"/>
                  <a:gd name="T11" fmla="*/ 3222 h 204"/>
                  <a:gd name="T12" fmla="*/ 6085 w 204"/>
                  <a:gd name="T13" fmla="*/ 9307 h 204"/>
                  <a:gd name="T14" fmla="*/ 6085 w 204"/>
                  <a:gd name="T15" fmla="*/ 9307 h 204"/>
                  <a:gd name="T16" fmla="*/ 0 w 204"/>
                  <a:gd name="T17" fmla="*/ 15750 h 204"/>
                  <a:gd name="T18" fmla="*/ 0 w 204"/>
                  <a:gd name="T19" fmla="*/ 25058 h 204"/>
                  <a:gd name="T20" fmla="*/ 3222 w 204"/>
                  <a:gd name="T21" fmla="*/ 34723 h 204"/>
                  <a:gd name="T22" fmla="*/ 6085 w 204"/>
                  <a:gd name="T23" fmla="*/ 41166 h 204"/>
                  <a:gd name="T24" fmla="*/ 22194 w 204"/>
                  <a:gd name="T25" fmla="*/ 53695 h 204"/>
                  <a:gd name="T26" fmla="*/ 34723 w 204"/>
                  <a:gd name="T27" fmla="*/ 66224 h 204"/>
                  <a:gd name="T28" fmla="*/ 34723 w 204"/>
                  <a:gd name="T29" fmla="*/ 66224 h 204"/>
                  <a:gd name="T30" fmla="*/ 34723 w 204"/>
                  <a:gd name="T31" fmla="*/ 66224 h 204"/>
                  <a:gd name="T32" fmla="*/ 34723 w 204"/>
                  <a:gd name="T33" fmla="*/ 66224 h 204"/>
                  <a:gd name="T34" fmla="*/ 34723 w 204"/>
                  <a:gd name="T35" fmla="*/ 66224 h 204"/>
                  <a:gd name="T36" fmla="*/ 44030 w 204"/>
                  <a:gd name="T37" fmla="*/ 72667 h 204"/>
                  <a:gd name="T38" fmla="*/ 53695 w 204"/>
                  <a:gd name="T39" fmla="*/ 72667 h 204"/>
                  <a:gd name="T40" fmla="*/ 59780 w 204"/>
                  <a:gd name="T41" fmla="*/ 69445 h 204"/>
                  <a:gd name="T42" fmla="*/ 69445 w 204"/>
                  <a:gd name="T43" fmla="*/ 63002 h 204"/>
                  <a:gd name="T44" fmla="*/ 69445 w 204"/>
                  <a:gd name="T45" fmla="*/ 63002 h 204"/>
                  <a:gd name="T46" fmla="*/ 72667 w 204"/>
                  <a:gd name="T47" fmla="*/ 56917 h 204"/>
                  <a:gd name="T48" fmla="*/ 72667 w 204"/>
                  <a:gd name="T49" fmla="*/ 47251 h 204"/>
                  <a:gd name="T50" fmla="*/ 72667 w 204"/>
                  <a:gd name="T51" fmla="*/ 37944 h 204"/>
                  <a:gd name="T52" fmla="*/ 66224 w 204"/>
                  <a:gd name="T53" fmla="*/ 31501 h 204"/>
                  <a:gd name="T54" fmla="*/ 50473 w 204"/>
                  <a:gd name="T55" fmla="*/ 18972 h 204"/>
                  <a:gd name="T56" fmla="*/ 37944 w 204"/>
                  <a:gd name="T57" fmla="*/ 6085 h 204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0" t="0" r="r" b="b"/>
                <a:pathLst>
                  <a:path w="204" h="204">
                    <a:moveTo>
                      <a:pt x="106" y="17"/>
                    </a:moveTo>
                    <a:lnTo>
                      <a:pt x="106" y="17"/>
                    </a:lnTo>
                    <a:lnTo>
                      <a:pt x="79" y="9"/>
                    </a:lnTo>
                    <a:lnTo>
                      <a:pt x="62" y="0"/>
                    </a:lnTo>
                    <a:lnTo>
                      <a:pt x="35" y="9"/>
                    </a:lnTo>
                    <a:lnTo>
                      <a:pt x="17" y="26"/>
                    </a:lnTo>
                    <a:lnTo>
                      <a:pt x="0" y="44"/>
                    </a:lnTo>
                    <a:lnTo>
                      <a:pt x="0" y="70"/>
                    </a:lnTo>
                    <a:lnTo>
                      <a:pt x="9" y="97"/>
                    </a:lnTo>
                    <a:lnTo>
                      <a:pt x="17" y="115"/>
                    </a:lnTo>
                    <a:lnTo>
                      <a:pt x="62" y="150"/>
                    </a:lnTo>
                    <a:lnTo>
                      <a:pt x="97" y="185"/>
                    </a:lnTo>
                    <a:lnTo>
                      <a:pt x="123" y="203"/>
                    </a:lnTo>
                    <a:lnTo>
                      <a:pt x="150" y="203"/>
                    </a:lnTo>
                    <a:lnTo>
                      <a:pt x="167" y="194"/>
                    </a:lnTo>
                    <a:lnTo>
                      <a:pt x="194" y="176"/>
                    </a:lnTo>
                    <a:lnTo>
                      <a:pt x="203" y="159"/>
                    </a:lnTo>
                    <a:lnTo>
                      <a:pt x="203" y="132"/>
                    </a:lnTo>
                    <a:lnTo>
                      <a:pt x="203" y="106"/>
                    </a:lnTo>
                    <a:lnTo>
                      <a:pt x="185" y="88"/>
                    </a:lnTo>
                    <a:lnTo>
                      <a:pt x="141" y="53"/>
                    </a:lnTo>
                    <a:lnTo>
                      <a:pt x="106" y="17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189" name="Freeform 74"/>
              <p:cNvSpPr>
                <a:spLocks noChangeArrowheads="1"/>
              </p:cNvSpPr>
              <p:nvPr/>
            </p:nvSpPr>
            <p:spPr bwMode="auto">
              <a:xfrm>
                <a:off x="5329238" y="4708525"/>
                <a:ext cx="73025" cy="69850"/>
              </a:xfrm>
              <a:custGeom>
                <a:avLst/>
                <a:gdLst>
                  <a:gd name="T0" fmla="*/ 37944 w 204"/>
                  <a:gd name="T1" fmla="*/ 6448 h 195"/>
                  <a:gd name="T2" fmla="*/ 37944 w 204"/>
                  <a:gd name="T3" fmla="*/ 6448 h 195"/>
                  <a:gd name="T4" fmla="*/ 31859 w 204"/>
                  <a:gd name="T5" fmla="*/ 0 h 195"/>
                  <a:gd name="T6" fmla="*/ 22194 w 204"/>
                  <a:gd name="T7" fmla="*/ 0 h 195"/>
                  <a:gd name="T8" fmla="*/ 16108 w 204"/>
                  <a:gd name="T9" fmla="*/ 0 h 195"/>
                  <a:gd name="T10" fmla="*/ 6443 w 204"/>
                  <a:gd name="T11" fmla="*/ 6448 h 195"/>
                  <a:gd name="T12" fmla="*/ 6443 w 204"/>
                  <a:gd name="T13" fmla="*/ 6448 h 195"/>
                  <a:gd name="T14" fmla="*/ 3222 w 204"/>
                  <a:gd name="T15" fmla="*/ 12537 h 195"/>
                  <a:gd name="T16" fmla="*/ 0 w 204"/>
                  <a:gd name="T17" fmla="*/ 22209 h 195"/>
                  <a:gd name="T18" fmla="*/ 3222 w 204"/>
                  <a:gd name="T19" fmla="*/ 28298 h 195"/>
                  <a:gd name="T20" fmla="*/ 6443 w 204"/>
                  <a:gd name="T21" fmla="*/ 34746 h 195"/>
                  <a:gd name="T22" fmla="*/ 34723 w 204"/>
                  <a:gd name="T23" fmla="*/ 63044 h 195"/>
                  <a:gd name="T24" fmla="*/ 34723 w 204"/>
                  <a:gd name="T25" fmla="*/ 63044 h 195"/>
                  <a:gd name="T26" fmla="*/ 34723 w 204"/>
                  <a:gd name="T27" fmla="*/ 63044 h 195"/>
                  <a:gd name="T28" fmla="*/ 41166 w 204"/>
                  <a:gd name="T29" fmla="*/ 69492 h 195"/>
                  <a:gd name="T30" fmla="*/ 50831 w 204"/>
                  <a:gd name="T31" fmla="*/ 69492 h 195"/>
                  <a:gd name="T32" fmla="*/ 56917 w 204"/>
                  <a:gd name="T33" fmla="*/ 69492 h 195"/>
                  <a:gd name="T34" fmla="*/ 66582 w 204"/>
                  <a:gd name="T35" fmla="*/ 63044 h 195"/>
                  <a:gd name="T36" fmla="*/ 66582 w 204"/>
                  <a:gd name="T37" fmla="*/ 63044 h 195"/>
                  <a:gd name="T38" fmla="*/ 69803 w 204"/>
                  <a:gd name="T39" fmla="*/ 56955 h 195"/>
                  <a:gd name="T40" fmla="*/ 72667 w 204"/>
                  <a:gd name="T41" fmla="*/ 47283 h 195"/>
                  <a:gd name="T42" fmla="*/ 69803 w 204"/>
                  <a:gd name="T43" fmla="*/ 41194 h 195"/>
                  <a:gd name="T44" fmla="*/ 66582 w 204"/>
                  <a:gd name="T45" fmla="*/ 31522 h 195"/>
                  <a:gd name="T46" fmla="*/ 37944 w 204"/>
                  <a:gd name="T47" fmla="*/ 6448 h 195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0" t="0" r="r" b="b"/>
                <a:pathLst>
                  <a:path w="204" h="195">
                    <a:moveTo>
                      <a:pt x="106" y="18"/>
                    </a:moveTo>
                    <a:lnTo>
                      <a:pt x="106" y="18"/>
                    </a:lnTo>
                    <a:lnTo>
                      <a:pt x="89" y="0"/>
                    </a:lnTo>
                    <a:lnTo>
                      <a:pt x="62" y="0"/>
                    </a:lnTo>
                    <a:lnTo>
                      <a:pt x="45" y="0"/>
                    </a:lnTo>
                    <a:lnTo>
                      <a:pt x="18" y="18"/>
                    </a:lnTo>
                    <a:lnTo>
                      <a:pt x="9" y="35"/>
                    </a:lnTo>
                    <a:lnTo>
                      <a:pt x="0" y="62"/>
                    </a:lnTo>
                    <a:lnTo>
                      <a:pt x="9" y="79"/>
                    </a:lnTo>
                    <a:lnTo>
                      <a:pt x="18" y="97"/>
                    </a:lnTo>
                    <a:lnTo>
                      <a:pt x="97" y="176"/>
                    </a:lnTo>
                    <a:lnTo>
                      <a:pt x="115" y="194"/>
                    </a:lnTo>
                    <a:lnTo>
                      <a:pt x="142" y="194"/>
                    </a:lnTo>
                    <a:lnTo>
                      <a:pt x="159" y="194"/>
                    </a:lnTo>
                    <a:lnTo>
                      <a:pt x="186" y="176"/>
                    </a:lnTo>
                    <a:lnTo>
                      <a:pt x="195" y="159"/>
                    </a:lnTo>
                    <a:lnTo>
                      <a:pt x="203" y="132"/>
                    </a:lnTo>
                    <a:lnTo>
                      <a:pt x="195" y="115"/>
                    </a:lnTo>
                    <a:lnTo>
                      <a:pt x="186" y="88"/>
                    </a:lnTo>
                    <a:lnTo>
                      <a:pt x="106" y="18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190" name="Freeform 75"/>
              <p:cNvSpPr>
                <a:spLocks noChangeArrowheads="1"/>
              </p:cNvSpPr>
              <p:nvPr/>
            </p:nvSpPr>
            <p:spPr bwMode="auto">
              <a:xfrm>
                <a:off x="5253038" y="4622800"/>
                <a:ext cx="69850" cy="73025"/>
              </a:xfrm>
              <a:custGeom>
                <a:avLst/>
                <a:gdLst>
                  <a:gd name="T0" fmla="*/ 37970 w 195"/>
                  <a:gd name="T1" fmla="*/ 6085 h 204"/>
                  <a:gd name="T2" fmla="*/ 37970 w 195"/>
                  <a:gd name="T3" fmla="*/ 6085 h 204"/>
                  <a:gd name="T4" fmla="*/ 37970 w 195"/>
                  <a:gd name="T5" fmla="*/ 6085 h 204"/>
                  <a:gd name="T6" fmla="*/ 31522 w 195"/>
                  <a:gd name="T7" fmla="*/ 3222 h 204"/>
                  <a:gd name="T8" fmla="*/ 25074 w 195"/>
                  <a:gd name="T9" fmla="*/ 0 h 204"/>
                  <a:gd name="T10" fmla="*/ 15761 w 195"/>
                  <a:gd name="T11" fmla="*/ 0 h 204"/>
                  <a:gd name="T12" fmla="*/ 9313 w 195"/>
                  <a:gd name="T13" fmla="*/ 3222 h 204"/>
                  <a:gd name="T14" fmla="*/ 9313 w 195"/>
                  <a:gd name="T15" fmla="*/ 3222 h 204"/>
                  <a:gd name="T16" fmla="*/ 2866 w 195"/>
                  <a:gd name="T17" fmla="*/ 12529 h 204"/>
                  <a:gd name="T18" fmla="*/ 0 w 195"/>
                  <a:gd name="T19" fmla="*/ 18972 h 204"/>
                  <a:gd name="T20" fmla="*/ 2866 w 195"/>
                  <a:gd name="T21" fmla="*/ 28279 h 204"/>
                  <a:gd name="T22" fmla="*/ 6089 w 195"/>
                  <a:gd name="T23" fmla="*/ 34723 h 204"/>
                  <a:gd name="T24" fmla="*/ 6089 w 195"/>
                  <a:gd name="T25" fmla="*/ 34723 h 204"/>
                  <a:gd name="T26" fmla="*/ 31522 w 195"/>
                  <a:gd name="T27" fmla="*/ 63002 h 204"/>
                  <a:gd name="T28" fmla="*/ 31522 w 195"/>
                  <a:gd name="T29" fmla="*/ 63002 h 204"/>
                  <a:gd name="T30" fmla="*/ 31522 w 195"/>
                  <a:gd name="T31" fmla="*/ 63002 h 204"/>
                  <a:gd name="T32" fmla="*/ 31522 w 195"/>
                  <a:gd name="T33" fmla="*/ 63002 h 204"/>
                  <a:gd name="T34" fmla="*/ 37970 w 195"/>
                  <a:gd name="T35" fmla="*/ 69445 h 204"/>
                  <a:gd name="T36" fmla="*/ 47283 w 195"/>
                  <a:gd name="T37" fmla="*/ 72667 h 204"/>
                  <a:gd name="T38" fmla="*/ 53731 w 195"/>
                  <a:gd name="T39" fmla="*/ 72667 h 204"/>
                  <a:gd name="T40" fmla="*/ 63044 w 195"/>
                  <a:gd name="T41" fmla="*/ 66224 h 204"/>
                  <a:gd name="T42" fmla="*/ 63044 w 195"/>
                  <a:gd name="T43" fmla="*/ 66224 h 204"/>
                  <a:gd name="T44" fmla="*/ 66268 w 195"/>
                  <a:gd name="T45" fmla="*/ 59780 h 204"/>
                  <a:gd name="T46" fmla="*/ 69492 w 195"/>
                  <a:gd name="T47" fmla="*/ 50473 h 204"/>
                  <a:gd name="T48" fmla="*/ 69492 w 195"/>
                  <a:gd name="T49" fmla="*/ 44030 h 204"/>
                  <a:gd name="T50" fmla="*/ 63044 w 195"/>
                  <a:gd name="T51" fmla="*/ 34723 h 204"/>
                  <a:gd name="T52" fmla="*/ 63044 w 195"/>
                  <a:gd name="T53" fmla="*/ 34723 h 204"/>
                  <a:gd name="T54" fmla="*/ 37970 w 195"/>
                  <a:gd name="T55" fmla="*/ 6085 h 204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</a:gdLst>
                <a:ahLst/>
                <a:cxnLst>
                  <a:cxn ang="T56">
                    <a:pos x="T0" y="T1"/>
                  </a:cxn>
                  <a:cxn ang="T57">
                    <a:pos x="T2" y="T3"/>
                  </a:cxn>
                  <a:cxn ang="T58">
                    <a:pos x="T4" y="T5"/>
                  </a:cxn>
                  <a:cxn ang="T59">
                    <a:pos x="T6" y="T7"/>
                  </a:cxn>
                  <a:cxn ang="T60">
                    <a:pos x="T8" y="T9"/>
                  </a:cxn>
                  <a:cxn ang="T61">
                    <a:pos x="T10" y="T11"/>
                  </a:cxn>
                  <a:cxn ang="T62">
                    <a:pos x="T12" y="T13"/>
                  </a:cxn>
                  <a:cxn ang="T63">
                    <a:pos x="T14" y="T15"/>
                  </a:cxn>
                  <a:cxn ang="T64">
                    <a:pos x="T16" y="T17"/>
                  </a:cxn>
                  <a:cxn ang="T65">
                    <a:pos x="T18" y="T19"/>
                  </a:cxn>
                  <a:cxn ang="T66">
                    <a:pos x="T20" y="T21"/>
                  </a:cxn>
                  <a:cxn ang="T67">
                    <a:pos x="T22" y="T23"/>
                  </a:cxn>
                  <a:cxn ang="T68">
                    <a:pos x="T24" y="T25"/>
                  </a:cxn>
                  <a:cxn ang="T69">
                    <a:pos x="T26" y="T27"/>
                  </a:cxn>
                  <a:cxn ang="T70">
                    <a:pos x="T28" y="T29"/>
                  </a:cxn>
                  <a:cxn ang="T71">
                    <a:pos x="T30" y="T31"/>
                  </a:cxn>
                  <a:cxn ang="T72">
                    <a:pos x="T32" y="T33"/>
                  </a:cxn>
                  <a:cxn ang="T73">
                    <a:pos x="T34" y="T35"/>
                  </a:cxn>
                  <a:cxn ang="T74">
                    <a:pos x="T36" y="T37"/>
                  </a:cxn>
                  <a:cxn ang="T75">
                    <a:pos x="T38" y="T39"/>
                  </a:cxn>
                  <a:cxn ang="T76">
                    <a:pos x="T40" y="T41"/>
                  </a:cxn>
                  <a:cxn ang="T77">
                    <a:pos x="T42" y="T43"/>
                  </a:cxn>
                  <a:cxn ang="T78">
                    <a:pos x="T44" y="T45"/>
                  </a:cxn>
                  <a:cxn ang="T79">
                    <a:pos x="T46" y="T47"/>
                  </a:cxn>
                  <a:cxn ang="T80">
                    <a:pos x="T48" y="T49"/>
                  </a:cxn>
                  <a:cxn ang="T81">
                    <a:pos x="T50" y="T51"/>
                  </a:cxn>
                  <a:cxn ang="T82">
                    <a:pos x="T52" y="T53"/>
                  </a:cxn>
                  <a:cxn ang="T83">
                    <a:pos x="T54" y="T55"/>
                  </a:cxn>
                </a:cxnLst>
                <a:rect l="0" t="0" r="r" b="b"/>
                <a:pathLst>
                  <a:path w="195" h="204">
                    <a:moveTo>
                      <a:pt x="106" y="17"/>
                    </a:moveTo>
                    <a:lnTo>
                      <a:pt x="106" y="17"/>
                    </a:lnTo>
                    <a:lnTo>
                      <a:pt x="88" y="9"/>
                    </a:lnTo>
                    <a:lnTo>
                      <a:pt x="70" y="0"/>
                    </a:lnTo>
                    <a:lnTo>
                      <a:pt x="44" y="0"/>
                    </a:lnTo>
                    <a:lnTo>
                      <a:pt x="26" y="9"/>
                    </a:lnTo>
                    <a:lnTo>
                      <a:pt x="8" y="35"/>
                    </a:lnTo>
                    <a:lnTo>
                      <a:pt x="0" y="53"/>
                    </a:lnTo>
                    <a:lnTo>
                      <a:pt x="8" y="79"/>
                    </a:lnTo>
                    <a:lnTo>
                      <a:pt x="17" y="97"/>
                    </a:lnTo>
                    <a:lnTo>
                      <a:pt x="88" y="176"/>
                    </a:lnTo>
                    <a:lnTo>
                      <a:pt x="106" y="194"/>
                    </a:lnTo>
                    <a:lnTo>
                      <a:pt x="132" y="203"/>
                    </a:lnTo>
                    <a:lnTo>
                      <a:pt x="150" y="203"/>
                    </a:lnTo>
                    <a:lnTo>
                      <a:pt x="176" y="185"/>
                    </a:lnTo>
                    <a:lnTo>
                      <a:pt x="185" y="167"/>
                    </a:lnTo>
                    <a:lnTo>
                      <a:pt x="194" y="141"/>
                    </a:lnTo>
                    <a:lnTo>
                      <a:pt x="194" y="123"/>
                    </a:lnTo>
                    <a:lnTo>
                      <a:pt x="176" y="97"/>
                    </a:lnTo>
                    <a:lnTo>
                      <a:pt x="106" y="17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191" name="Freeform 76"/>
              <p:cNvSpPr>
                <a:spLocks noChangeArrowheads="1"/>
              </p:cNvSpPr>
              <p:nvPr/>
            </p:nvSpPr>
            <p:spPr bwMode="auto">
              <a:xfrm>
                <a:off x="5186363" y="4530725"/>
                <a:ext cx="63500" cy="73025"/>
              </a:xfrm>
              <a:custGeom>
                <a:avLst/>
                <a:gdLst>
                  <a:gd name="T0" fmla="*/ 9632 w 178"/>
                  <a:gd name="T1" fmla="*/ 3222 h 204"/>
                  <a:gd name="T2" fmla="*/ 9632 w 178"/>
                  <a:gd name="T3" fmla="*/ 3222 h 204"/>
                  <a:gd name="T4" fmla="*/ 6421 w 178"/>
                  <a:gd name="T5" fmla="*/ 9307 h 204"/>
                  <a:gd name="T6" fmla="*/ 3211 w 178"/>
                  <a:gd name="T7" fmla="*/ 15750 h 204"/>
                  <a:gd name="T8" fmla="*/ 0 w 178"/>
                  <a:gd name="T9" fmla="*/ 25058 h 204"/>
                  <a:gd name="T10" fmla="*/ 3211 w 178"/>
                  <a:gd name="T11" fmla="*/ 31501 h 204"/>
                  <a:gd name="T12" fmla="*/ 3211 w 178"/>
                  <a:gd name="T13" fmla="*/ 31501 h 204"/>
                  <a:gd name="T14" fmla="*/ 25329 w 178"/>
                  <a:gd name="T15" fmla="*/ 63002 h 204"/>
                  <a:gd name="T16" fmla="*/ 25329 w 178"/>
                  <a:gd name="T17" fmla="*/ 66224 h 204"/>
                  <a:gd name="T18" fmla="*/ 25329 w 178"/>
                  <a:gd name="T19" fmla="*/ 66224 h 204"/>
                  <a:gd name="T20" fmla="*/ 25329 w 178"/>
                  <a:gd name="T21" fmla="*/ 66224 h 204"/>
                  <a:gd name="T22" fmla="*/ 25329 w 178"/>
                  <a:gd name="T23" fmla="*/ 66224 h 204"/>
                  <a:gd name="T24" fmla="*/ 31750 w 178"/>
                  <a:gd name="T25" fmla="*/ 69445 h 204"/>
                  <a:gd name="T26" fmla="*/ 41025 w 178"/>
                  <a:gd name="T27" fmla="*/ 72667 h 204"/>
                  <a:gd name="T28" fmla="*/ 47447 w 178"/>
                  <a:gd name="T29" fmla="*/ 72667 h 204"/>
                  <a:gd name="T30" fmla="*/ 56722 w 178"/>
                  <a:gd name="T31" fmla="*/ 69445 h 204"/>
                  <a:gd name="T32" fmla="*/ 56722 w 178"/>
                  <a:gd name="T33" fmla="*/ 69445 h 204"/>
                  <a:gd name="T34" fmla="*/ 59933 w 178"/>
                  <a:gd name="T35" fmla="*/ 63002 h 204"/>
                  <a:gd name="T36" fmla="*/ 63143 w 178"/>
                  <a:gd name="T37" fmla="*/ 56917 h 204"/>
                  <a:gd name="T38" fmla="*/ 63143 w 178"/>
                  <a:gd name="T39" fmla="*/ 47251 h 204"/>
                  <a:gd name="T40" fmla="*/ 59933 w 178"/>
                  <a:gd name="T41" fmla="*/ 41166 h 204"/>
                  <a:gd name="T42" fmla="*/ 59933 w 178"/>
                  <a:gd name="T43" fmla="*/ 41166 h 204"/>
                  <a:gd name="T44" fmla="*/ 41025 w 178"/>
                  <a:gd name="T45" fmla="*/ 9307 h 204"/>
                  <a:gd name="T46" fmla="*/ 41025 w 178"/>
                  <a:gd name="T47" fmla="*/ 9307 h 204"/>
                  <a:gd name="T48" fmla="*/ 34604 w 178"/>
                  <a:gd name="T49" fmla="*/ 3222 h 204"/>
                  <a:gd name="T50" fmla="*/ 25329 w 178"/>
                  <a:gd name="T51" fmla="*/ 0 h 204"/>
                  <a:gd name="T52" fmla="*/ 18907 w 178"/>
                  <a:gd name="T53" fmla="*/ 0 h 204"/>
                  <a:gd name="T54" fmla="*/ 9632 w 178"/>
                  <a:gd name="T55" fmla="*/ 3222 h 204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</a:gdLst>
                <a:ahLst/>
                <a:cxnLst>
                  <a:cxn ang="T56">
                    <a:pos x="T0" y="T1"/>
                  </a:cxn>
                  <a:cxn ang="T57">
                    <a:pos x="T2" y="T3"/>
                  </a:cxn>
                  <a:cxn ang="T58">
                    <a:pos x="T4" y="T5"/>
                  </a:cxn>
                  <a:cxn ang="T59">
                    <a:pos x="T6" y="T7"/>
                  </a:cxn>
                  <a:cxn ang="T60">
                    <a:pos x="T8" y="T9"/>
                  </a:cxn>
                  <a:cxn ang="T61">
                    <a:pos x="T10" y="T11"/>
                  </a:cxn>
                  <a:cxn ang="T62">
                    <a:pos x="T12" y="T13"/>
                  </a:cxn>
                  <a:cxn ang="T63">
                    <a:pos x="T14" y="T15"/>
                  </a:cxn>
                  <a:cxn ang="T64">
                    <a:pos x="T16" y="T17"/>
                  </a:cxn>
                  <a:cxn ang="T65">
                    <a:pos x="T18" y="T19"/>
                  </a:cxn>
                  <a:cxn ang="T66">
                    <a:pos x="T20" y="T21"/>
                  </a:cxn>
                  <a:cxn ang="T67">
                    <a:pos x="T22" y="T23"/>
                  </a:cxn>
                  <a:cxn ang="T68">
                    <a:pos x="T24" y="T25"/>
                  </a:cxn>
                  <a:cxn ang="T69">
                    <a:pos x="T26" y="T27"/>
                  </a:cxn>
                  <a:cxn ang="T70">
                    <a:pos x="T28" y="T29"/>
                  </a:cxn>
                  <a:cxn ang="T71">
                    <a:pos x="T30" y="T31"/>
                  </a:cxn>
                  <a:cxn ang="T72">
                    <a:pos x="T32" y="T33"/>
                  </a:cxn>
                  <a:cxn ang="T73">
                    <a:pos x="T34" y="T35"/>
                  </a:cxn>
                  <a:cxn ang="T74">
                    <a:pos x="T36" y="T37"/>
                  </a:cxn>
                  <a:cxn ang="T75">
                    <a:pos x="T38" y="T39"/>
                  </a:cxn>
                  <a:cxn ang="T76">
                    <a:pos x="T40" y="T41"/>
                  </a:cxn>
                  <a:cxn ang="T77">
                    <a:pos x="T42" y="T43"/>
                  </a:cxn>
                  <a:cxn ang="T78">
                    <a:pos x="T44" y="T45"/>
                  </a:cxn>
                  <a:cxn ang="T79">
                    <a:pos x="T46" y="T47"/>
                  </a:cxn>
                  <a:cxn ang="T80">
                    <a:pos x="T48" y="T49"/>
                  </a:cxn>
                  <a:cxn ang="T81">
                    <a:pos x="T50" y="T51"/>
                  </a:cxn>
                  <a:cxn ang="T82">
                    <a:pos x="T52" y="T53"/>
                  </a:cxn>
                  <a:cxn ang="T83">
                    <a:pos x="T54" y="T55"/>
                  </a:cxn>
                </a:cxnLst>
                <a:rect l="0" t="0" r="r" b="b"/>
                <a:pathLst>
                  <a:path w="178" h="204">
                    <a:moveTo>
                      <a:pt x="27" y="9"/>
                    </a:moveTo>
                    <a:lnTo>
                      <a:pt x="27" y="9"/>
                    </a:lnTo>
                    <a:lnTo>
                      <a:pt x="18" y="26"/>
                    </a:lnTo>
                    <a:lnTo>
                      <a:pt x="9" y="44"/>
                    </a:lnTo>
                    <a:lnTo>
                      <a:pt x="0" y="70"/>
                    </a:lnTo>
                    <a:lnTo>
                      <a:pt x="9" y="88"/>
                    </a:lnTo>
                    <a:lnTo>
                      <a:pt x="71" y="176"/>
                    </a:lnTo>
                    <a:lnTo>
                      <a:pt x="71" y="185"/>
                    </a:lnTo>
                    <a:lnTo>
                      <a:pt x="89" y="194"/>
                    </a:lnTo>
                    <a:lnTo>
                      <a:pt x="115" y="203"/>
                    </a:lnTo>
                    <a:lnTo>
                      <a:pt x="133" y="203"/>
                    </a:lnTo>
                    <a:lnTo>
                      <a:pt x="159" y="194"/>
                    </a:lnTo>
                    <a:lnTo>
                      <a:pt x="168" y="176"/>
                    </a:lnTo>
                    <a:lnTo>
                      <a:pt x="177" y="159"/>
                    </a:lnTo>
                    <a:lnTo>
                      <a:pt x="177" y="132"/>
                    </a:lnTo>
                    <a:lnTo>
                      <a:pt x="168" y="115"/>
                    </a:lnTo>
                    <a:lnTo>
                      <a:pt x="115" y="26"/>
                    </a:lnTo>
                    <a:lnTo>
                      <a:pt x="97" y="9"/>
                    </a:lnTo>
                    <a:lnTo>
                      <a:pt x="71" y="0"/>
                    </a:lnTo>
                    <a:lnTo>
                      <a:pt x="53" y="0"/>
                    </a:lnTo>
                    <a:lnTo>
                      <a:pt x="27" y="9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192" name="Freeform 77"/>
              <p:cNvSpPr>
                <a:spLocks noChangeArrowheads="1"/>
              </p:cNvSpPr>
              <p:nvPr/>
            </p:nvSpPr>
            <p:spPr bwMode="auto">
              <a:xfrm>
                <a:off x="5135563" y="4429125"/>
                <a:ext cx="57150" cy="76200"/>
              </a:xfrm>
              <a:custGeom>
                <a:avLst/>
                <a:gdLst>
                  <a:gd name="T0" fmla="*/ 12502 w 160"/>
                  <a:gd name="T1" fmla="*/ 2875 h 212"/>
                  <a:gd name="T2" fmla="*/ 12502 w 160"/>
                  <a:gd name="T3" fmla="*/ 2875 h 212"/>
                  <a:gd name="T4" fmla="*/ 3215 w 160"/>
                  <a:gd name="T5" fmla="*/ 6110 h 212"/>
                  <a:gd name="T6" fmla="*/ 0 w 160"/>
                  <a:gd name="T7" fmla="*/ 12580 h 212"/>
                  <a:gd name="T8" fmla="*/ 0 w 160"/>
                  <a:gd name="T9" fmla="*/ 21925 h 212"/>
                  <a:gd name="T10" fmla="*/ 0 w 160"/>
                  <a:gd name="T11" fmla="*/ 28395 h 212"/>
                  <a:gd name="T12" fmla="*/ 0 w 160"/>
                  <a:gd name="T13" fmla="*/ 28395 h 212"/>
                  <a:gd name="T14" fmla="*/ 15716 w 160"/>
                  <a:gd name="T15" fmla="*/ 66495 h 212"/>
                  <a:gd name="T16" fmla="*/ 15716 w 160"/>
                  <a:gd name="T17" fmla="*/ 66495 h 212"/>
                  <a:gd name="T18" fmla="*/ 15716 w 160"/>
                  <a:gd name="T19" fmla="*/ 66495 h 212"/>
                  <a:gd name="T20" fmla="*/ 15716 w 160"/>
                  <a:gd name="T21" fmla="*/ 66495 h 212"/>
                  <a:gd name="T22" fmla="*/ 15716 w 160"/>
                  <a:gd name="T23" fmla="*/ 66495 h 212"/>
                  <a:gd name="T24" fmla="*/ 22146 w 160"/>
                  <a:gd name="T25" fmla="*/ 72606 h 212"/>
                  <a:gd name="T26" fmla="*/ 28575 w 160"/>
                  <a:gd name="T27" fmla="*/ 75841 h 212"/>
                  <a:gd name="T28" fmla="*/ 37862 w 160"/>
                  <a:gd name="T29" fmla="*/ 75841 h 212"/>
                  <a:gd name="T30" fmla="*/ 44291 w 160"/>
                  <a:gd name="T31" fmla="*/ 75841 h 212"/>
                  <a:gd name="T32" fmla="*/ 44291 w 160"/>
                  <a:gd name="T33" fmla="*/ 75841 h 212"/>
                  <a:gd name="T34" fmla="*/ 50363 w 160"/>
                  <a:gd name="T35" fmla="*/ 69730 h 212"/>
                  <a:gd name="T36" fmla="*/ 53578 w 160"/>
                  <a:gd name="T37" fmla="*/ 63260 h 212"/>
                  <a:gd name="T38" fmla="*/ 56793 w 160"/>
                  <a:gd name="T39" fmla="*/ 53915 h 212"/>
                  <a:gd name="T40" fmla="*/ 53578 w 160"/>
                  <a:gd name="T41" fmla="*/ 47445 h 212"/>
                  <a:gd name="T42" fmla="*/ 53578 w 160"/>
                  <a:gd name="T43" fmla="*/ 47445 h 212"/>
                  <a:gd name="T44" fmla="*/ 37862 w 160"/>
                  <a:gd name="T45" fmla="*/ 12580 h 212"/>
                  <a:gd name="T46" fmla="*/ 37862 w 160"/>
                  <a:gd name="T47" fmla="*/ 12580 h 212"/>
                  <a:gd name="T48" fmla="*/ 34647 w 160"/>
                  <a:gd name="T49" fmla="*/ 6110 h 212"/>
                  <a:gd name="T50" fmla="*/ 28575 w 160"/>
                  <a:gd name="T51" fmla="*/ 2875 h 212"/>
                  <a:gd name="T52" fmla="*/ 18931 w 160"/>
                  <a:gd name="T53" fmla="*/ 0 h 212"/>
                  <a:gd name="T54" fmla="*/ 12502 w 160"/>
                  <a:gd name="T55" fmla="*/ 2875 h 212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</a:gdLst>
                <a:ahLst/>
                <a:cxnLst>
                  <a:cxn ang="T56">
                    <a:pos x="T0" y="T1"/>
                  </a:cxn>
                  <a:cxn ang="T57">
                    <a:pos x="T2" y="T3"/>
                  </a:cxn>
                  <a:cxn ang="T58">
                    <a:pos x="T4" y="T5"/>
                  </a:cxn>
                  <a:cxn ang="T59">
                    <a:pos x="T6" y="T7"/>
                  </a:cxn>
                  <a:cxn ang="T60">
                    <a:pos x="T8" y="T9"/>
                  </a:cxn>
                  <a:cxn ang="T61">
                    <a:pos x="T10" y="T11"/>
                  </a:cxn>
                  <a:cxn ang="T62">
                    <a:pos x="T12" y="T13"/>
                  </a:cxn>
                  <a:cxn ang="T63">
                    <a:pos x="T14" y="T15"/>
                  </a:cxn>
                  <a:cxn ang="T64">
                    <a:pos x="T16" y="T17"/>
                  </a:cxn>
                  <a:cxn ang="T65">
                    <a:pos x="T18" y="T19"/>
                  </a:cxn>
                  <a:cxn ang="T66">
                    <a:pos x="T20" y="T21"/>
                  </a:cxn>
                  <a:cxn ang="T67">
                    <a:pos x="T22" y="T23"/>
                  </a:cxn>
                  <a:cxn ang="T68">
                    <a:pos x="T24" y="T25"/>
                  </a:cxn>
                  <a:cxn ang="T69">
                    <a:pos x="T26" y="T27"/>
                  </a:cxn>
                  <a:cxn ang="T70">
                    <a:pos x="T28" y="T29"/>
                  </a:cxn>
                  <a:cxn ang="T71">
                    <a:pos x="T30" y="T31"/>
                  </a:cxn>
                  <a:cxn ang="T72">
                    <a:pos x="T32" y="T33"/>
                  </a:cxn>
                  <a:cxn ang="T73">
                    <a:pos x="T34" y="T35"/>
                  </a:cxn>
                  <a:cxn ang="T74">
                    <a:pos x="T36" y="T37"/>
                  </a:cxn>
                  <a:cxn ang="T75">
                    <a:pos x="T38" y="T39"/>
                  </a:cxn>
                  <a:cxn ang="T76">
                    <a:pos x="T40" y="T41"/>
                  </a:cxn>
                  <a:cxn ang="T77">
                    <a:pos x="T42" y="T43"/>
                  </a:cxn>
                  <a:cxn ang="T78">
                    <a:pos x="T44" y="T45"/>
                  </a:cxn>
                  <a:cxn ang="T79">
                    <a:pos x="T46" y="T47"/>
                  </a:cxn>
                  <a:cxn ang="T80">
                    <a:pos x="T48" y="T49"/>
                  </a:cxn>
                  <a:cxn ang="T81">
                    <a:pos x="T50" y="T51"/>
                  </a:cxn>
                  <a:cxn ang="T82">
                    <a:pos x="T52" y="T53"/>
                  </a:cxn>
                  <a:cxn ang="T83">
                    <a:pos x="T54" y="T55"/>
                  </a:cxn>
                </a:cxnLst>
                <a:rect l="0" t="0" r="r" b="b"/>
                <a:pathLst>
                  <a:path w="160" h="212">
                    <a:moveTo>
                      <a:pt x="35" y="8"/>
                    </a:moveTo>
                    <a:lnTo>
                      <a:pt x="35" y="8"/>
                    </a:lnTo>
                    <a:lnTo>
                      <a:pt x="9" y="17"/>
                    </a:lnTo>
                    <a:lnTo>
                      <a:pt x="0" y="35"/>
                    </a:lnTo>
                    <a:lnTo>
                      <a:pt x="0" y="61"/>
                    </a:lnTo>
                    <a:lnTo>
                      <a:pt x="0" y="79"/>
                    </a:lnTo>
                    <a:lnTo>
                      <a:pt x="44" y="185"/>
                    </a:lnTo>
                    <a:lnTo>
                      <a:pt x="62" y="202"/>
                    </a:lnTo>
                    <a:lnTo>
                      <a:pt x="80" y="211"/>
                    </a:lnTo>
                    <a:lnTo>
                      <a:pt x="106" y="211"/>
                    </a:lnTo>
                    <a:lnTo>
                      <a:pt x="124" y="211"/>
                    </a:lnTo>
                    <a:lnTo>
                      <a:pt x="141" y="194"/>
                    </a:lnTo>
                    <a:lnTo>
                      <a:pt x="150" y="176"/>
                    </a:lnTo>
                    <a:lnTo>
                      <a:pt x="159" y="150"/>
                    </a:lnTo>
                    <a:lnTo>
                      <a:pt x="150" y="132"/>
                    </a:lnTo>
                    <a:lnTo>
                      <a:pt x="106" y="35"/>
                    </a:lnTo>
                    <a:lnTo>
                      <a:pt x="97" y="17"/>
                    </a:lnTo>
                    <a:lnTo>
                      <a:pt x="80" y="8"/>
                    </a:lnTo>
                    <a:lnTo>
                      <a:pt x="53" y="0"/>
                    </a:lnTo>
                    <a:lnTo>
                      <a:pt x="35" y="8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193" name="Freeform 78"/>
              <p:cNvSpPr>
                <a:spLocks noChangeArrowheads="1"/>
              </p:cNvSpPr>
              <p:nvPr/>
            </p:nvSpPr>
            <p:spPr bwMode="auto">
              <a:xfrm>
                <a:off x="5103813" y="4321175"/>
                <a:ext cx="47625" cy="79375"/>
              </a:xfrm>
              <a:custGeom>
                <a:avLst/>
                <a:gdLst>
                  <a:gd name="T0" fmla="*/ 6445 w 133"/>
                  <a:gd name="T1" fmla="*/ 63213 h 221"/>
                  <a:gd name="T2" fmla="*/ 6445 w 133"/>
                  <a:gd name="T3" fmla="*/ 63213 h 221"/>
                  <a:gd name="T4" fmla="*/ 6445 w 133"/>
                  <a:gd name="T5" fmla="*/ 63213 h 221"/>
                  <a:gd name="T6" fmla="*/ 6445 w 133"/>
                  <a:gd name="T7" fmla="*/ 63213 h 221"/>
                  <a:gd name="T8" fmla="*/ 9310 w 133"/>
                  <a:gd name="T9" fmla="*/ 69678 h 221"/>
                  <a:gd name="T10" fmla="*/ 15756 w 133"/>
                  <a:gd name="T11" fmla="*/ 75783 h 221"/>
                  <a:gd name="T12" fmla="*/ 22201 w 133"/>
                  <a:gd name="T13" fmla="*/ 79016 h 221"/>
                  <a:gd name="T14" fmla="*/ 31511 w 133"/>
                  <a:gd name="T15" fmla="*/ 75783 h 221"/>
                  <a:gd name="T16" fmla="*/ 31511 w 133"/>
                  <a:gd name="T17" fmla="*/ 75783 h 221"/>
                  <a:gd name="T18" fmla="*/ 37957 w 133"/>
                  <a:gd name="T19" fmla="*/ 72551 h 221"/>
                  <a:gd name="T20" fmla="*/ 44044 w 133"/>
                  <a:gd name="T21" fmla="*/ 66445 h 221"/>
                  <a:gd name="T22" fmla="*/ 47267 w 133"/>
                  <a:gd name="T23" fmla="*/ 59980 h 221"/>
                  <a:gd name="T24" fmla="*/ 47267 w 133"/>
                  <a:gd name="T25" fmla="*/ 53874 h 221"/>
                  <a:gd name="T26" fmla="*/ 47267 w 133"/>
                  <a:gd name="T27" fmla="*/ 53874 h 221"/>
                  <a:gd name="T28" fmla="*/ 41180 w 133"/>
                  <a:gd name="T29" fmla="*/ 34839 h 221"/>
                  <a:gd name="T30" fmla="*/ 41180 w 133"/>
                  <a:gd name="T31" fmla="*/ 34839 h 221"/>
                  <a:gd name="T32" fmla="*/ 37957 w 133"/>
                  <a:gd name="T33" fmla="*/ 15803 h 221"/>
                  <a:gd name="T34" fmla="*/ 37957 w 133"/>
                  <a:gd name="T35" fmla="*/ 15803 h 221"/>
                  <a:gd name="T36" fmla="*/ 37957 w 133"/>
                  <a:gd name="T37" fmla="*/ 15803 h 221"/>
                  <a:gd name="T38" fmla="*/ 34734 w 133"/>
                  <a:gd name="T39" fmla="*/ 9338 h 221"/>
                  <a:gd name="T40" fmla="*/ 28289 w 133"/>
                  <a:gd name="T41" fmla="*/ 2873 h 221"/>
                  <a:gd name="T42" fmla="*/ 22201 w 133"/>
                  <a:gd name="T43" fmla="*/ 0 h 221"/>
                  <a:gd name="T44" fmla="*/ 15756 w 133"/>
                  <a:gd name="T45" fmla="*/ 0 h 221"/>
                  <a:gd name="T46" fmla="*/ 15756 w 133"/>
                  <a:gd name="T47" fmla="*/ 0 h 221"/>
                  <a:gd name="T48" fmla="*/ 6445 w 133"/>
                  <a:gd name="T49" fmla="*/ 2873 h 221"/>
                  <a:gd name="T50" fmla="*/ 3223 w 133"/>
                  <a:gd name="T51" fmla="*/ 9338 h 221"/>
                  <a:gd name="T52" fmla="*/ 0 w 133"/>
                  <a:gd name="T53" fmla="*/ 15803 h 221"/>
                  <a:gd name="T54" fmla="*/ 0 w 133"/>
                  <a:gd name="T55" fmla="*/ 21909 h 221"/>
                  <a:gd name="T56" fmla="*/ 0 w 133"/>
                  <a:gd name="T57" fmla="*/ 21909 h 221"/>
                  <a:gd name="T58" fmla="*/ 3223 w 133"/>
                  <a:gd name="T59" fmla="*/ 44177 h 221"/>
                  <a:gd name="T60" fmla="*/ 3223 w 133"/>
                  <a:gd name="T61" fmla="*/ 44177 h 221"/>
                  <a:gd name="T62" fmla="*/ 6445 w 133"/>
                  <a:gd name="T63" fmla="*/ 63213 h 221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</a:gdLst>
                <a:ahLst/>
                <a:cxnLst>
                  <a:cxn ang="T64">
                    <a:pos x="T0" y="T1"/>
                  </a:cxn>
                  <a:cxn ang="T65">
                    <a:pos x="T2" y="T3"/>
                  </a:cxn>
                  <a:cxn ang="T66">
                    <a:pos x="T4" y="T5"/>
                  </a:cxn>
                  <a:cxn ang="T67">
                    <a:pos x="T6" y="T7"/>
                  </a:cxn>
                  <a:cxn ang="T68">
                    <a:pos x="T8" y="T9"/>
                  </a:cxn>
                  <a:cxn ang="T69">
                    <a:pos x="T10" y="T11"/>
                  </a:cxn>
                  <a:cxn ang="T70">
                    <a:pos x="T12" y="T13"/>
                  </a:cxn>
                  <a:cxn ang="T71">
                    <a:pos x="T14" y="T15"/>
                  </a:cxn>
                  <a:cxn ang="T72">
                    <a:pos x="T16" y="T17"/>
                  </a:cxn>
                  <a:cxn ang="T73">
                    <a:pos x="T18" y="T19"/>
                  </a:cxn>
                  <a:cxn ang="T74">
                    <a:pos x="T20" y="T21"/>
                  </a:cxn>
                  <a:cxn ang="T75">
                    <a:pos x="T22" y="T23"/>
                  </a:cxn>
                  <a:cxn ang="T76">
                    <a:pos x="T24" y="T25"/>
                  </a:cxn>
                  <a:cxn ang="T77">
                    <a:pos x="T26" y="T27"/>
                  </a:cxn>
                  <a:cxn ang="T78">
                    <a:pos x="T28" y="T29"/>
                  </a:cxn>
                  <a:cxn ang="T79">
                    <a:pos x="T30" y="T31"/>
                  </a:cxn>
                  <a:cxn ang="T80">
                    <a:pos x="T32" y="T33"/>
                  </a:cxn>
                  <a:cxn ang="T81">
                    <a:pos x="T34" y="T35"/>
                  </a:cxn>
                  <a:cxn ang="T82">
                    <a:pos x="T36" y="T37"/>
                  </a:cxn>
                  <a:cxn ang="T83">
                    <a:pos x="T38" y="T39"/>
                  </a:cxn>
                  <a:cxn ang="T84">
                    <a:pos x="T40" y="T41"/>
                  </a:cxn>
                  <a:cxn ang="T85">
                    <a:pos x="T42" y="T43"/>
                  </a:cxn>
                  <a:cxn ang="T86">
                    <a:pos x="T44" y="T45"/>
                  </a:cxn>
                  <a:cxn ang="T87">
                    <a:pos x="T46" y="T47"/>
                  </a:cxn>
                  <a:cxn ang="T88">
                    <a:pos x="T48" y="T49"/>
                  </a:cxn>
                  <a:cxn ang="T89">
                    <a:pos x="T50" y="T51"/>
                  </a:cxn>
                  <a:cxn ang="T90">
                    <a:pos x="T52" y="T53"/>
                  </a:cxn>
                  <a:cxn ang="T91">
                    <a:pos x="T54" y="T55"/>
                  </a:cxn>
                  <a:cxn ang="T92">
                    <a:pos x="T56" y="T57"/>
                  </a:cxn>
                  <a:cxn ang="T93">
                    <a:pos x="T58" y="T59"/>
                  </a:cxn>
                  <a:cxn ang="T94">
                    <a:pos x="T60" y="T61"/>
                  </a:cxn>
                  <a:cxn ang="T95">
                    <a:pos x="T62" y="T63"/>
                  </a:cxn>
                </a:cxnLst>
                <a:rect l="0" t="0" r="r" b="b"/>
                <a:pathLst>
                  <a:path w="133" h="221">
                    <a:moveTo>
                      <a:pt x="18" y="176"/>
                    </a:moveTo>
                    <a:lnTo>
                      <a:pt x="18" y="176"/>
                    </a:lnTo>
                    <a:lnTo>
                      <a:pt x="26" y="194"/>
                    </a:lnTo>
                    <a:lnTo>
                      <a:pt x="44" y="211"/>
                    </a:lnTo>
                    <a:lnTo>
                      <a:pt x="62" y="220"/>
                    </a:lnTo>
                    <a:lnTo>
                      <a:pt x="88" y="211"/>
                    </a:lnTo>
                    <a:lnTo>
                      <a:pt x="106" y="202"/>
                    </a:lnTo>
                    <a:lnTo>
                      <a:pt x="123" y="185"/>
                    </a:lnTo>
                    <a:lnTo>
                      <a:pt x="132" y="167"/>
                    </a:lnTo>
                    <a:lnTo>
                      <a:pt x="132" y="150"/>
                    </a:lnTo>
                    <a:lnTo>
                      <a:pt x="115" y="97"/>
                    </a:lnTo>
                    <a:lnTo>
                      <a:pt x="106" y="44"/>
                    </a:lnTo>
                    <a:lnTo>
                      <a:pt x="97" y="26"/>
                    </a:lnTo>
                    <a:lnTo>
                      <a:pt x="79" y="8"/>
                    </a:lnTo>
                    <a:lnTo>
                      <a:pt x="62" y="0"/>
                    </a:lnTo>
                    <a:lnTo>
                      <a:pt x="44" y="0"/>
                    </a:lnTo>
                    <a:lnTo>
                      <a:pt x="18" y="8"/>
                    </a:lnTo>
                    <a:lnTo>
                      <a:pt x="9" y="26"/>
                    </a:lnTo>
                    <a:lnTo>
                      <a:pt x="0" y="44"/>
                    </a:lnTo>
                    <a:lnTo>
                      <a:pt x="0" y="61"/>
                    </a:lnTo>
                    <a:lnTo>
                      <a:pt x="9" y="123"/>
                    </a:lnTo>
                    <a:lnTo>
                      <a:pt x="18" y="176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194" name="Freeform 79"/>
              <p:cNvSpPr>
                <a:spLocks noChangeArrowheads="1"/>
              </p:cNvSpPr>
              <p:nvPr/>
            </p:nvSpPr>
            <p:spPr bwMode="auto">
              <a:xfrm>
                <a:off x="5097463" y="4210050"/>
                <a:ext cx="41275" cy="76200"/>
              </a:xfrm>
              <a:custGeom>
                <a:avLst/>
                <a:gdLst>
                  <a:gd name="T0" fmla="*/ 0 w 116"/>
                  <a:gd name="T1" fmla="*/ 34865 h 212"/>
                  <a:gd name="T2" fmla="*/ 0 w 116"/>
                  <a:gd name="T3" fmla="*/ 44210 h 212"/>
                  <a:gd name="T4" fmla="*/ 0 w 116"/>
                  <a:gd name="T5" fmla="*/ 53915 h 212"/>
                  <a:gd name="T6" fmla="*/ 0 w 116"/>
                  <a:gd name="T7" fmla="*/ 53915 h 212"/>
                  <a:gd name="T8" fmla="*/ 0 w 116"/>
                  <a:gd name="T9" fmla="*/ 53915 h 212"/>
                  <a:gd name="T10" fmla="*/ 0 w 116"/>
                  <a:gd name="T11" fmla="*/ 53915 h 212"/>
                  <a:gd name="T12" fmla="*/ 0 w 116"/>
                  <a:gd name="T13" fmla="*/ 63260 h 212"/>
                  <a:gd name="T14" fmla="*/ 6405 w 116"/>
                  <a:gd name="T15" fmla="*/ 69730 h 212"/>
                  <a:gd name="T16" fmla="*/ 12809 w 116"/>
                  <a:gd name="T17" fmla="*/ 72965 h 212"/>
                  <a:gd name="T18" fmla="*/ 18858 w 116"/>
                  <a:gd name="T19" fmla="*/ 75841 h 212"/>
                  <a:gd name="T20" fmla="*/ 18858 w 116"/>
                  <a:gd name="T21" fmla="*/ 75841 h 212"/>
                  <a:gd name="T22" fmla="*/ 25263 w 116"/>
                  <a:gd name="T23" fmla="*/ 72965 h 212"/>
                  <a:gd name="T24" fmla="*/ 31312 w 116"/>
                  <a:gd name="T25" fmla="*/ 69730 h 212"/>
                  <a:gd name="T26" fmla="*/ 37717 w 116"/>
                  <a:gd name="T27" fmla="*/ 63260 h 212"/>
                  <a:gd name="T28" fmla="*/ 37717 w 116"/>
                  <a:gd name="T29" fmla="*/ 56791 h 212"/>
                  <a:gd name="T30" fmla="*/ 37717 w 116"/>
                  <a:gd name="T31" fmla="*/ 47445 h 212"/>
                  <a:gd name="T32" fmla="*/ 40919 w 116"/>
                  <a:gd name="T33" fmla="*/ 38100 h 212"/>
                  <a:gd name="T34" fmla="*/ 40919 w 116"/>
                  <a:gd name="T35" fmla="*/ 38100 h 212"/>
                  <a:gd name="T36" fmla="*/ 40919 w 116"/>
                  <a:gd name="T37" fmla="*/ 19050 h 212"/>
                  <a:gd name="T38" fmla="*/ 40919 w 116"/>
                  <a:gd name="T39" fmla="*/ 19050 h 212"/>
                  <a:gd name="T40" fmla="*/ 40919 w 116"/>
                  <a:gd name="T41" fmla="*/ 19050 h 212"/>
                  <a:gd name="T42" fmla="*/ 40919 w 116"/>
                  <a:gd name="T43" fmla="*/ 12580 h 212"/>
                  <a:gd name="T44" fmla="*/ 37717 w 116"/>
                  <a:gd name="T45" fmla="*/ 6110 h 212"/>
                  <a:gd name="T46" fmla="*/ 31312 w 116"/>
                  <a:gd name="T47" fmla="*/ 0 h 212"/>
                  <a:gd name="T48" fmla="*/ 25263 w 116"/>
                  <a:gd name="T49" fmla="*/ 0 h 212"/>
                  <a:gd name="T50" fmla="*/ 25263 w 116"/>
                  <a:gd name="T51" fmla="*/ 0 h 212"/>
                  <a:gd name="T52" fmla="*/ 18858 w 116"/>
                  <a:gd name="T53" fmla="*/ 0 h 212"/>
                  <a:gd name="T54" fmla="*/ 9607 w 116"/>
                  <a:gd name="T55" fmla="*/ 2875 h 212"/>
                  <a:gd name="T56" fmla="*/ 6405 w 116"/>
                  <a:gd name="T57" fmla="*/ 6110 h 212"/>
                  <a:gd name="T58" fmla="*/ 3202 w 116"/>
                  <a:gd name="T59" fmla="*/ 15815 h 212"/>
                  <a:gd name="T60" fmla="*/ 3202 w 116"/>
                  <a:gd name="T61" fmla="*/ 15815 h 212"/>
                  <a:gd name="T62" fmla="*/ 0 w 116"/>
                  <a:gd name="T63" fmla="*/ 34865 h 212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</a:gdLst>
                <a:ahLst/>
                <a:cxnLst>
                  <a:cxn ang="T64">
                    <a:pos x="T0" y="T1"/>
                  </a:cxn>
                  <a:cxn ang="T65">
                    <a:pos x="T2" y="T3"/>
                  </a:cxn>
                  <a:cxn ang="T66">
                    <a:pos x="T4" y="T5"/>
                  </a:cxn>
                  <a:cxn ang="T67">
                    <a:pos x="T6" y="T7"/>
                  </a:cxn>
                  <a:cxn ang="T68">
                    <a:pos x="T8" y="T9"/>
                  </a:cxn>
                  <a:cxn ang="T69">
                    <a:pos x="T10" y="T11"/>
                  </a:cxn>
                  <a:cxn ang="T70">
                    <a:pos x="T12" y="T13"/>
                  </a:cxn>
                  <a:cxn ang="T71">
                    <a:pos x="T14" y="T15"/>
                  </a:cxn>
                  <a:cxn ang="T72">
                    <a:pos x="T16" y="T17"/>
                  </a:cxn>
                  <a:cxn ang="T73">
                    <a:pos x="T18" y="T19"/>
                  </a:cxn>
                  <a:cxn ang="T74">
                    <a:pos x="T20" y="T21"/>
                  </a:cxn>
                  <a:cxn ang="T75">
                    <a:pos x="T22" y="T23"/>
                  </a:cxn>
                  <a:cxn ang="T76">
                    <a:pos x="T24" y="T25"/>
                  </a:cxn>
                  <a:cxn ang="T77">
                    <a:pos x="T26" y="T27"/>
                  </a:cxn>
                  <a:cxn ang="T78">
                    <a:pos x="T28" y="T29"/>
                  </a:cxn>
                  <a:cxn ang="T79">
                    <a:pos x="T30" y="T31"/>
                  </a:cxn>
                  <a:cxn ang="T80">
                    <a:pos x="T32" y="T33"/>
                  </a:cxn>
                  <a:cxn ang="T81">
                    <a:pos x="T34" y="T35"/>
                  </a:cxn>
                  <a:cxn ang="T82">
                    <a:pos x="T36" y="T37"/>
                  </a:cxn>
                  <a:cxn ang="T83">
                    <a:pos x="T38" y="T39"/>
                  </a:cxn>
                  <a:cxn ang="T84">
                    <a:pos x="T40" y="T41"/>
                  </a:cxn>
                  <a:cxn ang="T85">
                    <a:pos x="T42" y="T43"/>
                  </a:cxn>
                  <a:cxn ang="T86">
                    <a:pos x="T44" y="T45"/>
                  </a:cxn>
                  <a:cxn ang="T87">
                    <a:pos x="T46" y="T47"/>
                  </a:cxn>
                  <a:cxn ang="T88">
                    <a:pos x="T48" y="T49"/>
                  </a:cxn>
                  <a:cxn ang="T89">
                    <a:pos x="T50" y="T51"/>
                  </a:cxn>
                  <a:cxn ang="T90">
                    <a:pos x="T52" y="T53"/>
                  </a:cxn>
                  <a:cxn ang="T91">
                    <a:pos x="T54" y="T55"/>
                  </a:cxn>
                  <a:cxn ang="T92">
                    <a:pos x="T56" y="T57"/>
                  </a:cxn>
                  <a:cxn ang="T93">
                    <a:pos x="T58" y="T59"/>
                  </a:cxn>
                  <a:cxn ang="T94">
                    <a:pos x="T60" y="T61"/>
                  </a:cxn>
                  <a:cxn ang="T95">
                    <a:pos x="T62" y="T63"/>
                  </a:cxn>
                </a:cxnLst>
                <a:rect l="0" t="0" r="r" b="b"/>
                <a:pathLst>
                  <a:path w="116" h="212">
                    <a:moveTo>
                      <a:pt x="0" y="97"/>
                    </a:moveTo>
                    <a:lnTo>
                      <a:pt x="0" y="123"/>
                    </a:lnTo>
                    <a:lnTo>
                      <a:pt x="0" y="150"/>
                    </a:lnTo>
                    <a:lnTo>
                      <a:pt x="0" y="176"/>
                    </a:lnTo>
                    <a:lnTo>
                      <a:pt x="18" y="194"/>
                    </a:lnTo>
                    <a:lnTo>
                      <a:pt x="36" y="203"/>
                    </a:lnTo>
                    <a:lnTo>
                      <a:pt x="53" y="211"/>
                    </a:lnTo>
                    <a:lnTo>
                      <a:pt x="71" y="203"/>
                    </a:lnTo>
                    <a:lnTo>
                      <a:pt x="88" y="194"/>
                    </a:lnTo>
                    <a:lnTo>
                      <a:pt x="106" y="176"/>
                    </a:lnTo>
                    <a:lnTo>
                      <a:pt x="106" y="158"/>
                    </a:lnTo>
                    <a:lnTo>
                      <a:pt x="106" y="132"/>
                    </a:lnTo>
                    <a:lnTo>
                      <a:pt x="115" y="106"/>
                    </a:lnTo>
                    <a:lnTo>
                      <a:pt x="115" y="53"/>
                    </a:lnTo>
                    <a:lnTo>
                      <a:pt x="115" y="35"/>
                    </a:lnTo>
                    <a:lnTo>
                      <a:pt x="106" y="17"/>
                    </a:lnTo>
                    <a:lnTo>
                      <a:pt x="88" y="0"/>
                    </a:lnTo>
                    <a:lnTo>
                      <a:pt x="71" y="0"/>
                    </a:lnTo>
                    <a:lnTo>
                      <a:pt x="53" y="0"/>
                    </a:lnTo>
                    <a:lnTo>
                      <a:pt x="27" y="8"/>
                    </a:lnTo>
                    <a:lnTo>
                      <a:pt x="18" y="17"/>
                    </a:lnTo>
                    <a:lnTo>
                      <a:pt x="9" y="44"/>
                    </a:lnTo>
                    <a:lnTo>
                      <a:pt x="0" y="97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195" name="Freeform 80"/>
              <p:cNvSpPr>
                <a:spLocks noChangeArrowheads="1"/>
              </p:cNvSpPr>
              <p:nvPr/>
            </p:nvSpPr>
            <p:spPr bwMode="auto">
              <a:xfrm>
                <a:off x="5119688" y="4098925"/>
                <a:ext cx="50800" cy="73025"/>
              </a:xfrm>
              <a:custGeom>
                <a:avLst/>
                <a:gdLst>
                  <a:gd name="T0" fmla="*/ 41141 w 142"/>
                  <a:gd name="T1" fmla="*/ 3222 h 204"/>
                  <a:gd name="T2" fmla="*/ 41141 w 142"/>
                  <a:gd name="T3" fmla="*/ 3222 h 204"/>
                  <a:gd name="T4" fmla="*/ 34701 w 142"/>
                  <a:gd name="T5" fmla="*/ 0 h 204"/>
                  <a:gd name="T6" fmla="*/ 25400 w 142"/>
                  <a:gd name="T7" fmla="*/ 3222 h 204"/>
                  <a:gd name="T8" fmla="*/ 22180 w 142"/>
                  <a:gd name="T9" fmla="*/ 6085 h 204"/>
                  <a:gd name="T10" fmla="*/ 15741 w 142"/>
                  <a:gd name="T11" fmla="*/ 12529 h 204"/>
                  <a:gd name="T12" fmla="*/ 15741 w 142"/>
                  <a:gd name="T13" fmla="*/ 12529 h 204"/>
                  <a:gd name="T14" fmla="*/ 9301 w 142"/>
                  <a:gd name="T15" fmla="*/ 28279 h 204"/>
                  <a:gd name="T16" fmla="*/ 9301 w 142"/>
                  <a:gd name="T17" fmla="*/ 28279 h 204"/>
                  <a:gd name="T18" fmla="*/ 0 w 142"/>
                  <a:gd name="T19" fmla="*/ 47251 h 204"/>
                  <a:gd name="T20" fmla="*/ 0 w 142"/>
                  <a:gd name="T21" fmla="*/ 47251 h 204"/>
                  <a:gd name="T22" fmla="*/ 0 w 142"/>
                  <a:gd name="T23" fmla="*/ 47251 h 204"/>
                  <a:gd name="T24" fmla="*/ 0 w 142"/>
                  <a:gd name="T25" fmla="*/ 47251 h 204"/>
                  <a:gd name="T26" fmla="*/ 0 w 142"/>
                  <a:gd name="T27" fmla="*/ 47251 h 204"/>
                  <a:gd name="T28" fmla="*/ 0 w 142"/>
                  <a:gd name="T29" fmla="*/ 56917 h 204"/>
                  <a:gd name="T30" fmla="*/ 0 w 142"/>
                  <a:gd name="T31" fmla="*/ 63002 h 204"/>
                  <a:gd name="T32" fmla="*/ 6439 w 142"/>
                  <a:gd name="T33" fmla="*/ 69445 h 204"/>
                  <a:gd name="T34" fmla="*/ 12521 w 142"/>
                  <a:gd name="T35" fmla="*/ 72667 h 204"/>
                  <a:gd name="T36" fmla="*/ 12521 w 142"/>
                  <a:gd name="T37" fmla="*/ 72667 h 204"/>
                  <a:gd name="T38" fmla="*/ 18961 w 142"/>
                  <a:gd name="T39" fmla="*/ 72667 h 204"/>
                  <a:gd name="T40" fmla="*/ 25400 w 142"/>
                  <a:gd name="T41" fmla="*/ 72667 h 204"/>
                  <a:gd name="T42" fmla="*/ 31482 w 142"/>
                  <a:gd name="T43" fmla="*/ 66224 h 204"/>
                  <a:gd name="T44" fmla="*/ 34701 w 142"/>
                  <a:gd name="T45" fmla="*/ 59780 h 204"/>
                  <a:gd name="T46" fmla="*/ 34701 w 142"/>
                  <a:gd name="T47" fmla="*/ 59780 h 204"/>
                  <a:gd name="T48" fmla="*/ 41141 w 142"/>
                  <a:gd name="T49" fmla="*/ 44030 h 204"/>
                  <a:gd name="T50" fmla="*/ 41141 w 142"/>
                  <a:gd name="T51" fmla="*/ 44030 h 204"/>
                  <a:gd name="T52" fmla="*/ 50442 w 142"/>
                  <a:gd name="T53" fmla="*/ 28279 h 204"/>
                  <a:gd name="T54" fmla="*/ 50442 w 142"/>
                  <a:gd name="T55" fmla="*/ 28279 h 204"/>
                  <a:gd name="T56" fmla="*/ 50442 w 142"/>
                  <a:gd name="T57" fmla="*/ 28279 h 204"/>
                  <a:gd name="T58" fmla="*/ 50442 w 142"/>
                  <a:gd name="T59" fmla="*/ 18972 h 204"/>
                  <a:gd name="T60" fmla="*/ 50442 w 142"/>
                  <a:gd name="T61" fmla="*/ 12529 h 204"/>
                  <a:gd name="T62" fmla="*/ 47223 w 142"/>
                  <a:gd name="T63" fmla="*/ 6085 h 204"/>
                  <a:gd name="T64" fmla="*/ 41141 w 142"/>
                  <a:gd name="T65" fmla="*/ 3222 h 204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0" t="0" r="r" b="b"/>
                <a:pathLst>
                  <a:path w="142" h="204">
                    <a:moveTo>
                      <a:pt x="115" y="9"/>
                    </a:moveTo>
                    <a:lnTo>
                      <a:pt x="115" y="9"/>
                    </a:lnTo>
                    <a:lnTo>
                      <a:pt x="97" y="0"/>
                    </a:lnTo>
                    <a:lnTo>
                      <a:pt x="71" y="9"/>
                    </a:lnTo>
                    <a:lnTo>
                      <a:pt x="62" y="17"/>
                    </a:lnTo>
                    <a:lnTo>
                      <a:pt x="44" y="35"/>
                    </a:lnTo>
                    <a:lnTo>
                      <a:pt x="26" y="79"/>
                    </a:lnTo>
                    <a:lnTo>
                      <a:pt x="0" y="132"/>
                    </a:lnTo>
                    <a:lnTo>
                      <a:pt x="0" y="159"/>
                    </a:lnTo>
                    <a:lnTo>
                      <a:pt x="0" y="176"/>
                    </a:lnTo>
                    <a:lnTo>
                      <a:pt x="18" y="194"/>
                    </a:lnTo>
                    <a:lnTo>
                      <a:pt x="35" y="203"/>
                    </a:lnTo>
                    <a:lnTo>
                      <a:pt x="53" y="203"/>
                    </a:lnTo>
                    <a:lnTo>
                      <a:pt x="71" y="203"/>
                    </a:lnTo>
                    <a:lnTo>
                      <a:pt x="88" y="185"/>
                    </a:lnTo>
                    <a:lnTo>
                      <a:pt x="97" y="167"/>
                    </a:lnTo>
                    <a:lnTo>
                      <a:pt x="115" y="123"/>
                    </a:lnTo>
                    <a:lnTo>
                      <a:pt x="141" y="79"/>
                    </a:lnTo>
                    <a:lnTo>
                      <a:pt x="141" y="53"/>
                    </a:lnTo>
                    <a:lnTo>
                      <a:pt x="141" y="35"/>
                    </a:lnTo>
                    <a:lnTo>
                      <a:pt x="132" y="17"/>
                    </a:lnTo>
                    <a:lnTo>
                      <a:pt x="115" y="9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196" name="Freeform 81"/>
              <p:cNvSpPr>
                <a:spLocks noChangeArrowheads="1"/>
              </p:cNvSpPr>
              <p:nvPr/>
            </p:nvSpPr>
            <p:spPr bwMode="auto">
              <a:xfrm>
                <a:off x="5173663" y="4006850"/>
                <a:ext cx="57150" cy="63500"/>
              </a:xfrm>
              <a:custGeom>
                <a:avLst/>
                <a:gdLst>
                  <a:gd name="T0" fmla="*/ 3215 w 160"/>
                  <a:gd name="T1" fmla="*/ 34799 h 177"/>
                  <a:gd name="T2" fmla="*/ 3215 w 160"/>
                  <a:gd name="T3" fmla="*/ 34799 h 177"/>
                  <a:gd name="T4" fmla="*/ 3215 w 160"/>
                  <a:gd name="T5" fmla="*/ 34799 h 177"/>
                  <a:gd name="T6" fmla="*/ 3215 w 160"/>
                  <a:gd name="T7" fmla="*/ 34799 h 177"/>
                  <a:gd name="T8" fmla="*/ 3215 w 160"/>
                  <a:gd name="T9" fmla="*/ 34799 h 177"/>
                  <a:gd name="T10" fmla="*/ 0 w 160"/>
                  <a:gd name="T11" fmla="*/ 41257 h 177"/>
                  <a:gd name="T12" fmla="*/ 0 w 160"/>
                  <a:gd name="T13" fmla="*/ 50585 h 177"/>
                  <a:gd name="T14" fmla="*/ 3215 w 160"/>
                  <a:gd name="T15" fmla="*/ 57042 h 177"/>
                  <a:gd name="T16" fmla="*/ 6429 w 160"/>
                  <a:gd name="T17" fmla="*/ 60271 h 177"/>
                  <a:gd name="T18" fmla="*/ 6429 w 160"/>
                  <a:gd name="T19" fmla="*/ 60271 h 177"/>
                  <a:gd name="T20" fmla="*/ 12502 w 160"/>
                  <a:gd name="T21" fmla="*/ 63141 h 177"/>
                  <a:gd name="T22" fmla="*/ 18931 w 160"/>
                  <a:gd name="T23" fmla="*/ 63141 h 177"/>
                  <a:gd name="T24" fmla="*/ 25360 w 160"/>
                  <a:gd name="T25" fmla="*/ 60271 h 177"/>
                  <a:gd name="T26" fmla="*/ 31433 w 160"/>
                  <a:gd name="T27" fmla="*/ 57042 h 177"/>
                  <a:gd name="T28" fmla="*/ 31433 w 160"/>
                  <a:gd name="T29" fmla="*/ 57042 h 177"/>
                  <a:gd name="T30" fmla="*/ 44291 w 160"/>
                  <a:gd name="T31" fmla="*/ 41257 h 177"/>
                  <a:gd name="T32" fmla="*/ 44291 w 160"/>
                  <a:gd name="T33" fmla="*/ 41257 h 177"/>
                  <a:gd name="T34" fmla="*/ 53578 w 160"/>
                  <a:gd name="T35" fmla="*/ 25472 h 177"/>
                  <a:gd name="T36" fmla="*/ 53578 w 160"/>
                  <a:gd name="T37" fmla="*/ 25472 h 177"/>
                  <a:gd name="T38" fmla="*/ 53578 w 160"/>
                  <a:gd name="T39" fmla="*/ 25472 h 177"/>
                  <a:gd name="T40" fmla="*/ 56793 w 160"/>
                  <a:gd name="T41" fmla="*/ 22243 h 177"/>
                  <a:gd name="T42" fmla="*/ 56793 w 160"/>
                  <a:gd name="T43" fmla="*/ 12556 h 177"/>
                  <a:gd name="T44" fmla="*/ 56793 w 160"/>
                  <a:gd name="T45" fmla="*/ 6458 h 177"/>
                  <a:gd name="T46" fmla="*/ 50363 w 160"/>
                  <a:gd name="T47" fmla="*/ 3229 h 177"/>
                  <a:gd name="T48" fmla="*/ 50363 w 160"/>
                  <a:gd name="T49" fmla="*/ 3229 h 177"/>
                  <a:gd name="T50" fmla="*/ 44291 w 160"/>
                  <a:gd name="T51" fmla="*/ 0 h 177"/>
                  <a:gd name="T52" fmla="*/ 37862 w 160"/>
                  <a:gd name="T53" fmla="*/ 0 h 177"/>
                  <a:gd name="T54" fmla="*/ 31433 w 160"/>
                  <a:gd name="T55" fmla="*/ 0 h 177"/>
                  <a:gd name="T56" fmla="*/ 28218 w 160"/>
                  <a:gd name="T57" fmla="*/ 3229 h 177"/>
                  <a:gd name="T58" fmla="*/ 28218 w 160"/>
                  <a:gd name="T59" fmla="*/ 3229 h 177"/>
                  <a:gd name="T60" fmla="*/ 15716 w 160"/>
                  <a:gd name="T61" fmla="*/ 19014 h 177"/>
                  <a:gd name="T62" fmla="*/ 15716 w 160"/>
                  <a:gd name="T63" fmla="*/ 19014 h 177"/>
                  <a:gd name="T64" fmla="*/ 3215 w 160"/>
                  <a:gd name="T65" fmla="*/ 34799 h 177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0" t="0" r="r" b="b"/>
                <a:pathLst>
                  <a:path w="160" h="177">
                    <a:moveTo>
                      <a:pt x="9" y="97"/>
                    </a:moveTo>
                    <a:lnTo>
                      <a:pt x="9" y="97"/>
                    </a:lnTo>
                    <a:lnTo>
                      <a:pt x="0" y="115"/>
                    </a:lnTo>
                    <a:lnTo>
                      <a:pt x="0" y="141"/>
                    </a:lnTo>
                    <a:lnTo>
                      <a:pt x="9" y="159"/>
                    </a:lnTo>
                    <a:lnTo>
                      <a:pt x="18" y="168"/>
                    </a:lnTo>
                    <a:lnTo>
                      <a:pt x="35" y="176"/>
                    </a:lnTo>
                    <a:lnTo>
                      <a:pt x="53" y="176"/>
                    </a:lnTo>
                    <a:lnTo>
                      <a:pt x="71" y="168"/>
                    </a:lnTo>
                    <a:lnTo>
                      <a:pt x="88" y="159"/>
                    </a:lnTo>
                    <a:lnTo>
                      <a:pt x="124" y="115"/>
                    </a:lnTo>
                    <a:lnTo>
                      <a:pt x="150" y="71"/>
                    </a:lnTo>
                    <a:lnTo>
                      <a:pt x="159" y="62"/>
                    </a:lnTo>
                    <a:lnTo>
                      <a:pt x="159" y="35"/>
                    </a:lnTo>
                    <a:lnTo>
                      <a:pt x="159" y="18"/>
                    </a:lnTo>
                    <a:lnTo>
                      <a:pt x="141" y="9"/>
                    </a:lnTo>
                    <a:lnTo>
                      <a:pt x="124" y="0"/>
                    </a:lnTo>
                    <a:lnTo>
                      <a:pt x="106" y="0"/>
                    </a:lnTo>
                    <a:lnTo>
                      <a:pt x="88" y="0"/>
                    </a:lnTo>
                    <a:lnTo>
                      <a:pt x="79" y="9"/>
                    </a:lnTo>
                    <a:lnTo>
                      <a:pt x="44" y="53"/>
                    </a:lnTo>
                    <a:lnTo>
                      <a:pt x="9" y="97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197" name="Freeform 82"/>
              <p:cNvSpPr>
                <a:spLocks noChangeArrowheads="1"/>
              </p:cNvSpPr>
              <p:nvPr/>
            </p:nvSpPr>
            <p:spPr bwMode="auto">
              <a:xfrm>
                <a:off x="5249863" y="3924300"/>
                <a:ext cx="60325" cy="60325"/>
              </a:xfrm>
              <a:custGeom>
                <a:avLst/>
                <a:gdLst>
                  <a:gd name="T0" fmla="*/ 6104 w 168"/>
                  <a:gd name="T1" fmla="*/ 31599 h 168"/>
                  <a:gd name="T2" fmla="*/ 3232 w 168"/>
                  <a:gd name="T3" fmla="*/ 31599 h 168"/>
                  <a:gd name="T4" fmla="*/ 3232 w 168"/>
                  <a:gd name="T5" fmla="*/ 31599 h 168"/>
                  <a:gd name="T6" fmla="*/ 3232 w 168"/>
                  <a:gd name="T7" fmla="*/ 31599 h 168"/>
                  <a:gd name="T8" fmla="*/ 3232 w 168"/>
                  <a:gd name="T9" fmla="*/ 31599 h 168"/>
                  <a:gd name="T10" fmla="*/ 0 w 168"/>
                  <a:gd name="T11" fmla="*/ 34831 h 168"/>
                  <a:gd name="T12" fmla="*/ 0 w 168"/>
                  <a:gd name="T13" fmla="*/ 40935 h 168"/>
                  <a:gd name="T14" fmla="*/ 0 w 168"/>
                  <a:gd name="T15" fmla="*/ 47398 h 168"/>
                  <a:gd name="T16" fmla="*/ 3232 w 168"/>
                  <a:gd name="T17" fmla="*/ 53862 h 168"/>
                  <a:gd name="T18" fmla="*/ 3232 w 168"/>
                  <a:gd name="T19" fmla="*/ 53862 h 168"/>
                  <a:gd name="T20" fmla="*/ 9336 w 168"/>
                  <a:gd name="T21" fmla="*/ 56734 h 168"/>
                  <a:gd name="T22" fmla="*/ 15799 w 168"/>
                  <a:gd name="T23" fmla="*/ 59966 h 168"/>
                  <a:gd name="T24" fmla="*/ 22263 w 168"/>
                  <a:gd name="T25" fmla="*/ 56734 h 168"/>
                  <a:gd name="T26" fmla="*/ 28367 w 168"/>
                  <a:gd name="T27" fmla="*/ 53862 h 168"/>
                  <a:gd name="T28" fmla="*/ 28367 w 168"/>
                  <a:gd name="T29" fmla="*/ 53862 h 168"/>
                  <a:gd name="T30" fmla="*/ 57093 w 168"/>
                  <a:gd name="T31" fmla="*/ 28367 h 168"/>
                  <a:gd name="T32" fmla="*/ 57093 w 168"/>
                  <a:gd name="T33" fmla="*/ 28367 h 168"/>
                  <a:gd name="T34" fmla="*/ 59966 w 168"/>
                  <a:gd name="T35" fmla="*/ 25135 h 168"/>
                  <a:gd name="T36" fmla="*/ 59966 w 168"/>
                  <a:gd name="T37" fmla="*/ 18672 h 168"/>
                  <a:gd name="T38" fmla="*/ 59966 w 168"/>
                  <a:gd name="T39" fmla="*/ 12568 h 168"/>
                  <a:gd name="T40" fmla="*/ 57093 w 168"/>
                  <a:gd name="T41" fmla="*/ 6104 h 168"/>
                  <a:gd name="T42" fmla="*/ 57093 w 168"/>
                  <a:gd name="T43" fmla="*/ 6104 h 168"/>
                  <a:gd name="T44" fmla="*/ 53862 w 168"/>
                  <a:gd name="T45" fmla="*/ 2873 h 168"/>
                  <a:gd name="T46" fmla="*/ 47398 w 168"/>
                  <a:gd name="T47" fmla="*/ 0 h 168"/>
                  <a:gd name="T48" fmla="*/ 41294 w 168"/>
                  <a:gd name="T49" fmla="*/ 0 h 168"/>
                  <a:gd name="T50" fmla="*/ 34831 w 168"/>
                  <a:gd name="T51" fmla="*/ 2873 h 168"/>
                  <a:gd name="T52" fmla="*/ 34831 w 168"/>
                  <a:gd name="T53" fmla="*/ 2873 h 168"/>
                  <a:gd name="T54" fmla="*/ 6104 w 168"/>
                  <a:gd name="T55" fmla="*/ 31599 h 168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</a:gdLst>
                <a:ahLst/>
                <a:cxnLst>
                  <a:cxn ang="T56">
                    <a:pos x="T0" y="T1"/>
                  </a:cxn>
                  <a:cxn ang="T57">
                    <a:pos x="T2" y="T3"/>
                  </a:cxn>
                  <a:cxn ang="T58">
                    <a:pos x="T4" y="T5"/>
                  </a:cxn>
                  <a:cxn ang="T59">
                    <a:pos x="T6" y="T7"/>
                  </a:cxn>
                  <a:cxn ang="T60">
                    <a:pos x="T8" y="T9"/>
                  </a:cxn>
                  <a:cxn ang="T61">
                    <a:pos x="T10" y="T11"/>
                  </a:cxn>
                  <a:cxn ang="T62">
                    <a:pos x="T12" y="T13"/>
                  </a:cxn>
                  <a:cxn ang="T63">
                    <a:pos x="T14" y="T15"/>
                  </a:cxn>
                  <a:cxn ang="T64">
                    <a:pos x="T16" y="T17"/>
                  </a:cxn>
                  <a:cxn ang="T65">
                    <a:pos x="T18" y="T19"/>
                  </a:cxn>
                  <a:cxn ang="T66">
                    <a:pos x="T20" y="T21"/>
                  </a:cxn>
                  <a:cxn ang="T67">
                    <a:pos x="T22" y="T23"/>
                  </a:cxn>
                  <a:cxn ang="T68">
                    <a:pos x="T24" y="T25"/>
                  </a:cxn>
                  <a:cxn ang="T69">
                    <a:pos x="T26" y="T27"/>
                  </a:cxn>
                  <a:cxn ang="T70">
                    <a:pos x="T28" y="T29"/>
                  </a:cxn>
                  <a:cxn ang="T71">
                    <a:pos x="T30" y="T31"/>
                  </a:cxn>
                  <a:cxn ang="T72">
                    <a:pos x="T32" y="T33"/>
                  </a:cxn>
                  <a:cxn ang="T73">
                    <a:pos x="T34" y="T35"/>
                  </a:cxn>
                  <a:cxn ang="T74">
                    <a:pos x="T36" y="T37"/>
                  </a:cxn>
                  <a:cxn ang="T75">
                    <a:pos x="T38" y="T39"/>
                  </a:cxn>
                  <a:cxn ang="T76">
                    <a:pos x="T40" y="T41"/>
                  </a:cxn>
                  <a:cxn ang="T77">
                    <a:pos x="T42" y="T43"/>
                  </a:cxn>
                  <a:cxn ang="T78">
                    <a:pos x="T44" y="T45"/>
                  </a:cxn>
                  <a:cxn ang="T79">
                    <a:pos x="T46" y="T47"/>
                  </a:cxn>
                  <a:cxn ang="T80">
                    <a:pos x="T48" y="T49"/>
                  </a:cxn>
                  <a:cxn ang="T81">
                    <a:pos x="T50" y="T51"/>
                  </a:cxn>
                  <a:cxn ang="T82">
                    <a:pos x="T52" y="T53"/>
                  </a:cxn>
                  <a:cxn ang="T83">
                    <a:pos x="T54" y="T55"/>
                  </a:cxn>
                </a:cxnLst>
                <a:rect l="0" t="0" r="r" b="b"/>
                <a:pathLst>
                  <a:path w="168" h="168">
                    <a:moveTo>
                      <a:pt x="17" y="88"/>
                    </a:moveTo>
                    <a:lnTo>
                      <a:pt x="9" y="88"/>
                    </a:lnTo>
                    <a:lnTo>
                      <a:pt x="0" y="97"/>
                    </a:lnTo>
                    <a:lnTo>
                      <a:pt x="0" y="114"/>
                    </a:lnTo>
                    <a:lnTo>
                      <a:pt x="0" y="132"/>
                    </a:lnTo>
                    <a:lnTo>
                      <a:pt x="9" y="150"/>
                    </a:lnTo>
                    <a:lnTo>
                      <a:pt x="26" y="158"/>
                    </a:lnTo>
                    <a:lnTo>
                      <a:pt x="44" y="167"/>
                    </a:lnTo>
                    <a:lnTo>
                      <a:pt x="62" y="158"/>
                    </a:lnTo>
                    <a:lnTo>
                      <a:pt x="79" y="150"/>
                    </a:lnTo>
                    <a:lnTo>
                      <a:pt x="159" y="79"/>
                    </a:lnTo>
                    <a:lnTo>
                      <a:pt x="167" y="70"/>
                    </a:lnTo>
                    <a:lnTo>
                      <a:pt x="167" y="52"/>
                    </a:lnTo>
                    <a:lnTo>
                      <a:pt x="167" y="35"/>
                    </a:lnTo>
                    <a:lnTo>
                      <a:pt x="159" y="17"/>
                    </a:lnTo>
                    <a:lnTo>
                      <a:pt x="150" y="8"/>
                    </a:lnTo>
                    <a:lnTo>
                      <a:pt x="132" y="0"/>
                    </a:lnTo>
                    <a:lnTo>
                      <a:pt x="115" y="0"/>
                    </a:lnTo>
                    <a:lnTo>
                      <a:pt x="97" y="8"/>
                    </a:lnTo>
                    <a:lnTo>
                      <a:pt x="17" y="88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198" name="Freeform 83"/>
              <p:cNvSpPr>
                <a:spLocks noChangeArrowheads="1"/>
              </p:cNvSpPr>
              <p:nvPr/>
            </p:nvSpPr>
            <p:spPr bwMode="auto">
              <a:xfrm>
                <a:off x="5338763" y="3857625"/>
                <a:ext cx="63500" cy="50800"/>
              </a:xfrm>
              <a:custGeom>
                <a:avLst/>
                <a:gdLst>
                  <a:gd name="T0" fmla="*/ 25113 w 177"/>
                  <a:gd name="T1" fmla="*/ 50442 h 142"/>
                  <a:gd name="T2" fmla="*/ 25113 w 177"/>
                  <a:gd name="T3" fmla="*/ 50442 h 142"/>
                  <a:gd name="T4" fmla="*/ 57042 w 177"/>
                  <a:gd name="T5" fmla="*/ 28620 h 142"/>
                  <a:gd name="T6" fmla="*/ 57042 w 177"/>
                  <a:gd name="T7" fmla="*/ 28620 h 142"/>
                  <a:gd name="T8" fmla="*/ 57042 w 177"/>
                  <a:gd name="T9" fmla="*/ 28620 h 142"/>
                  <a:gd name="T10" fmla="*/ 60271 w 177"/>
                  <a:gd name="T11" fmla="*/ 22180 h 142"/>
                  <a:gd name="T12" fmla="*/ 63141 w 177"/>
                  <a:gd name="T13" fmla="*/ 18961 h 142"/>
                  <a:gd name="T14" fmla="*/ 63141 w 177"/>
                  <a:gd name="T15" fmla="*/ 12879 h 142"/>
                  <a:gd name="T16" fmla="*/ 60271 w 177"/>
                  <a:gd name="T17" fmla="*/ 6439 h 142"/>
                  <a:gd name="T18" fmla="*/ 60271 w 177"/>
                  <a:gd name="T19" fmla="*/ 6439 h 142"/>
                  <a:gd name="T20" fmla="*/ 57042 w 177"/>
                  <a:gd name="T21" fmla="*/ 3220 h 142"/>
                  <a:gd name="T22" fmla="*/ 50585 w 177"/>
                  <a:gd name="T23" fmla="*/ 0 h 142"/>
                  <a:gd name="T24" fmla="*/ 44127 w 177"/>
                  <a:gd name="T25" fmla="*/ 0 h 142"/>
                  <a:gd name="T26" fmla="*/ 38028 w 177"/>
                  <a:gd name="T27" fmla="*/ 3220 h 142"/>
                  <a:gd name="T28" fmla="*/ 38028 w 177"/>
                  <a:gd name="T29" fmla="*/ 3220 h 142"/>
                  <a:gd name="T30" fmla="*/ 6458 w 177"/>
                  <a:gd name="T31" fmla="*/ 22180 h 142"/>
                  <a:gd name="T32" fmla="*/ 6458 w 177"/>
                  <a:gd name="T33" fmla="*/ 22180 h 142"/>
                  <a:gd name="T34" fmla="*/ 6458 w 177"/>
                  <a:gd name="T35" fmla="*/ 22180 h 142"/>
                  <a:gd name="T36" fmla="*/ 6458 w 177"/>
                  <a:gd name="T37" fmla="*/ 22180 h 142"/>
                  <a:gd name="T38" fmla="*/ 6458 w 177"/>
                  <a:gd name="T39" fmla="*/ 22180 h 142"/>
                  <a:gd name="T40" fmla="*/ 3229 w 177"/>
                  <a:gd name="T41" fmla="*/ 28620 h 142"/>
                  <a:gd name="T42" fmla="*/ 0 w 177"/>
                  <a:gd name="T43" fmla="*/ 34701 h 142"/>
                  <a:gd name="T44" fmla="*/ 0 w 177"/>
                  <a:gd name="T45" fmla="*/ 41141 h 142"/>
                  <a:gd name="T46" fmla="*/ 3229 w 177"/>
                  <a:gd name="T47" fmla="*/ 44361 h 142"/>
                  <a:gd name="T48" fmla="*/ 3229 w 177"/>
                  <a:gd name="T49" fmla="*/ 44361 h 142"/>
                  <a:gd name="T50" fmla="*/ 6458 w 177"/>
                  <a:gd name="T51" fmla="*/ 50442 h 142"/>
                  <a:gd name="T52" fmla="*/ 12556 w 177"/>
                  <a:gd name="T53" fmla="*/ 50442 h 142"/>
                  <a:gd name="T54" fmla="*/ 19014 w 177"/>
                  <a:gd name="T55" fmla="*/ 50442 h 142"/>
                  <a:gd name="T56" fmla="*/ 25113 w 177"/>
                  <a:gd name="T57" fmla="*/ 50442 h 142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0" t="0" r="r" b="b"/>
                <a:pathLst>
                  <a:path w="177" h="142">
                    <a:moveTo>
                      <a:pt x="70" y="141"/>
                    </a:moveTo>
                    <a:lnTo>
                      <a:pt x="70" y="141"/>
                    </a:lnTo>
                    <a:lnTo>
                      <a:pt x="159" y="80"/>
                    </a:lnTo>
                    <a:lnTo>
                      <a:pt x="168" y="62"/>
                    </a:lnTo>
                    <a:lnTo>
                      <a:pt x="176" y="53"/>
                    </a:lnTo>
                    <a:lnTo>
                      <a:pt x="176" y="36"/>
                    </a:lnTo>
                    <a:lnTo>
                      <a:pt x="168" y="18"/>
                    </a:lnTo>
                    <a:lnTo>
                      <a:pt x="159" y="9"/>
                    </a:lnTo>
                    <a:lnTo>
                      <a:pt x="141" y="0"/>
                    </a:lnTo>
                    <a:lnTo>
                      <a:pt x="123" y="0"/>
                    </a:lnTo>
                    <a:lnTo>
                      <a:pt x="106" y="9"/>
                    </a:lnTo>
                    <a:lnTo>
                      <a:pt x="18" y="62"/>
                    </a:lnTo>
                    <a:lnTo>
                      <a:pt x="9" y="80"/>
                    </a:lnTo>
                    <a:lnTo>
                      <a:pt x="0" y="97"/>
                    </a:lnTo>
                    <a:lnTo>
                      <a:pt x="0" y="115"/>
                    </a:lnTo>
                    <a:lnTo>
                      <a:pt x="9" y="124"/>
                    </a:lnTo>
                    <a:lnTo>
                      <a:pt x="18" y="141"/>
                    </a:lnTo>
                    <a:lnTo>
                      <a:pt x="35" y="141"/>
                    </a:lnTo>
                    <a:lnTo>
                      <a:pt x="53" y="141"/>
                    </a:lnTo>
                    <a:lnTo>
                      <a:pt x="70" y="141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199" name="Freeform 84"/>
              <p:cNvSpPr>
                <a:spLocks noChangeArrowheads="1"/>
              </p:cNvSpPr>
              <p:nvPr/>
            </p:nvSpPr>
            <p:spPr bwMode="auto">
              <a:xfrm>
                <a:off x="5437188" y="3800475"/>
                <a:ext cx="60325" cy="47625"/>
              </a:xfrm>
              <a:custGeom>
                <a:avLst/>
                <a:gdLst>
                  <a:gd name="T0" fmla="*/ 22131 w 169"/>
                  <a:gd name="T1" fmla="*/ 44044 h 133"/>
                  <a:gd name="T2" fmla="*/ 22131 w 169"/>
                  <a:gd name="T3" fmla="*/ 44044 h 133"/>
                  <a:gd name="T4" fmla="*/ 53543 w 169"/>
                  <a:gd name="T5" fmla="*/ 25066 h 133"/>
                  <a:gd name="T6" fmla="*/ 53543 w 169"/>
                  <a:gd name="T7" fmla="*/ 25066 h 133"/>
                  <a:gd name="T8" fmla="*/ 53543 w 169"/>
                  <a:gd name="T9" fmla="*/ 25066 h 133"/>
                  <a:gd name="T10" fmla="*/ 56755 w 169"/>
                  <a:gd name="T11" fmla="*/ 21843 h 133"/>
                  <a:gd name="T12" fmla="*/ 59968 w 169"/>
                  <a:gd name="T13" fmla="*/ 18620 h 133"/>
                  <a:gd name="T14" fmla="*/ 59968 w 169"/>
                  <a:gd name="T15" fmla="*/ 12891 h 133"/>
                  <a:gd name="T16" fmla="*/ 59968 w 169"/>
                  <a:gd name="T17" fmla="*/ 6445 h 133"/>
                  <a:gd name="T18" fmla="*/ 59968 w 169"/>
                  <a:gd name="T19" fmla="*/ 6445 h 133"/>
                  <a:gd name="T20" fmla="*/ 56755 w 169"/>
                  <a:gd name="T21" fmla="*/ 3223 h 133"/>
                  <a:gd name="T22" fmla="*/ 50687 w 169"/>
                  <a:gd name="T23" fmla="*/ 0 h 133"/>
                  <a:gd name="T24" fmla="*/ 47475 w 169"/>
                  <a:gd name="T25" fmla="*/ 0 h 133"/>
                  <a:gd name="T26" fmla="*/ 41050 w 169"/>
                  <a:gd name="T27" fmla="*/ 0 h 133"/>
                  <a:gd name="T28" fmla="*/ 41050 w 169"/>
                  <a:gd name="T29" fmla="*/ 0 h 133"/>
                  <a:gd name="T30" fmla="*/ 6425 w 169"/>
                  <a:gd name="T31" fmla="*/ 18620 h 133"/>
                  <a:gd name="T32" fmla="*/ 6425 w 169"/>
                  <a:gd name="T33" fmla="*/ 18620 h 133"/>
                  <a:gd name="T34" fmla="*/ 6425 w 169"/>
                  <a:gd name="T35" fmla="*/ 18620 h 133"/>
                  <a:gd name="T36" fmla="*/ 6425 w 169"/>
                  <a:gd name="T37" fmla="*/ 18620 h 133"/>
                  <a:gd name="T38" fmla="*/ 6425 w 169"/>
                  <a:gd name="T39" fmla="*/ 18620 h 133"/>
                  <a:gd name="T40" fmla="*/ 3213 w 169"/>
                  <a:gd name="T41" fmla="*/ 21843 h 133"/>
                  <a:gd name="T42" fmla="*/ 0 w 169"/>
                  <a:gd name="T43" fmla="*/ 28289 h 133"/>
                  <a:gd name="T44" fmla="*/ 0 w 169"/>
                  <a:gd name="T45" fmla="*/ 34376 h 133"/>
                  <a:gd name="T46" fmla="*/ 0 w 169"/>
                  <a:gd name="T47" fmla="*/ 37599 h 133"/>
                  <a:gd name="T48" fmla="*/ 0 w 169"/>
                  <a:gd name="T49" fmla="*/ 37599 h 133"/>
                  <a:gd name="T50" fmla="*/ 6425 w 169"/>
                  <a:gd name="T51" fmla="*/ 44044 h 133"/>
                  <a:gd name="T52" fmla="*/ 9638 w 169"/>
                  <a:gd name="T53" fmla="*/ 47267 h 133"/>
                  <a:gd name="T54" fmla="*/ 16063 w 169"/>
                  <a:gd name="T55" fmla="*/ 47267 h 133"/>
                  <a:gd name="T56" fmla="*/ 22131 w 169"/>
                  <a:gd name="T57" fmla="*/ 44044 h 133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0" t="0" r="r" b="b"/>
                <a:pathLst>
                  <a:path w="169" h="133">
                    <a:moveTo>
                      <a:pt x="62" y="123"/>
                    </a:moveTo>
                    <a:lnTo>
                      <a:pt x="62" y="123"/>
                    </a:lnTo>
                    <a:lnTo>
                      <a:pt x="150" y="70"/>
                    </a:lnTo>
                    <a:lnTo>
                      <a:pt x="159" y="61"/>
                    </a:lnTo>
                    <a:lnTo>
                      <a:pt x="168" y="52"/>
                    </a:lnTo>
                    <a:lnTo>
                      <a:pt x="168" y="36"/>
                    </a:lnTo>
                    <a:lnTo>
                      <a:pt x="168" y="18"/>
                    </a:lnTo>
                    <a:lnTo>
                      <a:pt x="159" y="9"/>
                    </a:lnTo>
                    <a:lnTo>
                      <a:pt x="142" y="0"/>
                    </a:lnTo>
                    <a:lnTo>
                      <a:pt x="133" y="0"/>
                    </a:lnTo>
                    <a:lnTo>
                      <a:pt x="115" y="0"/>
                    </a:lnTo>
                    <a:lnTo>
                      <a:pt x="18" y="52"/>
                    </a:lnTo>
                    <a:lnTo>
                      <a:pt x="9" y="61"/>
                    </a:lnTo>
                    <a:lnTo>
                      <a:pt x="0" y="79"/>
                    </a:lnTo>
                    <a:lnTo>
                      <a:pt x="0" y="96"/>
                    </a:lnTo>
                    <a:lnTo>
                      <a:pt x="0" y="105"/>
                    </a:lnTo>
                    <a:lnTo>
                      <a:pt x="18" y="123"/>
                    </a:lnTo>
                    <a:lnTo>
                      <a:pt x="27" y="132"/>
                    </a:lnTo>
                    <a:lnTo>
                      <a:pt x="45" y="132"/>
                    </a:lnTo>
                    <a:lnTo>
                      <a:pt x="62" y="123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200" name="Freeform 85"/>
              <p:cNvSpPr>
                <a:spLocks noChangeArrowheads="1"/>
              </p:cNvSpPr>
              <p:nvPr/>
            </p:nvSpPr>
            <p:spPr bwMode="auto">
              <a:xfrm>
                <a:off x="5538788" y="3749675"/>
                <a:ext cx="60325" cy="44450"/>
              </a:xfrm>
              <a:custGeom>
                <a:avLst/>
                <a:gdLst>
                  <a:gd name="T0" fmla="*/ 6104 w 168"/>
                  <a:gd name="T1" fmla="*/ 18847 h 125"/>
                  <a:gd name="T2" fmla="*/ 6104 w 168"/>
                  <a:gd name="T3" fmla="*/ 18847 h 125"/>
                  <a:gd name="T4" fmla="*/ 3232 w 168"/>
                  <a:gd name="T5" fmla="*/ 22047 h 125"/>
                  <a:gd name="T6" fmla="*/ 0 w 168"/>
                  <a:gd name="T7" fmla="*/ 25248 h 125"/>
                  <a:gd name="T8" fmla="*/ 0 w 168"/>
                  <a:gd name="T9" fmla="*/ 31293 h 125"/>
                  <a:gd name="T10" fmla="*/ 0 w 168"/>
                  <a:gd name="T11" fmla="*/ 34493 h 125"/>
                  <a:gd name="T12" fmla="*/ 0 w 168"/>
                  <a:gd name="T13" fmla="*/ 34493 h 125"/>
                  <a:gd name="T14" fmla="*/ 3232 w 168"/>
                  <a:gd name="T15" fmla="*/ 40894 h 125"/>
                  <a:gd name="T16" fmla="*/ 9336 w 168"/>
                  <a:gd name="T17" fmla="*/ 40894 h 125"/>
                  <a:gd name="T18" fmla="*/ 12568 w 168"/>
                  <a:gd name="T19" fmla="*/ 44094 h 125"/>
                  <a:gd name="T20" fmla="*/ 19031 w 168"/>
                  <a:gd name="T21" fmla="*/ 40894 h 125"/>
                  <a:gd name="T22" fmla="*/ 19031 w 168"/>
                  <a:gd name="T23" fmla="*/ 40894 h 125"/>
                  <a:gd name="T24" fmla="*/ 53862 w 168"/>
                  <a:gd name="T25" fmla="*/ 25248 h 125"/>
                  <a:gd name="T26" fmla="*/ 53862 w 168"/>
                  <a:gd name="T27" fmla="*/ 25248 h 125"/>
                  <a:gd name="T28" fmla="*/ 53862 w 168"/>
                  <a:gd name="T29" fmla="*/ 25248 h 125"/>
                  <a:gd name="T30" fmla="*/ 57093 w 168"/>
                  <a:gd name="T31" fmla="*/ 22047 h 125"/>
                  <a:gd name="T32" fmla="*/ 59966 w 168"/>
                  <a:gd name="T33" fmla="*/ 18847 h 125"/>
                  <a:gd name="T34" fmla="*/ 59966 w 168"/>
                  <a:gd name="T35" fmla="*/ 12446 h 125"/>
                  <a:gd name="T36" fmla="*/ 59966 w 168"/>
                  <a:gd name="T37" fmla="*/ 9601 h 125"/>
                  <a:gd name="T38" fmla="*/ 59966 w 168"/>
                  <a:gd name="T39" fmla="*/ 9601 h 125"/>
                  <a:gd name="T40" fmla="*/ 57093 w 168"/>
                  <a:gd name="T41" fmla="*/ 3200 h 125"/>
                  <a:gd name="T42" fmla="*/ 53862 w 168"/>
                  <a:gd name="T43" fmla="*/ 0 h 125"/>
                  <a:gd name="T44" fmla="*/ 47398 w 168"/>
                  <a:gd name="T45" fmla="*/ 0 h 125"/>
                  <a:gd name="T46" fmla="*/ 44167 w 168"/>
                  <a:gd name="T47" fmla="*/ 3200 h 125"/>
                  <a:gd name="T48" fmla="*/ 9336 w 168"/>
                  <a:gd name="T49" fmla="*/ 15646 h 125"/>
                  <a:gd name="T50" fmla="*/ 9336 w 168"/>
                  <a:gd name="T51" fmla="*/ 15646 h 125"/>
                  <a:gd name="T52" fmla="*/ 6104 w 168"/>
                  <a:gd name="T53" fmla="*/ 18847 h 125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</a:gdLst>
                <a:ahLst/>
                <a:cxnLst>
                  <a:cxn ang="T54">
                    <a:pos x="T0" y="T1"/>
                  </a:cxn>
                  <a:cxn ang="T55">
                    <a:pos x="T2" y="T3"/>
                  </a:cxn>
                  <a:cxn ang="T56">
                    <a:pos x="T4" y="T5"/>
                  </a:cxn>
                  <a:cxn ang="T57">
                    <a:pos x="T6" y="T7"/>
                  </a:cxn>
                  <a:cxn ang="T58">
                    <a:pos x="T8" y="T9"/>
                  </a:cxn>
                  <a:cxn ang="T59">
                    <a:pos x="T10" y="T11"/>
                  </a:cxn>
                  <a:cxn ang="T60">
                    <a:pos x="T12" y="T13"/>
                  </a:cxn>
                  <a:cxn ang="T61">
                    <a:pos x="T14" y="T15"/>
                  </a:cxn>
                  <a:cxn ang="T62">
                    <a:pos x="T16" y="T17"/>
                  </a:cxn>
                  <a:cxn ang="T63">
                    <a:pos x="T18" y="T19"/>
                  </a:cxn>
                  <a:cxn ang="T64">
                    <a:pos x="T20" y="T21"/>
                  </a:cxn>
                  <a:cxn ang="T65">
                    <a:pos x="T22" y="T23"/>
                  </a:cxn>
                  <a:cxn ang="T66">
                    <a:pos x="T24" y="T25"/>
                  </a:cxn>
                  <a:cxn ang="T67">
                    <a:pos x="T26" y="T27"/>
                  </a:cxn>
                  <a:cxn ang="T68">
                    <a:pos x="T28" y="T29"/>
                  </a:cxn>
                  <a:cxn ang="T69">
                    <a:pos x="T30" y="T31"/>
                  </a:cxn>
                  <a:cxn ang="T70">
                    <a:pos x="T32" y="T33"/>
                  </a:cxn>
                  <a:cxn ang="T71">
                    <a:pos x="T34" y="T35"/>
                  </a:cxn>
                  <a:cxn ang="T72">
                    <a:pos x="T36" y="T37"/>
                  </a:cxn>
                  <a:cxn ang="T73">
                    <a:pos x="T38" y="T39"/>
                  </a:cxn>
                  <a:cxn ang="T74">
                    <a:pos x="T40" y="T41"/>
                  </a:cxn>
                  <a:cxn ang="T75">
                    <a:pos x="T42" y="T43"/>
                  </a:cxn>
                  <a:cxn ang="T76">
                    <a:pos x="T44" y="T45"/>
                  </a:cxn>
                  <a:cxn ang="T77">
                    <a:pos x="T46" y="T47"/>
                  </a:cxn>
                  <a:cxn ang="T78">
                    <a:pos x="T48" y="T49"/>
                  </a:cxn>
                  <a:cxn ang="T79">
                    <a:pos x="T50" y="T51"/>
                  </a:cxn>
                  <a:cxn ang="T80">
                    <a:pos x="T52" y="T53"/>
                  </a:cxn>
                </a:cxnLst>
                <a:rect l="0" t="0" r="r" b="b"/>
                <a:pathLst>
                  <a:path w="168" h="125">
                    <a:moveTo>
                      <a:pt x="17" y="53"/>
                    </a:moveTo>
                    <a:lnTo>
                      <a:pt x="17" y="53"/>
                    </a:lnTo>
                    <a:lnTo>
                      <a:pt x="9" y="62"/>
                    </a:lnTo>
                    <a:lnTo>
                      <a:pt x="0" y="71"/>
                    </a:lnTo>
                    <a:lnTo>
                      <a:pt x="0" y="88"/>
                    </a:lnTo>
                    <a:lnTo>
                      <a:pt x="0" y="97"/>
                    </a:lnTo>
                    <a:lnTo>
                      <a:pt x="9" y="115"/>
                    </a:lnTo>
                    <a:lnTo>
                      <a:pt x="26" y="115"/>
                    </a:lnTo>
                    <a:lnTo>
                      <a:pt x="35" y="124"/>
                    </a:lnTo>
                    <a:lnTo>
                      <a:pt x="53" y="115"/>
                    </a:lnTo>
                    <a:lnTo>
                      <a:pt x="150" y="71"/>
                    </a:lnTo>
                    <a:lnTo>
                      <a:pt x="159" y="62"/>
                    </a:lnTo>
                    <a:lnTo>
                      <a:pt x="167" y="53"/>
                    </a:lnTo>
                    <a:lnTo>
                      <a:pt x="167" y="35"/>
                    </a:lnTo>
                    <a:lnTo>
                      <a:pt x="167" y="27"/>
                    </a:lnTo>
                    <a:lnTo>
                      <a:pt x="159" y="9"/>
                    </a:lnTo>
                    <a:lnTo>
                      <a:pt x="150" y="0"/>
                    </a:lnTo>
                    <a:lnTo>
                      <a:pt x="132" y="0"/>
                    </a:lnTo>
                    <a:lnTo>
                      <a:pt x="123" y="9"/>
                    </a:lnTo>
                    <a:lnTo>
                      <a:pt x="26" y="44"/>
                    </a:lnTo>
                    <a:lnTo>
                      <a:pt x="17" y="53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201" name="Freeform 86"/>
              <p:cNvSpPr>
                <a:spLocks noChangeArrowheads="1"/>
              </p:cNvSpPr>
              <p:nvPr/>
            </p:nvSpPr>
            <p:spPr bwMode="auto">
              <a:xfrm>
                <a:off x="5643563" y="3708400"/>
                <a:ext cx="60325" cy="38100"/>
              </a:xfrm>
              <a:custGeom>
                <a:avLst/>
                <a:gdLst>
                  <a:gd name="T0" fmla="*/ 18918 w 169"/>
                  <a:gd name="T1" fmla="*/ 34895 h 107"/>
                  <a:gd name="T2" fmla="*/ 18918 w 169"/>
                  <a:gd name="T3" fmla="*/ 34895 h 107"/>
                  <a:gd name="T4" fmla="*/ 53543 w 169"/>
                  <a:gd name="T5" fmla="*/ 22077 h 107"/>
                  <a:gd name="T6" fmla="*/ 53543 w 169"/>
                  <a:gd name="T7" fmla="*/ 22077 h 107"/>
                  <a:gd name="T8" fmla="*/ 53543 w 169"/>
                  <a:gd name="T9" fmla="*/ 22077 h 107"/>
                  <a:gd name="T10" fmla="*/ 59968 w 169"/>
                  <a:gd name="T11" fmla="*/ 16023 h 107"/>
                  <a:gd name="T12" fmla="*/ 59968 w 169"/>
                  <a:gd name="T13" fmla="*/ 6409 h 107"/>
                  <a:gd name="T14" fmla="*/ 59968 w 169"/>
                  <a:gd name="T15" fmla="*/ 6409 h 107"/>
                  <a:gd name="T16" fmla="*/ 56755 w 169"/>
                  <a:gd name="T17" fmla="*/ 3205 h 107"/>
                  <a:gd name="T18" fmla="*/ 53543 w 169"/>
                  <a:gd name="T19" fmla="*/ 0 h 107"/>
                  <a:gd name="T20" fmla="*/ 50330 w 169"/>
                  <a:gd name="T21" fmla="*/ 0 h 107"/>
                  <a:gd name="T22" fmla="*/ 44262 w 169"/>
                  <a:gd name="T23" fmla="*/ 0 h 107"/>
                  <a:gd name="T24" fmla="*/ 9281 w 169"/>
                  <a:gd name="T25" fmla="*/ 12819 h 107"/>
                  <a:gd name="T26" fmla="*/ 9281 w 169"/>
                  <a:gd name="T27" fmla="*/ 12819 h 107"/>
                  <a:gd name="T28" fmla="*/ 9281 w 169"/>
                  <a:gd name="T29" fmla="*/ 12819 h 107"/>
                  <a:gd name="T30" fmla="*/ 9281 w 169"/>
                  <a:gd name="T31" fmla="*/ 12819 h 107"/>
                  <a:gd name="T32" fmla="*/ 3213 w 169"/>
                  <a:gd name="T33" fmla="*/ 16023 h 107"/>
                  <a:gd name="T34" fmla="*/ 3213 w 169"/>
                  <a:gd name="T35" fmla="*/ 18872 h 107"/>
                  <a:gd name="T36" fmla="*/ 0 w 169"/>
                  <a:gd name="T37" fmla="*/ 25281 h 107"/>
                  <a:gd name="T38" fmla="*/ 3213 w 169"/>
                  <a:gd name="T39" fmla="*/ 28486 h 107"/>
                  <a:gd name="T40" fmla="*/ 3213 w 169"/>
                  <a:gd name="T41" fmla="*/ 28486 h 107"/>
                  <a:gd name="T42" fmla="*/ 3213 w 169"/>
                  <a:gd name="T43" fmla="*/ 34895 h 107"/>
                  <a:gd name="T44" fmla="*/ 9281 w 169"/>
                  <a:gd name="T45" fmla="*/ 34895 h 107"/>
                  <a:gd name="T46" fmla="*/ 12493 w 169"/>
                  <a:gd name="T47" fmla="*/ 37744 h 107"/>
                  <a:gd name="T48" fmla="*/ 18918 w 169"/>
                  <a:gd name="T49" fmla="*/ 34895 h 107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0" t="0" r="r" b="b"/>
                <a:pathLst>
                  <a:path w="169" h="107">
                    <a:moveTo>
                      <a:pt x="53" y="98"/>
                    </a:moveTo>
                    <a:lnTo>
                      <a:pt x="53" y="98"/>
                    </a:lnTo>
                    <a:lnTo>
                      <a:pt x="150" y="62"/>
                    </a:lnTo>
                    <a:lnTo>
                      <a:pt x="168" y="45"/>
                    </a:lnTo>
                    <a:lnTo>
                      <a:pt x="168" y="18"/>
                    </a:lnTo>
                    <a:lnTo>
                      <a:pt x="159" y="9"/>
                    </a:lnTo>
                    <a:lnTo>
                      <a:pt x="150" y="0"/>
                    </a:lnTo>
                    <a:lnTo>
                      <a:pt x="141" y="0"/>
                    </a:lnTo>
                    <a:lnTo>
                      <a:pt x="124" y="0"/>
                    </a:lnTo>
                    <a:lnTo>
                      <a:pt x="26" y="36"/>
                    </a:lnTo>
                    <a:lnTo>
                      <a:pt x="9" y="45"/>
                    </a:lnTo>
                    <a:lnTo>
                      <a:pt x="9" y="53"/>
                    </a:lnTo>
                    <a:lnTo>
                      <a:pt x="0" y="71"/>
                    </a:lnTo>
                    <a:lnTo>
                      <a:pt x="9" y="80"/>
                    </a:lnTo>
                    <a:lnTo>
                      <a:pt x="9" y="98"/>
                    </a:lnTo>
                    <a:lnTo>
                      <a:pt x="26" y="98"/>
                    </a:lnTo>
                    <a:lnTo>
                      <a:pt x="35" y="106"/>
                    </a:lnTo>
                    <a:lnTo>
                      <a:pt x="53" y="98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202" name="Freeform 87"/>
              <p:cNvSpPr>
                <a:spLocks noChangeArrowheads="1"/>
              </p:cNvSpPr>
              <p:nvPr/>
            </p:nvSpPr>
            <p:spPr bwMode="auto">
              <a:xfrm>
                <a:off x="5754688" y="3670300"/>
                <a:ext cx="53975" cy="31750"/>
              </a:xfrm>
              <a:custGeom>
                <a:avLst/>
                <a:gdLst>
                  <a:gd name="T0" fmla="*/ 12511 w 151"/>
                  <a:gd name="T1" fmla="*/ 31393 h 89"/>
                  <a:gd name="T2" fmla="*/ 12511 w 151"/>
                  <a:gd name="T3" fmla="*/ 31393 h 89"/>
                  <a:gd name="T4" fmla="*/ 47183 w 151"/>
                  <a:gd name="T5" fmla="*/ 18907 h 89"/>
                  <a:gd name="T6" fmla="*/ 47183 w 151"/>
                  <a:gd name="T7" fmla="*/ 18907 h 89"/>
                  <a:gd name="T8" fmla="*/ 47183 w 151"/>
                  <a:gd name="T9" fmla="*/ 18907 h 89"/>
                  <a:gd name="T10" fmla="*/ 53618 w 151"/>
                  <a:gd name="T11" fmla="*/ 15697 h 89"/>
                  <a:gd name="T12" fmla="*/ 53618 w 151"/>
                  <a:gd name="T13" fmla="*/ 6065 h 89"/>
                  <a:gd name="T14" fmla="*/ 53618 w 151"/>
                  <a:gd name="T15" fmla="*/ 6065 h 89"/>
                  <a:gd name="T16" fmla="*/ 50400 w 151"/>
                  <a:gd name="T17" fmla="*/ 0 h 89"/>
                  <a:gd name="T18" fmla="*/ 41107 w 151"/>
                  <a:gd name="T19" fmla="*/ 0 h 89"/>
                  <a:gd name="T20" fmla="*/ 6077 w 151"/>
                  <a:gd name="T21" fmla="*/ 12486 h 89"/>
                  <a:gd name="T22" fmla="*/ 6077 w 151"/>
                  <a:gd name="T23" fmla="*/ 12486 h 89"/>
                  <a:gd name="T24" fmla="*/ 6077 w 151"/>
                  <a:gd name="T25" fmla="*/ 12486 h 89"/>
                  <a:gd name="T26" fmla="*/ 6077 w 151"/>
                  <a:gd name="T27" fmla="*/ 12486 h 89"/>
                  <a:gd name="T28" fmla="*/ 0 w 151"/>
                  <a:gd name="T29" fmla="*/ 18907 h 89"/>
                  <a:gd name="T30" fmla="*/ 0 w 151"/>
                  <a:gd name="T31" fmla="*/ 24972 h 89"/>
                  <a:gd name="T32" fmla="*/ 0 w 151"/>
                  <a:gd name="T33" fmla="*/ 24972 h 89"/>
                  <a:gd name="T34" fmla="*/ 3217 w 151"/>
                  <a:gd name="T35" fmla="*/ 31393 h 89"/>
                  <a:gd name="T36" fmla="*/ 12511 w 151"/>
                  <a:gd name="T37" fmla="*/ 31393 h 89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0" t="0" r="r" b="b"/>
                <a:pathLst>
                  <a:path w="151" h="89">
                    <a:moveTo>
                      <a:pt x="35" y="88"/>
                    </a:moveTo>
                    <a:lnTo>
                      <a:pt x="35" y="88"/>
                    </a:lnTo>
                    <a:lnTo>
                      <a:pt x="132" y="53"/>
                    </a:lnTo>
                    <a:lnTo>
                      <a:pt x="150" y="44"/>
                    </a:lnTo>
                    <a:lnTo>
                      <a:pt x="150" y="17"/>
                    </a:lnTo>
                    <a:lnTo>
                      <a:pt x="141" y="0"/>
                    </a:lnTo>
                    <a:lnTo>
                      <a:pt x="115" y="0"/>
                    </a:lnTo>
                    <a:lnTo>
                      <a:pt x="17" y="35"/>
                    </a:lnTo>
                    <a:lnTo>
                      <a:pt x="0" y="53"/>
                    </a:lnTo>
                    <a:lnTo>
                      <a:pt x="0" y="70"/>
                    </a:lnTo>
                    <a:lnTo>
                      <a:pt x="9" y="88"/>
                    </a:lnTo>
                    <a:lnTo>
                      <a:pt x="35" y="88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203" name="Freeform 88"/>
              <p:cNvSpPr>
                <a:spLocks noChangeArrowheads="1"/>
              </p:cNvSpPr>
              <p:nvPr/>
            </p:nvSpPr>
            <p:spPr bwMode="auto">
              <a:xfrm>
                <a:off x="5862638" y="3638550"/>
                <a:ext cx="53975" cy="28575"/>
              </a:xfrm>
              <a:custGeom>
                <a:avLst/>
                <a:gdLst>
                  <a:gd name="T0" fmla="*/ 12511 w 151"/>
                  <a:gd name="T1" fmla="*/ 28222 h 81"/>
                  <a:gd name="T2" fmla="*/ 47183 w 151"/>
                  <a:gd name="T3" fmla="*/ 15522 h 81"/>
                  <a:gd name="T4" fmla="*/ 47183 w 151"/>
                  <a:gd name="T5" fmla="*/ 15522 h 81"/>
                  <a:gd name="T6" fmla="*/ 47183 w 151"/>
                  <a:gd name="T7" fmla="*/ 15522 h 81"/>
                  <a:gd name="T8" fmla="*/ 53618 w 151"/>
                  <a:gd name="T9" fmla="*/ 12700 h 81"/>
                  <a:gd name="T10" fmla="*/ 53618 w 151"/>
                  <a:gd name="T11" fmla="*/ 6350 h 81"/>
                  <a:gd name="T12" fmla="*/ 53618 w 151"/>
                  <a:gd name="T13" fmla="*/ 6350 h 81"/>
                  <a:gd name="T14" fmla="*/ 50400 w 151"/>
                  <a:gd name="T15" fmla="*/ 0 h 81"/>
                  <a:gd name="T16" fmla="*/ 43966 w 151"/>
                  <a:gd name="T17" fmla="*/ 0 h 81"/>
                  <a:gd name="T18" fmla="*/ 6434 w 151"/>
                  <a:gd name="T19" fmla="*/ 9525 h 81"/>
                  <a:gd name="T20" fmla="*/ 6434 w 151"/>
                  <a:gd name="T21" fmla="*/ 9525 h 81"/>
                  <a:gd name="T22" fmla="*/ 6434 w 151"/>
                  <a:gd name="T23" fmla="*/ 9525 h 81"/>
                  <a:gd name="T24" fmla="*/ 6434 w 151"/>
                  <a:gd name="T25" fmla="*/ 9525 h 81"/>
                  <a:gd name="T26" fmla="*/ 0 w 151"/>
                  <a:gd name="T27" fmla="*/ 12700 h 81"/>
                  <a:gd name="T28" fmla="*/ 0 w 151"/>
                  <a:gd name="T29" fmla="*/ 21872 h 81"/>
                  <a:gd name="T30" fmla="*/ 0 w 151"/>
                  <a:gd name="T31" fmla="*/ 21872 h 81"/>
                  <a:gd name="T32" fmla="*/ 6434 w 151"/>
                  <a:gd name="T33" fmla="*/ 25047 h 81"/>
                  <a:gd name="T34" fmla="*/ 12511 w 151"/>
                  <a:gd name="T35" fmla="*/ 28222 h 81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151" h="81">
                    <a:moveTo>
                      <a:pt x="35" y="80"/>
                    </a:moveTo>
                    <a:lnTo>
                      <a:pt x="132" y="44"/>
                    </a:lnTo>
                    <a:lnTo>
                      <a:pt x="150" y="36"/>
                    </a:lnTo>
                    <a:lnTo>
                      <a:pt x="150" y="18"/>
                    </a:lnTo>
                    <a:lnTo>
                      <a:pt x="141" y="0"/>
                    </a:lnTo>
                    <a:lnTo>
                      <a:pt x="123" y="0"/>
                    </a:lnTo>
                    <a:lnTo>
                      <a:pt x="18" y="27"/>
                    </a:lnTo>
                    <a:lnTo>
                      <a:pt x="0" y="36"/>
                    </a:lnTo>
                    <a:lnTo>
                      <a:pt x="0" y="62"/>
                    </a:lnTo>
                    <a:lnTo>
                      <a:pt x="18" y="71"/>
                    </a:lnTo>
                    <a:lnTo>
                      <a:pt x="35" y="80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204" name="Freeform 89"/>
              <p:cNvSpPr>
                <a:spLocks noChangeArrowheads="1"/>
              </p:cNvSpPr>
              <p:nvPr/>
            </p:nvSpPr>
            <p:spPr bwMode="auto">
              <a:xfrm>
                <a:off x="4684713" y="6846888"/>
                <a:ext cx="19050" cy="6350"/>
              </a:xfrm>
              <a:custGeom>
                <a:avLst/>
                <a:gdLst>
                  <a:gd name="T0" fmla="*/ 0 w 54"/>
                  <a:gd name="T1" fmla="*/ 5997 h 18"/>
                  <a:gd name="T2" fmla="*/ 18697 w 54"/>
                  <a:gd name="T3" fmla="*/ 2822 h 18"/>
                  <a:gd name="T4" fmla="*/ 18697 w 54"/>
                  <a:gd name="T5" fmla="*/ 2822 h 18"/>
                  <a:gd name="T6" fmla="*/ 18697 w 54"/>
                  <a:gd name="T7" fmla="*/ 2822 h 18"/>
                  <a:gd name="T8" fmla="*/ 18697 w 54"/>
                  <a:gd name="T9" fmla="*/ 2822 h 18"/>
                  <a:gd name="T10" fmla="*/ 18697 w 54"/>
                  <a:gd name="T11" fmla="*/ 0 h 18"/>
                  <a:gd name="T12" fmla="*/ 18697 w 54"/>
                  <a:gd name="T13" fmla="*/ 0 h 18"/>
                  <a:gd name="T14" fmla="*/ 18697 w 54"/>
                  <a:gd name="T15" fmla="*/ 0 h 18"/>
                  <a:gd name="T16" fmla="*/ 0 w 54"/>
                  <a:gd name="T17" fmla="*/ 5997 h 18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54" h="18">
                    <a:moveTo>
                      <a:pt x="0" y="17"/>
                    </a:moveTo>
                    <a:lnTo>
                      <a:pt x="53" y="8"/>
                    </a:lnTo>
                    <a:lnTo>
                      <a:pt x="53" y="0"/>
                    </a:lnTo>
                    <a:lnTo>
                      <a:pt x="0" y="17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205" name="Freeform 90"/>
              <p:cNvSpPr>
                <a:spLocks noChangeArrowheads="1"/>
              </p:cNvSpPr>
              <p:nvPr/>
            </p:nvSpPr>
            <p:spPr bwMode="auto">
              <a:xfrm>
                <a:off x="4773613" y="6815138"/>
                <a:ext cx="44450" cy="15875"/>
              </a:xfrm>
              <a:custGeom>
                <a:avLst/>
                <a:gdLst>
                  <a:gd name="T0" fmla="*/ 37694 w 125"/>
                  <a:gd name="T1" fmla="*/ 0 h 45"/>
                  <a:gd name="T2" fmla="*/ 3200 w 125"/>
                  <a:gd name="T3" fmla="*/ 12700 h 45"/>
                  <a:gd name="T4" fmla="*/ 3200 w 125"/>
                  <a:gd name="T5" fmla="*/ 12700 h 45"/>
                  <a:gd name="T6" fmla="*/ 0 w 125"/>
                  <a:gd name="T7" fmla="*/ 12700 h 45"/>
                  <a:gd name="T8" fmla="*/ 0 w 125"/>
                  <a:gd name="T9" fmla="*/ 12700 h 45"/>
                  <a:gd name="T10" fmla="*/ 3200 w 125"/>
                  <a:gd name="T11" fmla="*/ 15522 h 45"/>
                  <a:gd name="T12" fmla="*/ 40894 w 125"/>
                  <a:gd name="T13" fmla="*/ 6350 h 45"/>
                  <a:gd name="T14" fmla="*/ 40894 w 125"/>
                  <a:gd name="T15" fmla="*/ 6350 h 45"/>
                  <a:gd name="T16" fmla="*/ 40894 w 125"/>
                  <a:gd name="T17" fmla="*/ 6350 h 45"/>
                  <a:gd name="T18" fmla="*/ 40894 w 125"/>
                  <a:gd name="T19" fmla="*/ 6350 h 45"/>
                  <a:gd name="T20" fmla="*/ 44094 w 125"/>
                  <a:gd name="T21" fmla="*/ 3175 h 45"/>
                  <a:gd name="T22" fmla="*/ 44094 w 125"/>
                  <a:gd name="T23" fmla="*/ 3175 h 45"/>
                  <a:gd name="T24" fmla="*/ 37694 w 125"/>
                  <a:gd name="T25" fmla="*/ 0 h 45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125" h="45">
                    <a:moveTo>
                      <a:pt x="106" y="0"/>
                    </a:moveTo>
                    <a:lnTo>
                      <a:pt x="9" y="36"/>
                    </a:lnTo>
                    <a:lnTo>
                      <a:pt x="0" y="36"/>
                    </a:lnTo>
                    <a:lnTo>
                      <a:pt x="9" y="44"/>
                    </a:lnTo>
                    <a:lnTo>
                      <a:pt x="115" y="18"/>
                    </a:lnTo>
                    <a:lnTo>
                      <a:pt x="124" y="9"/>
                    </a:lnTo>
                    <a:lnTo>
                      <a:pt x="106" y="0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206" name="Freeform 91"/>
              <p:cNvSpPr>
                <a:spLocks noChangeArrowheads="1"/>
              </p:cNvSpPr>
              <p:nvPr/>
            </p:nvSpPr>
            <p:spPr bwMode="auto">
              <a:xfrm>
                <a:off x="4884738" y="6783388"/>
                <a:ext cx="44450" cy="19050"/>
              </a:xfrm>
              <a:custGeom>
                <a:avLst/>
                <a:gdLst>
                  <a:gd name="T0" fmla="*/ 37694 w 125"/>
                  <a:gd name="T1" fmla="*/ 0 h 54"/>
                  <a:gd name="T2" fmla="*/ 3200 w 125"/>
                  <a:gd name="T3" fmla="*/ 9525 h 54"/>
                  <a:gd name="T4" fmla="*/ 3200 w 125"/>
                  <a:gd name="T5" fmla="*/ 9525 h 54"/>
                  <a:gd name="T6" fmla="*/ 0 w 125"/>
                  <a:gd name="T7" fmla="*/ 12347 h 54"/>
                  <a:gd name="T8" fmla="*/ 0 w 125"/>
                  <a:gd name="T9" fmla="*/ 15522 h 54"/>
                  <a:gd name="T10" fmla="*/ 0 w 125"/>
                  <a:gd name="T11" fmla="*/ 15522 h 54"/>
                  <a:gd name="T12" fmla="*/ 0 w 125"/>
                  <a:gd name="T13" fmla="*/ 18697 h 54"/>
                  <a:gd name="T14" fmla="*/ 3200 w 125"/>
                  <a:gd name="T15" fmla="*/ 18697 h 54"/>
                  <a:gd name="T16" fmla="*/ 40894 w 125"/>
                  <a:gd name="T17" fmla="*/ 9525 h 54"/>
                  <a:gd name="T18" fmla="*/ 40894 w 125"/>
                  <a:gd name="T19" fmla="*/ 9525 h 54"/>
                  <a:gd name="T20" fmla="*/ 40894 w 125"/>
                  <a:gd name="T21" fmla="*/ 9525 h 54"/>
                  <a:gd name="T22" fmla="*/ 40894 w 125"/>
                  <a:gd name="T23" fmla="*/ 9525 h 54"/>
                  <a:gd name="T24" fmla="*/ 44094 w 125"/>
                  <a:gd name="T25" fmla="*/ 6350 h 54"/>
                  <a:gd name="T26" fmla="*/ 44094 w 125"/>
                  <a:gd name="T27" fmla="*/ 3175 h 54"/>
                  <a:gd name="T28" fmla="*/ 44094 w 125"/>
                  <a:gd name="T29" fmla="*/ 3175 h 54"/>
                  <a:gd name="T30" fmla="*/ 40894 w 125"/>
                  <a:gd name="T31" fmla="*/ 0 h 54"/>
                  <a:gd name="T32" fmla="*/ 37694 w 125"/>
                  <a:gd name="T33" fmla="*/ 0 h 54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125" h="54">
                    <a:moveTo>
                      <a:pt x="106" y="0"/>
                    </a:moveTo>
                    <a:lnTo>
                      <a:pt x="9" y="27"/>
                    </a:lnTo>
                    <a:lnTo>
                      <a:pt x="0" y="35"/>
                    </a:lnTo>
                    <a:lnTo>
                      <a:pt x="0" y="44"/>
                    </a:lnTo>
                    <a:lnTo>
                      <a:pt x="0" y="53"/>
                    </a:lnTo>
                    <a:lnTo>
                      <a:pt x="9" y="53"/>
                    </a:lnTo>
                    <a:lnTo>
                      <a:pt x="115" y="27"/>
                    </a:lnTo>
                    <a:lnTo>
                      <a:pt x="124" y="18"/>
                    </a:lnTo>
                    <a:lnTo>
                      <a:pt x="124" y="9"/>
                    </a:lnTo>
                    <a:lnTo>
                      <a:pt x="115" y="0"/>
                    </a:lnTo>
                    <a:lnTo>
                      <a:pt x="106" y="0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207" name="Freeform 92"/>
              <p:cNvSpPr>
                <a:spLocks noChangeArrowheads="1"/>
              </p:cNvSpPr>
              <p:nvPr/>
            </p:nvSpPr>
            <p:spPr bwMode="auto">
              <a:xfrm>
                <a:off x="4992688" y="6745288"/>
                <a:ext cx="50800" cy="25400"/>
              </a:xfrm>
              <a:custGeom>
                <a:avLst/>
                <a:gdLst>
                  <a:gd name="T0" fmla="*/ 6439 w 142"/>
                  <a:gd name="T1" fmla="*/ 25047 h 72"/>
                  <a:gd name="T2" fmla="*/ 44361 w 142"/>
                  <a:gd name="T3" fmla="*/ 15522 h 72"/>
                  <a:gd name="T4" fmla="*/ 44361 w 142"/>
                  <a:gd name="T5" fmla="*/ 15522 h 72"/>
                  <a:gd name="T6" fmla="*/ 44361 w 142"/>
                  <a:gd name="T7" fmla="*/ 15522 h 72"/>
                  <a:gd name="T8" fmla="*/ 44361 w 142"/>
                  <a:gd name="T9" fmla="*/ 15522 h 72"/>
                  <a:gd name="T10" fmla="*/ 47223 w 142"/>
                  <a:gd name="T11" fmla="*/ 12347 h 72"/>
                  <a:gd name="T12" fmla="*/ 50442 w 142"/>
                  <a:gd name="T13" fmla="*/ 6350 h 72"/>
                  <a:gd name="T14" fmla="*/ 50442 w 142"/>
                  <a:gd name="T15" fmla="*/ 6350 h 72"/>
                  <a:gd name="T16" fmla="*/ 44361 w 142"/>
                  <a:gd name="T17" fmla="*/ 3175 h 72"/>
                  <a:gd name="T18" fmla="*/ 41141 w 142"/>
                  <a:gd name="T19" fmla="*/ 0 h 72"/>
                  <a:gd name="T20" fmla="*/ 3220 w 142"/>
                  <a:gd name="T21" fmla="*/ 12347 h 72"/>
                  <a:gd name="T22" fmla="*/ 3220 w 142"/>
                  <a:gd name="T23" fmla="*/ 12347 h 72"/>
                  <a:gd name="T24" fmla="*/ 0 w 142"/>
                  <a:gd name="T25" fmla="*/ 15522 h 72"/>
                  <a:gd name="T26" fmla="*/ 0 w 142"/>
                  <a:gd name="T27" fmla="*/ 21872 h 72"/>
                  <a:gd name="T28" fmla="*/ 0 w 142"/>
                  <a:gd name="T29" fmla="*/ 21872 h 72"/>
                  <a:gd name="T30" fmla="*/ 3220 w 142"/>
                  <a:gd name="T31" fmla="*/ 25047 h 72"/>
                  <a:gd name="T32" fmla="*/ 6439 w 142"/>
                  <a:gd name="T33" fmla="*/ 25047 h 72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142" h="72">
                    <a:moveTo>
                      <a:pt x="18" y="71"/>
                    </a:moveTo>
                    <a:lnTo>
                      <a:pt x="124" y="44"/>
                    </a:lnTo>
                    <a:lnTo>
                      <a:pt x="132" y="35"/>
                    </a:lnTo>
                    <a:lnTo>
                      <a:pt x="141" y="18"/>
                    </a:lnTo>
                    <a:lnTo>
                      <a:pt x="124" y="9"/>
                    </a:lnTo>
                    <a:lnTo>
                      <a:pt x="115" y="0"/>
                    </a:lnTo>
                    <a:lnTo>
                      <a:pt x="9" y="35"/>
                    </a:lnTo>
                    <a:lnTo>
                      <a:pt x="0" y="44"/>
                    </a:lnTo>
                    <a:lnTo>
                      <a:pt x="0" y="62"/>
                    </a:lnTo>
                    <a:lnTo>
                      <a:pt x="9" y="71"/>
                    </a:lnTo>
                    <a:lnTo>
                      <a:pt x="18" y="71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208" name="Freeform 93"/>
              <p:cNvSpPr>
                <a:spLocks noChangeArrowheads="1"/>
              </p:cNvSpPr>
              <p:nvPr/>
            </p:nvSpPr>
            <p:spPr bwMode="auto">
              <a:xfrm>
                <a:off x="5100638" y="6710363"/>
                <a:ext cx="53975" cy="28575"/>
              </a:xfrm>
              <a:custGeom>
                <a:avLst/>
                <a:gdLst>
                  <a:gd name="T0" fmla="*/ 9651 w 151"/>
                  <a:gd name="T1" fmla="*/ 28218 h 80"/>
                  <a:gd name="T2" fmla="*/ 47183 w 151"/>
                  <a:gd name="T3" fmla="*/ 15716 h 80"/>
                  <a:gd name="T4" fmla="*/ 47183 w 151"/>
                  <a:gd name="T5" fmla="*/ 15716 h 80"/>
                  <a:gd name="T6" fmla="*/ 47183 w 151"/>
                  <a:gd name="T7" fmla="*/ 15716 h 80"/>
                  <a:gd name="T8" fmla="*/ 47183 w 151"/>
                  <a:gd name="T9" fmla="*/ 15716 h 80"/>
                  <a:gd name="T10" fmla="*/ 53618 w 151"/>
                  <a:gd name="T11" fmla="*/ 9644 h 80"/>
                  <a:gd name="T12" fmla="*/ 53618 w 151"/>
                  <a:gd name="T13" fmla="*/ 3215 h 80"/>
                  <a:gd name="T14" fmla="*/ 53618 w 151"/>
                  <a:gd name="T15" fmla="*/ 3215 h 80"/>
                  <a:gd name="T16" fmla="*/ 47183 w 151"/>
                  <a:gd name="T17" fmla="*/ 0 h 80"/>
                  <a:gd name="T18" fmla="*/ 41107 w 151"/>
                  <a:gd name="T19" fmla="*/ 0 h 80"/>
                  <a:gd name="T20" fmla="*/ 41107 w 151"/>
                  <a:gd name="T21" fmla="*/ 0 h 80"/>
                  <a:gd name="T22" fmla="*/ 6434 w 151"/>
                  <a:gd name="T23" fmla="*/ 12502 h 80"/>
                  <a:gd name="T24" fmla="*/ 6434 w 151"/>
                  <a:gd name="T25" fmla="*/ 12502 h 80"/>
                  <a:gd name="T26" fmla="*/ 0 w 151"/>
                  <a:gd name="T27" fmla="*/ 15716 h 80"/>
                  <a:gd name="T28" fmla="*/ 0 w 151"/>
                  <a:gd name="T29" fmla="*/ 22146 h 80"/>
                  <a:gd name="T30" fmla="*/ 0 w 151"/>
                  <a:gd name="T31" fmla="*/ 22146 h 80"/>
                  <a:gd name="T32" fmla="*/ 3217 w 151"/>
                  <a:gd name="T33" fmla="*/ 25360 h 80"/>
                  <a:gd name="T34" fmla="*/ 9651 w 151"/>
                  <a:gd name="T35" fmla="*/ 28218 h 80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151" h="80">
                    <a:moveTo>
                      <a:pt x="27" y="79"/>
                    </a:moveTo>
                    <a:lnTo>
                      <a:pt x="132" y="44"/>
                    </a:lnTo>
                    <a:lnTo>
                      <a:pt x="150" y="27"/>
                    </a:lnTo>
                    <a:lnTo>
                      <a:pt x="150" y="9"/>
                    </a:lnTo>
                    <a:lnTo>
                      <a:pt x="132" y="0"/>
                    </a:lnTo>
                    <a:lnTo>
                      <a:pt x="115" y="0"/>
                    </a:lnTo>
                    <a:lnTo>
                      <a:pt x="18" y="35"/>
                    </a:lnTo>
                    <a:lnTo>
                      <a:pt x="0" y="44"/>
                    </a:lnTo>
                    <a:lnTo>
                      <a:pt x="0" y="62"/>
                    </a:lnTo>
                    <a:lnTo>
                      <a:pt x="9" y="71"/>
                    </a:lnTo>
                    <a:lnTo>
                      <a:pt x="27" y="79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209" name="Freeform 94"/>
              <p:cNvSpPr>
                <a:spLocks noChangeArrowheads="1"/>
              </p:cNvSpPr>
              <p:nvPr/>
            </p:nvSpPr>
            <p:spPr bwMode="auto">
              <a:xfrm>
                <a:off x="5208588" y="6669088"/>
                <a:ext cx="53975" cy="31750"/>
              </a:xfrm>
              <a:custGeom>
                <a:avLst/>
                <a:gdLst>
                  <a:gd name="T0" fmla="*/ 12511 w 151"/>
                  <a:gd name="T1" fmla="*/ 31397 h 90"/>
                  <a:gd name="T2" fmla="*/ 47183 w 151"/>
                  <a:gd name="T3" fmla="*/ 18697 h 90"/>
                  <a:gd name="T4" fmla="*/ 47183 w 151"/>
                  <a:gd name="T5" fmla="*/ 18697 h 90"/>
                  <a:gd name="T6" fmla="*/ 47183 w 151"/>
                  <a:gd name="T7" fmla="*/ 18697 h 90"/>
                  <a:gd name="T8" fmla="*/ 47183 w 151"/>
                  <a:gd name="T9" fmla="*/ 18697 h 90"/>
                  <a:gd name="T10" fmla="*/ 53618 w 151"/>
                  <a:gd name="T11" fmla="*/ 15522 h 90"/>
                  <a:gd name="T12" fmla="*/ 53618 w 151"/>
                  <a:gd name="T13" fmla="*/ 6350 h 90"/>
                  <a:gd name="T14" fmla="*/ 53618 w 151"/>
                  <a:gd name="T15" fmla="*/ 6350 h 90"/>
                  <a:gd name="T16" fmla="*/ 50400 w 151"/>
                  <a:gd name="T17" fmla="*/ 0 h 90"/>
                  <a:gd name="T18" fmla="*/ 41107 w 151"/>
                  <a:gd name="T19" fmla="*/ 0 h 90"/>
                  <a:gd name="T20" fmla="*/ 41107 w 151"/>
                  <a:gd name="T21" fmla="*/ 0 h 90"/>
                  <a:gd name="T22" fmla="*/ 6434 w 151"/>
                  <a:gd name="T23" fmla="*/ 12700 h 90"/>
                  <a:gd name="T24" fmla="*/ 6434 w 151"/>
                  <a:gd name="T25" fmla="*/ 12700 h 90"/>
                  <a:gd name="T26" fmla="*/ 0 w 151"/>
                  <a:gd name="T27" fmla="*/ 18697 h 90"/>
                  <a:gd name="T28" fmla="*/ 0 w 151"/>
                  <a:gd name="T29" fmla="*/ 25047 h 90"/>
                  <a:gd name="T30" fmla="*/ 0 w 151"/>
                  <a:gd name="T31" fmla="*/ 25047 h 90"/>
                  <a:gd name="T32" fmla="*/ 3217 w 151"/>
                  <a:gd name="T33" fmla="*/ 31397 h 90"/>
                  <a:gd name="T34" fmla="*/ 12511 w 151"/>
                  <a:gd name="T35" fmla="*/ 31397 h 90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151" h="90">
                    <a:moveTo>
                      <a:pt x="35" y="89"/>
                    </a:moveTo>
                    <a:lnTo>
                      <a:pt x="132" y="53"/>
                    </a:lnTo>
                    <a:lnTo>
                      <a:pt x="150" y="44"/>
                    </a:lnTo>
                    <a:lnTo>
                      <a:pt x="150" y="18"/>
                    </a:lnTo>
                    <a:lnTo>
                      <a:pt x="141" y="0"/>
                    </a:lnTo>
                    <a:lnTo>
                      <a:pt x="115" y="0"/>
                    </a:lnTo>
                    <a:lnTo>
                      <a:pt x="18" y="36"/>
                    </a:lnTo>
                    <a:lnTo>
                      <a:pt x="0" y="53"/>
                    </a:lnTo>
                    <a:lnTo>
                      <a:pt x="0" y="71"/>
                    </a:lnTo>
                    <a:lnTo>
                      <a:pt x="9" y="89"/>
                    </a:lnTo>
                    <a:lnTo>
                      <a:pt x="35" y="89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210" name="Freeform 95"/>
              <p:cNvSpPr>
                <a:spLocks noChangeArrowheads="1"/>
              </p:cNvSpPr>
              <p:nvPr/>
            </p:nvSpPr>
            <p:spPr bwMode="auto">
              <a:xfrm>
                <a:off x="5313363" y="6624638"/>
                <a:ext cx="60325" cy="38100"/>
              </a:xfrm>
              <a:custGeom>
                <a:avLst/>
                <a:gdLst>
                  <a:gd name="T0" fmla="*/ 15706 w 169"/>
                  <a:gd name="T1" fmla="*/ 37744 h 107"/>
                  <a:gd name="T2" fmla="*/ 53543 w 169"/>
                  <a:gd name="T3" fmla="*/ 24925 h 107"/>
                  <a:gd name="T4" fmla="*/ 53543 w 169"/>
                  <a:gd name="T5" fmla="*/ 24925 h 107"/>
                  <a:gd name="T6" fmla="*/ 53543 w 169"/>
                  <a:gd name="T7" fmla="*/ 24925 h 107"/>
                  <a:gd name="T8" fmla="*/ 53543 w 169"/>
                  <a:gd name="T9" fmla="*/ 24925 h 107"/>
                  <a:gd name="T10" fmla="*/ 56755 w 169"/>
                  <a:gd name="T11" fmla="*/ 22077 h 107"/>
                  <a:gd name="T12" fmla="*/ 59968 w 169"/>
                  <a:gd name="T13" fmla="*/ 18872 h 107"/>
                  <a:gd name="T14" fmla="*/ 59968 w 169"/>
                  <a:gd name="T15" fmla="*/ 12463 h 107"/>
                  <a:gd name="T16" fmla="*/ 59968 w 169"/>
                  <a:gd name="T17" fmla="*/ 9258 h 107"/>
                  <a:gd name="T18" fmla="*/ 59968 w 169"/>
                  <a:gd name="T19" fmla="*/ 9258 h 107"/>
                  <a:gd name="T20" fmla="*/ 56755 w 169"/>
                  <a:gd name="T21" fmla="*/ 3205 h 107"/>
                  <a:gd name="T22" fmla="*/ 53543 w 169"/>
                  <a:gd name="T23" fmla="*/ 3205 h 107"/>
                  <a:gd name="T24" fmla="*/ 47475 w 169"/>
                  <a:gd name="T25" fmla="*/ 0 h 107"/>
                  <a:gd name="T26" fmla="*/ 44262 w 169"/>
                  <a:gd name="T27" fmla="*/ 0 h 107"/>
                  <a:gd name="T28" fmla="*/ 44262 w 169"/>
                  <a:gd name="T29" fmla="*/ 3205 h 107"/>
                  <a:gd name="T30" fmla="*/ 6425 w 169"/>
                  <a:gd name="T31" fmla="*/ 15667 h 107"/>
                  <a:gd name="T32" fmla="*/ 6425 w 169"/>
                  <a:gd name="T33" fmla="*/ 15667 h 107"/>
                  <a:gd name="T34" fmla="*/ 0 w 169"/>
                  <a:gd name="T35" fmla="*/ 22077 h 107"/>
                  <a:gd name="T36" fmla="*/ 0 w 169"/>
                  <a:gd name="T37" fmla="*/ 31335 h 107"/>
                  <a:gd name="T38" fmla="*/ 0 w 169"/>
                  <a:gd name="T39" fmla="*/ 31335 h 107"/>
                  <a:gd name="T40" fmla="*/ 3213 w 169"/>
                  <a:gd name="T41" fmla="*/ 34539 h 107"/>
                  <a:gd name="T42" fmla="*/ 6425 w 169"/>
                  <a:gd name="T43" fmla="*/ 37744 h 107"/>
                  <a:gd name="T44" fmla="*/ 12850 w 169"/>
                  <a:gd name="T45" fmla="*/ 37744 h 107"/>
                  <a:gd name="T46" fmla="*/ 15706 w 169"/>
                  <a:gd name="T47" fmla="*/ 37744 h 107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0" t="0" r="r" b="b"/>
                <a:pathLst>
                  <a:path w="169" h="107">
                    <a:moveTo>
                      <a:pt x="44" y="106"/>
                    </a:moveTo>
                    <a:lnTo>
                      <a:pt x="150" y="70"/>
                    </a:lnTo>
                    <a:lnTo>
                      <a:pt x="159" y="62"/>
                    </a:lnTo>
                    <a:lnTo>
                      <a:pt x="168" y="53"/>
                    </a:lnTo>
                    <a:lnTo>
                      <a:pt x="168" y="35"/>
                    </a:lnTo>
                    <a:lnTo>
                      <a:pt x="168" y="26"/>
                    </a:lnTo>
                    <a:lnTo>
                      <a:pt x="159" y="9"/>
                    </a:lnTo>
                    <a:lnTo>
                      <a:pt x="150" y="9"/>
                    </a:lnTo>
                    <a:lnTo>
                      <a:pt x="133" y="0"/>
                    </a:lnTo>
                    <a:lnTo>
                      <a:pt x="124" y="0"/>
                    </a:lnTo>
                    <a:lnTo>
                      <a:pt x="124" y="9"/>
                    </a:lnTo>
                    <a:lnTo>
                      <a:pt x="18" y="44"/>
                    </a:lnTo>
                    <a:lnTo>
                      <a:pt x="0" y="62"/>
                    </a:lnTo>
                    <a:lnTo>
                      <a:pt x="0" y="88"/>
                    </a:lnTo>
                    <a:lnTo>
                      <a:pt x="9" y="97"/>
                    </a:lnTo>
                    <a:lnTo>
                      <a:pt x="18" y="106"/>
                    </a:lnTo>
                    <a:lnTo>
                      <a:pt x="36" y="106"/>
                    </a:lnTo>
                    <a:lnTo>
                      <a:pt x="44" y="106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211" name="Freeform 96"/>
              <p:cNvSpPr>
                <a:spLocks noChangeArrowheads="1"/>
              </p:cNvSpPr>
              <p:nvPr/>
            </p:nvSpPr>
            <p:spPr bwMode="auto">
              <a:xfrm>
                <a:off x="5418138" y="6580188"/>
                <a:ext cx="63500" cy="41275"/>
              </a:xfrm>
              <a:custGeom>
                <a:avLst/>
                <a:gdLst>
                  <a:gd name="T0" fmla="*/ 18907 w 178"/>
                  <a:gd name="T1" fmla="*/ 40919 h 116"/>
                  <a:gd name="T2" fmla="*/ 53511 w 178"/>
                  <a:gd name="T3" fmla="*/ 25263 h 116"/>
                  <a:gd name="T4" fmla="*/ 53511 w 178"/>
                  <a:gd name="T5" fmla="*/ 25263 h 116"/>
                  <a:gd name="T6" fmla="*/ 56722 w 178"/>
                  <a:gd name="T7" fmla="*/ 25263 h 116"/>
                  <a:gd name="T8" fmla="*/ 56722 w 178"/>
                  <a:gd name="T9" fmla="*/ 25263 h 116"/>
                  <a:gd name="T10" fmla="*/ 59933 w 178"/>
                  <a:gd name="T11" fmla="*/ 22061 h 116"/>
                  <a:gd name="T12" fmla="*/ 63143 w 178"/>
                  <a:gd name="T13" fmla="*/ 18858 h 116"/>
                  <a:gd name="T14" fmla="*/ 63143 w 178"/>
                  <a:gd name="T15" fmla="*/ 12809 h 116"/>
                  <a:gd name="T16" fmla="*/ 63143 w 178"/>
                  <a:gd name="T17" fmla="*/ 6405 h 116"/>
                  <a:gd name="T18" fmla="*/ 63143 w 178"/>
                  <a:gd name="T19" fmla="*/ 6405 h 116"/>
                  <a:gd name="T20" fmla="*/ 59933 w 178"/>
                  <a:gd name="T21" fmla="*/ 3202 h 116"/>
                  <a:gd name="T22" fmla="*/ 53511 w 178"/>
                  <a:gd name="T23" fmla="*/ 0 h 116"/>
                  <a:gd name="T24" fmla="*/ 50657 w 178"/>
                  <a:gd name="T25" fmla="*/ 0 h 116"/>
                  <a:gd name="T26" fmla="*/ 44236 w 178"/>
                  <a:gd name="T27" fmla="*/ 0 h 116"/>
                  <a:gd name="T28" fmla="*/ 44236 w 178"/>
                  <a:gd name="T29" fmla="*/ 0 h 116"/>
                  <a:gd name="T30" fmla="*/ 9632 w 178"/>
                  <a:gd name="T31" fmla="*/ 15656 h 116"/>
                  <a:gd name="T32" fmla="*/ 9632 w 178"/>
                  <a:gd name="T33" fmla="*/ 15656 h 116"/>
                  <a:gd name="T34" fmla="*/ 9632 w 178"/>
                  <a:gd name="T35" fmla="*/ 15656 h 116"/>
                  <a:gd name="T36" fmla="*/ 3211 w 178"/>
                  <a:gd name="T37" fmla="*/ 18858 h 116"/>
                  <a:gd name="T38" fmla="*/ 3211 w 178"/>
                  <a:gd name="T39" fmla="*/ 22061 h 116"/>
                  <a:gd name="T40" fmla="*/ 0 w 178"/>
                  <a:gd name="T41" fmla="*/ 28466 h 116"/>
                  <a:gd name="T42" fmla="*/ 3211 w 178"/>
                  <a:gd name="T43" fmla="*/ 34514 h 116"/>
                  <a:gd name="T44" fmla="*/ 3211 w 178"/>
                  <a:gd name="T45" fmla="*/ 34514 h 116"/>
                  <a:gd name="T46" fmla="*/ 6421 w 178"/>
                  <a:gd name="T47" fmla="*/ 37717 h 116"/>
                  <a:gd name="T48" fmla="*/ 9632 w 178"/>
                  <a:gd name="T49" fmla="*/ 40919 h 116"/>
                  <a:gd name="T50" fmla="*/ 16053 w 178"/>
                  <a:gd name="T51" fmla="*/ 40919 h 116"/>
                  <a:gd name="T52" fmla="*/ 18907 w 178"/>
                  <a:gd name="T53" fmla="*/ 40919 h 11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</a:gdLst>
                <a:ahLst/>
                <a:cxnLst>
                  <a:cxn ang="T54">
                    <a:pos x="T0" y="T1"/>
                  </a:cxn>
                  <a:cxn ang="T55">
                    <a:pos x="T2" y="T3"/>
                  </a:cxn>
                  <a:cxn ang="T56">
                    <a:pos x="T4" y="T5"/>
                  </a:cxn>
                  <a:cxn ang="T57">
                    <a:pos x="T6" y="T7"/>
                  </a:cxn>
                  <a:cxn ang="T58">
                    <a:pos x="T8" y="T9"/>
                  </a:cxn>
                  <a:cxn ang="T59">
                    <a:pos x="T10" y="T11"/>
                  </a:cxn>
                  <a:cxn ang="T60">
                    <a:pos x="T12" y="T13"/>
                  </a:cxn>
                  <a:cxn ang="T61">
                    <a:pos x="T14" y="T15"/>
                  </a:cxn>
                  <a:cxn ang="T62">
                    <a:pos x="T16" y="T17"/>
                  </a:cxn>
                  <a:cxn ang="T63">
                    <a:pos x="T18" y="T19"/>
                  </a:cxn>
                  <a:cxn ang="T64">
                    <a:pos x="T20" y="T21"/>
                  </a:cxn>
                  <a:cxn ang="T65">
                    <a:pos x="T22" y="T23"/>
                  </a:cxn>
                  <a:cxn ang="T66">
                    <a:pos x="T24" y="T25"/>
                  </a:cxn>
                  <a:cxn ang="T67">
                    <a:pos x="T26" y="T27"/>
                  </a:cxn>
                  <a:cxn ang="T68">
                    <a:pos x="T28" y="T29"/>
                  </a:cxn>
                  <a:cxn ang="T69">
                    <a:pos x="T30" y="T31"/>
                  </a:cxn>
                  <a:cxn ang="T70">
                    <a:pos x="T32" y="T33"/>
                  </a:cxn>
                  <a:cxn ang="T71">
                    <a:pos x="T34" y="T35"/>
                  </a:cxn>
                  <a:cxn ang="T72">
                    <a:pos x="T36" y="T37"/>
                  </a:cxn>
                  <a:cxn ang="T73">
                    <a:pos x="T38" y="T39"/>
                  </a:cxn>
                  <a:cxn ang="T74">
                    <a:pos x="T40" y="T41"/>
                  </a:cxn>
                  <a:cxn ang="T75">
                    <a:pos x="T42" y="T43"/>
                  </a:cxn>
                  <a:cxn ang="T76">
                    <a:pos x="T44" y="T45"/>
                  </a:cxn>
                  <a:cxn ang="T77">
                    <a:pos x="T46" y="T47"/>
                  </a:cxn>
                  <a:cxn ang="T78">
                    <a:pos x="T48" y="T49"/>
                  </a:cxn>
                  <a:cxn ang="T79">
                    <a:pos x="T50" y="T51"/>
                  </a:cxn>
                  <a:cxn ang="T80">
                    <a:pos x="T52" y="T53"/>
                  </a:cxn>
                </a:cxnLst>
                <a:rect l="0" t="0" r="r" b="b"/>
                <a:pathLst>
                  <a:path w="178" h="116">
                    <a:moveTo>
                      <a:pt x="53" y="115"/>
                    </a:moveTo>
                    <a:lnTo>
                      <a:pt x="150" y="71"/>
                    </a:lnTo>
                    <a:lnTo>
                      <a:pt x="159" y="71"/>
                    </a:lnTo>
                    <a:lnTo>
                      <a:pt x="168" y="62"/>
                    </a:lnTo>
                    <a:lnTo>
                      <a:pt x="177" y="53"/>
                    </a:lnTo>
                    <a:lnTo>
                      <a:pt x="177" y="36"/>
                    </a:lnTo>
                    <a:lnTo>
                      <a:pt x="177" y="18"/>
                    </a:lnTo>
                    <a:lnTo>
                      <a:pt x="168" y="9"/>
                    </a:lnTo>
                    <a:lnTo>
                      <a:pt x="150" y="0"/>
                    </a:lnTo>
                    <a:lnTo>
                      <a:pt x="142" y="0"/>
                    </a:lnTo>
                    <a:lnTo>
                      <a:pt x="124" y="0"/>
                    </a:lnTo>
                    <a:lnTo>
                      <a:pt x="27" y="44"/>
                    </a:lnTo>
                    <a:lnTo>
                      <a:pt x="9" y="53"/>
                    </a:lnTo>
                    <a:lnTo>
                      <a:pt x="9" y="62"/>
                    </a:lnTo>
                    <a:lnTo>
                      <a:pt x="0" y="80"/>
                    </a:lnTo>
                    <a:lnTo>
                      <a:pt x="9" y="97"/>
                    </a:lnTo>
                    <a:lnTo>
                      <a:pt x="18" y="106"/>
                    </a:lnTo>
                    <a:lnTo>
                      <a:pt x="27" y="115"/>
                    </a:lnTo>
                    <a:lnTo>
                      <a:pt x="45" y="115"/>
                    </a:lnTo>
                    <a:lnTo>
                      <a:pt x="53" y="115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212" name="Freeform 97"/>
              <p:cNvSpPr>
                <a:spLocks noChangeArrowheads="1"/>
              </p:cNvSpPr>
              <p:nvPr/>
            </p:nvSpPr>
            <p:spPr bwMode="auto">
              <a:xfrm>
                <a:off x="5522913" y="6529388"/>
                <a:ext cx="66675" cy="47625"/>
              </a:xfrm>
              <a:custGeom>
                <a:avLst/>
                <a:gdLst>
                  <a:gd name="T0" fmla="*/ 21867 w 186"/>
                  <a:gd name="T1" fmla="*/ 47267 h 133"/>
                  <a:gd name="T2" fmla="*/ 56996 w 186"/>
                  <a:gd name="T3" fmla="*/ 31511 h 133"/>
                  <a:gd name="T4" fmla="*/ 56996 w 186"/>
                  <a:gd name="T5" fmla="*/ 31511 h 133"/>
                  <a:gd name="T6" fmla="*/ 56996 w 186"/>
                  <a:gd name="T7" fmla="*/ 31511 h 133"/>
                  <a:gd name="T8" fmla="*/ 56996 w 186"/>
                  <a:gd name="T9" fmla="*/ 31511 h 133"/>
                  <a:gd name="T10" fmla="*/ 59864 w 186"/>
                  <a:gd name="T11" fmla="*/ 25424 h 133"/>
                  <a:gd name="T12" fmla="*/ 63090 w 186"/>
                  <a:gd name="T13" fmla="*/ 22201 h 133"/>
                  <a:gd name="T14" fmla="*/ 66317 w 186"/>
                  <a:gd name="T15" fmla="*/ 15756 h 133"/>
                  <a:gd name="T16" fmla="*/ 63090 w 186"/>
                  <a:gd name="T17" fmla="*/ 9668 h 133"/>
                  <a:gd name="T18" fmla="*/ 63090 w 186"/>
                  <a:gd name="T19" fmla="*/ 9668 h 133"/>
                  <a:gd name="T20" fmla="*/ 59864 w 186"/>
                  <a:gd name="T21" fmla="*/ 3223 h 133"/>
                  <a:gd name="T22" fmla="*/ 53770 w 186"/>
                  <a:gd name="T23" fmla="*/ 3223 h 133"/>
                  <a:gd name="T24" fmla="*/ 50544 w 186"/>
                  <a:gd name="T25" fmla="*/ 0 h 133"/>
                  <a:gd name="T26" fmla="*/ 44092 w 186"/>
                  <a:gd name="T27" fmla="*/ 3223 h 133"/>
                  <a:gd name="T28" fmla="*/ 44092 w 186"/>
                  <a:gd name="T29" fmla="*/ 3223 h 133"/>
                  <a:gd name="T30" fmla="*/ 9320 w 186"/>
                  <a:gd name="T31" fmla="*/ 18978 h 133"/>
                  <a:gd name="T32" fmla="*/ 9320 w 186"/>
                  <a:gd name="T33" fmla="*/ 18978 h 133"/>
                  <a:gd name="T34" fmla="*/ 9320 w 186"/>
                  <a:gd name="T35" fmla="*/ 18978 h 133"/>
                  <a:gd name="T36" fmla="*/ 2868 w 186"/>
                  <a:gd name="T37" fmla="*/ 22201 h 133"/>
                  <a:gd name="T38" fmla="*/ 0 w 186"/>
                  <a:gd name="T39" fmla="*/ 28647 h 133"/>
                  <a:gd name="T40" fmla="*/ 0 w 186"/>
                  <a:gd name="T41" fmla="*/ 31511 h 133"/>
                  <a:gd name="T42" fmla="*/ 2868 w 186"/>
                  <a:gd name="T43" fmla="*/ 37957 h 133"/>
                  <a:gd name="T44" fmla="*/ 2868 w 186"/>
                  <a:gd name="T45" fmla="*/ 37957 h 133"/>
                  <a:gd name="T46" fmla="*/ 6094 w 186"/>
                  <a:gd name="T47" fmla="*/ 44402 h 133"/>
                  <a:gd name="T48" fmla="*/ 9320 w 186"/>
                  <a:gd name="T49" fmla="*/ 47267 h 133"/>
                  <a:gd name="T50" fmla="*/ 15773 w 186"/>
                  <a:gd name="T51" fmla="*/ 47267 h 133"/>
                  <a:gd name="T52" fmla="*/ 21867 w 186"/>
                  <a:gd name="T53" fmla="*/ 47267 h 133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</a:gdLst>
                <a:ahLst/>
                <a:cxnLst>
                  <a:cxn ang="T54">
                    <a:pos x="T0" y="T1"/>
                  </a:cxn>
                  <a:cxn ang="T55">
                    <a:pos x="T2" y="T3"/>
                  </a:cxn>
                  <a:cxn ang="T56">
                    <a:pos x="T4" y="T5"/>
                  </a:cxn>
                  <a:cxn ang="T57">
                    <a:pos x="T6" y="T7"/>
                  </a:cxn>
                  <a:cxn ang="T58">
                    <a:pos x="T8" y="T9"/>
                  </a:cxn>
                  <a:cxn ang="T59">
                    <a:pos x="T10" y="T11"/>
                  </a:cxn>
                  <a:cxn ang="T60">
                    <a:pos x="T12" y="T13"/>
                  </a:cxn>
                  <a:cxn ang="T61">
                    <a:pos x="T14" y="T15"/>
                  </a:cxn>
                  <a:cxn ang="T62">
                    <a:pos x="T16" y="T17"/>
                  </a:cxn>
                  <a:cxn ang="T63">
                    <a:pos x="T18" y="T19"/>
                  </a:cxn>
                  <a:cxn ang="T64">
                    <a:pos x="T20" y="T21"/>
                  </a:cxn>
                  <a:cxn ang="T65">
                    <a:pos x="T22" y="T23"/>
                  </a:cxn>
                  <a:cxn ang="T66">
                    <a:pos x="T24" y="T25"/>
                  </a:cxn>
                  <a:cxn ang="T67">
                    <a:pos x="T26" y="T27"/>
                  </a:cxn>
                  <a:cxn ang="T68">
                    <a:pos x="T28" y="T29"/>
                  </a:cxn>
                  <a:cxn ang="T69">
                    <a:pos x="T30" y="T31"/>
                  </a:cxn>
                  <a:cxn ang="T70">
                    <a:pos x="T32" y="T33"/>
                  </a:cxn>
                  <a:cxn ang="T71">
                    <a:pos x="T34" y="T35"/>
                  </a:cxn>
                  <a:cxn ang="T72">
                    <a:pos x="T36" y="T37"/>
                  </a:cxn>
                  <a:cxn ang="T73">
                    <a:pos x="T38" y="T39"/>
                  </a:cxn>
                  <a:cxn ang="T74">
                    <a:pos x="T40" y="T41"/>
                  </a:cxn>
                  <a:cxn ang="T75">
                    <a:pos x="T42" y="T43"/>
                  </a:cxn>
                  <a:cxn ang="T76">
                    <a:pos x="T44" y="T45"/>
                  </a:cxn>
                  <a:cxn ang="T77">
                    <a:pos x="T46" y="T47"/>
                  </a:cxn>
                  <a:cxn ang="T78">
                    <a:pos x="T48" y="T49"/>
                  </a:cxn>
                  <a:cxn ang="T79">
                    <a:pos x="T50" y="T51"/>
                  </a:cxn>
                  <a:cxn ang="T80">
                    <a:pos x="T52" y="T53"/>
                  </a:cxn>
                </a:cxnLst>
                <a:rect l="0" t="0" r="r" b="b"/>
                <a:pathLst>
                  <a:path w="186" h="133">
                    <a:moveTo>
                      <a:pt x="61" y="132"/>
                    </a:moveTo>
                    <a:lnTo>
                      <a:pt x="159" y="88"/>
                    </a:lnTo>
                    <a:lnTo>
                      <a:pt x="167" y="71"/>
                    </a:lnTo>
                    <a:lnTo>
                      <a:pt x="176" y="62"/>
                    </a:lnTo>
                    <a:lnTo>
                      <a:pt x="185" y="44"/>
                    </a:lnTo>
                    <a:lnTo>
                      <a:pt x="176" y="27"/>
                    </a:lnTo>
                    <a:lnTo>
                      <a:pt x="167" y="9"/>
                    </a:lnTo>
                    <a:lnTo>
                      <a:pt x="150" y="9"/>
                    </a:lnTo>
                    <a:lnTo>
                      <a:pt x="141" y="0"/>
                    </a:lnTo>
                    <a:lnTo>
                      <a:pt x="123" y="9"/>
                    </a:lnTo>
                    <a:lnTo>
                      <a:pt x="26" y="53"/>
                    </a:lnTo>
                    <a:lnTo>
                      <a:pt x="8" y="62"/>
                    </a:lnTo>
                    <a:lnTo>
                      <a:pt x="0" y="80"/>
                    </a:lnTo>
                    <a:lnTo>
                      <a:pt x="0" y="88"/>
                    </a:lnTo>
                    <a:lnTo>
                      <a:pt x="8" y="106"/>
                    </a:lnTo>
                    <a:lnTo>
                      <a:pt x="17" y="124"/>
                    </a:lnTo>
                    <a:lnTo>
                      <a:pt x="26" y="132"/>
                    </a:lnTo>
                    <a:lnTo>
                      <a:pt x="44" y="132"/>
                    </a:lnTo>
                    <a:lnTo>
                      <a:pt x="61" y="132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213" name="Freeform 98"/>
              <p:cNvSpPr>
                <a:spLocks noChangeArrowheads="1"/>
              </p:cNvSpPr>
              <p:nvPr/>
            </p:nvSpPr>
            <p:spPr bwMode="auto">
              <a:xfrm>
                <a:off x="5624513" y="6478588"/>
                <a:ext cx="66675" cy="50800"/>
              </a:xfrm>
              <a:custGeom>
                <a:avLst/>
                <a:gdLst>
                  <a:gd name="T0" fmla="*/ 25451 w 186"/>
                  <a:gd name="T1" fmla="*/ 47223 h 142"/>
                  <a:gd name="T2" fmla="*/ 60223 w 186"/>
                  <a:gd name="T3" fmla="*/ 28262 h 142"/>
                  <a:gd name="T4" fmla="*/ 60223 w 186"/>
                  <a:gd name="T5" fmla="*/ 28262 h 142"/>
                  <a:gd name="T6" fmla="*/ 60223 w 186"/>
                  <a:gd name="T7" fmla="*/ 28262 h 142"/>
                  <a:gd name="T8" fmla="*/ 60223 w 186"/>
                  <a:gd name="T9" fmla="*/ 28262 h 142"/>
                  <a:gd name="T10" fmla="*/ 63449 w 186"/>
                  <a:gd name="T11" fmla="*/ 25400 h 142"/>
                  <a:gd name="T12" fmla="*/ 66317 w 186"/>
                  <a:gd name="T13" fmla="*/ 18961 h 142"/>
                  <a:gd name="T14" fmla="*/ 66317 w 186"/>
                  <a:gd name="T15" fmla="*/ 12521 h 142"/>
                  <a:gd name="T16" fmla="*/ 66317 w 186"/>
                  <a:gd name="T17" fmla="*/ 6439 h 142"/>
                  <a:gd name="T18" fmla="*/ 66317 w 186"/>
                  <a:gd name="T19" fmla="*/ 6439 h 142"/>
                  <a:gd name="T20" fmla="*/ 63449 w 186"/>
                  <a:gd name="T21" fmla="*/ 3220 h 142"/>
                  <a:gd name="T22" fmla="*/ 56996 w 186"/>
                  <a:gd name="T23" fmla="*/ 0 h 142"/>
                  <a:gd name="T24" fmla="*/ 50544 w 186"/>
                  <a:gd name="T25" fmla="*/ 0 h 142"/>
                  <a:gd name="T26" fmla="*/ 44450 w 186"/>
                  <a:gd name="T27" fmla="*/ 0 h 142"/>
                  <a:gd name="T28" fmla="*/ 44450 w 186"/>
                  <a:gd name="T29" fmla="*/ 0 h 142"/>
                  <a:gd name="T30" fmla="*/ 9679 w 186"/>
                  <a:gd name="T31" fmla="*/ 18961 h 142"/>
                  <a:gd name="T32" fmla="*/ 9679 w 186"/>
                  <a:gd name="T33" fmla="*/ 18961 h 142"/>
                  <a:gd name="T34" fmla="*/ 9679 w 186"/>
                  <a:gd name="T35" fmla="*/ 18961 h 142"/>
                  <a:gd name="T36" fmla="*/ 3226 w 186"/>
                  <a:gd name="T37" fmla="*/ 22180 h 142"/>
                  <a:gd name="T38" fmla="*/ 3226 w 186"/>
                  <a:gd name="T39" fmla="*/ 28262 h 142"/>
                  <a:gd name="T40" fmla="*/ 0 w 186"/>
                  <a:gd name="T41" fmla="*/ 34701 h 142"/>
                  <a:gd name="T42" fmla="*/ 3226 w 186"/>
                  <a:gd name="T43" fmla="*/ 41141 h 142"/>
                  <a:gd name="T44" fmla="*/ 3226 w 186"/>
                  <a:gd name="T45" fmla="*/ 41141 h 142"/>
                  <a:gd name="T46" fmla="*/ 6452 w 186"/>
                  <a:gd name="T47" fmla="*/ 44003 h 142"/>
                  <a:gd name="T48" fmla="*/ 12546 w 186"/>
                  <a:gd name="T49" fmla="*/ 47223 h 142"/>
                  <a:gd name="T50" fmla="*/ 18999 w 186"/>
                  <a:gd name="T51" fmla="*/ 50442 h 142"/>
                  <a:gd name="T52" fmla="*/ 25451 w 186"/>
                  <a:gd name="T53" fmla="*/ 47223 h 142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</a:gdLst>
                <a:ahLst/>
                <a:cxnLst>
                  <a:cxn ang="T54">
                    <a:pos x="T0" y="T1"/>
                  </a:cxn>
                  <a:cxn ang="T55">
                    <a:pos x="T2" y="T3"/>
                  </a:cxn>
                  <a:cxn ang="T56">
                    <a:pos x="T4" y="T5"/>
                  </a:cxn>
                  <a:cxn ang="T57">
                    <a:pos x="T6" y="T7"/>
                  </a:cxn>
                  <a:cxn ang="T58">
                    <a:pos x="T8" y="T9"/>
                  </a:cxn>
                  <a:cxn ang="T59">
                    <a:pos x="T10" y="T11"/>
                  </a:cxn>
                  <a:cxn ang="T60">
                    <a:pos x="T12" y="T13"/>
                  </a:cxn>
                  <a:cxn ang="T61">
                    <a:pos x="T14" y="T15"/>
                  </a:cxn>
                  <a:cxn ang="T62">
                    <a:pos x="T16" y="T17"/>
                  </a:cxn>
                  <a:cxn ang="T63">
                    <a:pos x="T18" y="T19"/>
                  </a:cxn>
                  <a:cxn ang="T64">
                    <a:pos x="T20" y="T21"/>
                  </a:cxn>
                  <a:cxn ang="T65">
                    <a:pos x="T22" y="T23"/>
                  </a:cxn>
                  <a:cxn ang="T66">
                    <a:pos x="T24" y="T25"/>
                  </a:cxn>
                  <a:cxn ang="T67">
                    <a:pos x="T26" y="T27"/>
                  </a:cxn>
                  <a:cxn ang="T68">
                    <a:pos x="T28" y="T29"/>
                  </a:cxn>
                  <a:cxn ang="T69">
                    <a:pos x="T30" y="T31"/>
                  </a:cxn>
                  <a:cxn ang="T70">
                    <a:pos x="T32" y="T33"/>
                  </a:cxn>
                  <a:cxn ang="T71">
                    <a:pos x="T34" y="T35"/>
                  </a:cxn>
                  <a:cxn ang="T72">
                    <a:pos x="T36" y="T37"/>
                  </a:cxn>
                  <a:cxn ang="T73">
                    <a:pos x="T38" y="T39"/>
                  </a:cxn>
                  <a:cxn ang="T74">
                    <a:pos x="T40" y="T41"/>
                  </a:cxn>
                  <a:cxn ang="T75">
                    <a:pos x="T42" y="T43"/>
                  </a:cxn>
                  <a:cxn ang="T76">
                    <a:pos x="T44" y="T45"/>
                  </a:cxn>
                  <a:cxn ang="T77">
                    <a:pos x="T46" y="T47"/>
                  </a:cxn>
                  <a:cxn ang="T78">
                    <a:pos x="T48" y="T49"/>
                  </a:cxn>
                  <a:cxn ang="T79">
                    <a:pos x="T50" y="T51"/>
                  </a:cxn>
                  <a:cxn ang="T80">
                    <a:pos x="T52" y="T53"/>
                  </a:cxn>
                </a:cxnLst>
                <a:rect l="0" t="0" r="r" b="b"/>
                <a:pathLst>
                  <a:path w="186" h="142">
                    <a:moveTo>
                      <a:pt x="71" y="132"/>
                    </a:moveTo>
                    <a:lnTo>
                      <a:pt x="168" y="79"/>
                    </a:lnTo>
                    <a:lnTo>
                      <a:pt x="177" y="71"/>
                    </a:lnTo>
                    <a:lnTo>
                      <a:pt x="185" y="53"/>
                    </a:lnTo>
                    <a:lnTo>
                      <a:pt x="185" y="35"/>
                    </a:lnTo>
                    <a:lnTo>
                      <a:pt x="185" y="18"/>
                    </a:lnTo>
                    <a:lnTo>
                      <a:pt x="177" y="9"/>
                    </a:lnTo>
                    <a:lnTo>
                      <a:pt x="159" y="0"/>
                    </a:lnTo>
                    <a:lnTo>
                      <a:pt x="141" y="0"/>
                    </a:lnTo>
                    <a:lnTo>
                      <a:pt x="124" y="0"/>
                    </a:lnTo>
                    <a:lnTo>
                      <a:pt x="27" y="53"/>
                    </a:lnTo>
                    <a:lnTo>
                      <a:pt x="9" y="62"/>
                    </a:lnTo>
                    <a:lnTo>
                      <a:pt x="9" y="79"/>
                    </a:lnTo>
                    <a:lnTo>
                      <a:pt x="0" y="97"/>
                    </a:lnTo>
                    <a:lnTo>
                      <a:pt x="9" y="115"/>
                    </a:lnTo>
                    <a:lnTo>
                      <a:pt x="18" y="123"/>
                    </a:lnTo>
                    <a:lnTo>
                      <a:pt x="35" y="132"/>
                    </a:lnTo>
                    <a:lnTo>
                      <a:pt x="53" y="141"/>
                    </a:lnTo>
                    <a:lnTo>
                      <a:pt x="71" y="132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214" name="Freeform 99"/>
              <p:cNvSpPr>
                <a:spLocks noChangeArrowheads="1"/>
              </p:cNvSpPr>
              <p:nvPr/>
            </p:nvSpPr>
            <p:spPr bwMode="auto">
              <a:xfrm>
                <a:off x="5726113" y="6418263"/>
                <a:ext cx="66675" cy="57150"/>
              </a:xfrm>
              <a:custGeom>
                <a:avLst/>
                <a:gdLst>
                  <a:gd name="T0" fmla="*/ 25315 w 187"/>
                  <a:gd name="T1" fmla="*/ 53578 h 160"/>
                  <a:gd name="T2" fmla="*/ 59901 w 187"/>
                  <a:gd name="T3" fmla="*/ 34647 h 160"/>
                  <a:gd name="T4" fmla="*/ 59901 w 187"/>
                  <a:gd name="T5" fmla="*/ 34647 h 160"/>
                  <a:gd name="T6" fmla="*/ 59901 w 187"/>
                  <a:gd name="T7" fmla="*/ 34647 h 160"/>
                  <a:gd name="T8" fmla="*/ 59901 w 187"/>
                  <a:gd name="T9" fmla="*/ 34647 h 160"/>
                  <a:gd name="T10" fmla="*/ 63109 w 187"/>
                  <a:gd name="T11" fmla="*/ 28575 h 160"/>
                  <a:gd name="T12" fmla="*/ 66318 w 187"/>
                  <a:gd name="T13" fmla="*/ 22146 h 160"/>
                  <a:gd name="T14" fmla="*/ 66318 w 187"/>
                  <a:gd name="T15" fmla="*/ 15716 h 160"/>
                  <a:gd name="T16" fmla="*/ 66318 w 187"/>
                  <a:gd name="T17" fmla="*/ 9644 h 160"/>
                  <a:gd name="T18" fmla="*/ 66318 w 187"/>
                  <a:gd name="T19" fmla="*/ 9644 h 160"/>
                  <a:gd name="T20" fmla="*/ 59901 w 187"/>
                  <a:gd name="T21" fmla="*/ 3215 h 160"/>
                  <a:gd name="T22" fmla="*/ 53483 w 187"/>
                  <a:gd name="T23" fmla="*/ 3215 h 160"/>
                  <a:gd name="T24" fmla="*/ 47421 w 187"/>
                  <a:gd name="T25" fmla="*/ 0 h 160"/>
                  <a:gd name="T26" fmla="*/ 41003 w 187"/>
                  <a:gd name="T27" fmla="*/ 3215 h 160"/>
                  <a:gd name="T28" fmla="*/ 41003 w 187"/>
                  <a:gd name="T29" fmla="*/ 3215 h 160"/>
                  <a:gd name="T30" fmla="*/ 9627 w 187"/>
                  <a:gd name="T31" fmla="*/ 22146 h 160"/>
                  <a:gd name="T32" fmla="*/ 9627 w 187"/>
                  <a:gd name="T33" fmla="*/ 22146 h 160"/>
                  <a:gd name="T34" fmla="*/ 9627 w 187"/>
                  <a:gd name="T35" fmla="*/ 22146 h 160"/>
                  <a:gd name="T36" fmla="*/ 3209 w 187"/>
                  <a:gd name="T37" fmla="*/ 28575 h 160"/>
                  <a:gd name="T38" fmla="*/ 0 w 187"/>
                  <a:gd name="T39" fmla="*/ 34647 h 160"/>
                  <a:gd name="T40" fmla="*/ 0 w 187"/>
                  <a:gd name="T41" fmla="*/ 41077 h 160"/>
                  <a:gd name="T42" fmla="*/ 3209 w 187"/>
                  <a:gd name="T43" fmla="*/ 47506 h 160"/>
                  <a:gd name="T44" fmla="*/ 3209 w 187"/>
                  <a:gd name="T45" fmla="*/ 47506 h 160"/>
                  <a:gd name="T46" fmla="*/ 6418 w 187"/>
                  <a:gd name="T47" fmla="*/ 50363 h 160"/>
                  <a:gd name="T48" fmla="*/ 12836 w 187"/>
                  <a:gd name="T49" fmla="*/ 53578 h 160"/>
                  <a:gd name="T50" fmla="*/ 18897 w 187"/>
                  <a:gd name="T51" fmla="*/ 56793 h 160"/>
                  <a:gd name="T52" fmla="*/ 25315 w 187"/>
                  <a:gd name="T53" fmla="*/ 53578 h 160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</a:gdLst>
                <a:ahLst/>
                <a:cxnLst>
                  <a:cxn ang="T54">
                    <a:pos x="T0" y="T1"/>
                  </a:cxn>
                  <a:cxn ang="T55">
                    <a:pos x="T2" y="T3"/>
                  </a:cxn>
                  <a:cxn ang="T56">
                    <a:pos x="T4" y="T5"/>
                  </a:cxn>
                  <a:cxn ang="T57">
                    <a:pos x="T6" y="T7"/>
                  </a:cxn>
                  <a:cxn ang="T58">
                    <a:pos x="T8" y="T9"/>
                  </a:cxn>
                  <a:cxn ang="T59">
                    <a:pos x="T10" y="T11"/>
                  </a:cxn>
                  <a:cxn ang="T60">
                    <a:pos x="T12" y="T13"/>
                  </a:cxn>
                  <a:cxn ang="T61">
                    <a:pos x="T14" y="T15"/>
                  </a:cxn>
                  <a:cxn ang="T62">
                    <a:pos x="T16" y="T17"/>
                  </a:cxn>
                  <a:cxn ang="T63">
                    <a:pos x="T18" y="T19"/>
                  </a:cxn>
                  <a:cxn ang="T64">
                    <a:pos x="T20" y="T21"/>
                  </a:cxn>
                  <a:cxn ang="T65">
                    <a:pos x="T22" y="T23"/>
                  </a:cxn>
                  <a:cxn ang="T66">
                    <a:pos x="T24" y="T25"/>
                  </a:cxn>
                  <a:cxn ang="T67">
                    <a:pos x="T26" y="T27"/>
                  </a:cxn>
                  <a:cxn ang="T68">
                    <a:pos x="T28" y="T29"/>
                  </a:cxn>
                  <a:cxn ang="T69">
                    <a:pos x="T30" y="T31"/>
                  </a:cxn>
                  <a:cxn ang="T70">
                    <a:pos x="T32" y="T33"/>
                  </a:cxn>
                  <a:cxn ang="T71">
                    <a:pos x="T34" y="T35"/>
                  </a:cxn>
                  <a:cxn ang="T72">
                    <a:pos x="T36" y="T37"/>
                  </a:cxn>
                  <a:cxn ang="T73">
                    <a:pos x="T38" y="T39"/>
                  </a:cxn>
                  <a:cxn ang="T74">
                    <a:pos x="T40" y="T41"/>
                  </a:cxn>
                  <a:cxn ang="T75">
                    <a:pos x="T42" y="T43"/>
                  </a:cxn>
                  <a:cxn ang="T76">
                    <a:pos x="T44" y="T45"/>
                  </a:cxn>
                  <a:cxn ang="T77">
                    <a:pos x="T46" y="T47"/>
                  </a:cxn>
                  <a:cxn ang="T78">
                    <a:pos x="T48" y="T49"/>
                  </a:cxn>
                  <a:cxn ang="T79">
                    <a:pos x="T50" y="T51"/>
                  </a:cxn>
                  <a:cxn ang="T80">
                    <a:pos x="T52" y="T53"/>
                  </a:cxn>
                </a:cxnLst>
                <a:rect l="0" t="0" r="r" b="b"/>
                <a:pathLst>
                  <a:path w="187" h="160">
                    <a:moveTo>
                      <a:pt x="71" y="150"/>
                    </a:moveTo>
                    <a:lnTo>
                      <a:pt x="168" y="97"/>
                    </a:lnTo>
                    <a:lnTo>
                      <a:pt x="177" y="80"/>
                    </a:lnTo>
                    <a:lnTo>
                      <a:pt x="186" y="62"/>
                    </a:lnTo>
                    <a:lnTo>
                      <a:pt x="186" y="44"/>
                    </a:lnTo>
                    <a:lnTo>
                      <a:pt x="186" y="27"/>
                    </a:lnTo>
                    <a:lnTo>
                      <a:pt x="168" y="9"/>
                    </a:lnTo>
                    <a:lnTo>
                      <a:pt x="150" y="9"/>
                    </a:lnTo>
                    <a:lnTo>
                      <a:pt x="133" y="0"/>
                    </a:lnTo>
                    <a:lnTo>
                      <a:pt x="115" y="9"/>
                    </a:lnTo>
                    <a:lnTo>
                      <a:pt x="27" y="62"/>
                    </a:lnTo>
                    <a:lnTo>
                      <a:pt x="9" y="80"/>
                    </a:lnTo>
                    <a:lnTo>
                      <a:pt x="0" y="97"/>
                    </a:lnTo>
                    <a:lnTo>
                      <a:pt x="0" y="115"/>
                    </a:lnTo>
                    <a:lnTo>
                      <a:pt x="9" y="133"/>
                    </a:lnTo>
                    <a:lnTo>
                      <a:pt x="18" y="141"/>
                    </a:lnTo>
                    <a:lnTo>
                      <a:pt x="36" y="150"/>
                    </a:lnTo>
                    <a:lnTo>
                      <a:pt x="53" y="159"/>
                    </a:lnTo>
                    <a:lnTo>
                      <a:pt x="71" y="150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215" name="Freeform 100"/>
              <p:cNvSpPr>
                <a:spLocks noChangeArrowheads="1"/>
              </p:cNvSpPr>
              <p:nvPr/>
            </p:nvSpPr>
            <p:spPr bwMode="auto">
              <a:xfrm>
                <a:off x="5824538" y="6357938"/>
                <a:ext cx="66675" cy="57150"/>
              </a:xfrm>
              <a:custGeom>
                <a:avLst/>
                <a:gdLst>
                  <a:gd name="T0" fmla="*/ 28319 w 186"/>
                  <a:gd name="T1" fmla="*/ 53915 h 159"/>
                  <a:gd name="T2" fmla="*/ 60223 w 186"/>
                  <a:gd name="T3" fmla="*/ 31630 h 159"/>
                  <a:gd name="T4" fmla="*/ 60223 w 186"/>
                  <a:gd name="T5" fmla="*/ 31630 h 159"/>
                  <a:gd name="T6" fmla="*/ 60223 w 186"/>
                  <a:gd name="T7" fmla="*/ 31630 h 159"/>
                  <a:gd name="T8" fmla="*/ 60223 w 186"/>
                  <a:gd name="T9" fmla="*/ 31630 h 159"/>
                  <a:gd name="T10" fmla="*/ 63090 w 186"/>
                  <a:gd name="T11" fmla="*/ 28395 h 159"/>
                  <a:gd name="T12" fmla="*/ 66317 w 186"/>
                  <a:gd name="T13" fmla="*/ 19050 h 159"/>
                  <a:gd name="T14" fmla="*/ 66317 w 186"/>
                  <a:gd name="T15" fmla="*/ 12580 h 159"/>
                  <a:gd name="T16" fmla="*/ 63090 w 186"/>
                  <a:gd name="T17" fmla="*/ 6110 h 159"/>
                  <a:gd name="T18" fmla="*/ 63090 w 186"/>
                  <a:gd name="T19" fmla="*/ 6110 h 159"/>
                  <a:gd name="T20" fmla="*/ 60223 w 186"/>
                  <a:gd name="T21" fmla="*/ 0 h 159"/>
                  <a:gd name="T22" fmla="*/ 53770 w 186"/>
                  <a:gd name="T23" fmla="*/ 0 h 159"/>
                  <a:gd name="T24" fmla="*/ 44450 w 186"/>
                  <a:gd name="T25" fmla="*/ 0 h 159"/>
                  <a:gd name="T26" fmla="*/ 37998 w 186"/>
                  <a:gd name="T27" fmla="*/ 2875 h 159"/>
                  <a:gd name="T28" fmla="*/ 37998 w 186"/>
                  <a:gd name="T29" fmla="*/ 2875 h 159"/>
                  <a:gd name="T30" fmla="*/ 6452 w 186"/>
                  <a:gd name="T31" fmla="*/ 21925 h 159"/>
                  <a:gd name="T32" fmla="*/ 6452 w 186"/>
                  <a:gd name="T33" fmla="*/ 21925 h 159"/>
                  <a:gd name="T34" fmla="*/ 6452 w 186"/>
                  <a:gd name="T35" fmla="*/ 21925 h 159"/>
                  <a:gd name="T36" fmla="*/ 0 w 186"/>
                  <a:gd name="T37" fmla="*/ 28395 h 159"/>
                  <a:gd name="T38" fmla="*/ 0 w 186"/>
                  <a:gd name="T39" fmla="*/ 34865 h 159"/>
                  <a:gd name="T40" fmla="*/ 0 w 186"/>
                  <a:gd name="T41" fmla="*/ 40975 h 159"/>
                  <a:gd name="T42" fmla="*/ 3226 w 186"/>
                  <a:gd name="T43" fmla="*/ 47445 h 159"/>
                  <a:gd name="T44" fmla="*/ 3226 w 186"/>
                  <a:gd name="T45" fmla="*/ 47445 h 159"/>
                  <a:gd name="T46" fmla="*/ 6452 w 186"/>
                  <a:gd name="T47" fmla="*/ 53915 h 159"/>
                  <a:gd name="T48" fmla="*/ 12546 w 186"/>
                  <a:gd name="T49" fmla="*/ 56791 h 159"/>
                  <a:gd name="T50" fmla="*/ 18999 w 186"/>
                  <a:gd name="T51" fmla="*/ 56791 h 159"/>
                  <a:gd name="T52" fmla="*/ 28319 w 186"/>
                  <a:gd name="T53" fmla="*/ 53915 h 159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</a:gdLst>
                <a:ahLst/>
                <a:cxnLst>
                  <a:cxn ang="T54">
                    <a:pos x="T0" y="T1"/>
                  </a:cxn>
                  <a:cxn ang="T55">
                    <a:pos x="T2" y="T3"/>
                  </a:cxn>
                  <a:cxn ang="T56">
                    <a:pos x="T4" y="T5"/>
                  </a:cxn>
                  <a:cxn ang="T57">
                    <a:pos x="T6" y="T7"/>
                  </a:cxn>
                  <a:cxn ang="T58">
                    <a:pos x="T8" y="T9"/>
                  </a:cxn>
                  <a:cxn ang="T59">
                    <a:pos x="T10" y="T11"/>
                  </a:cxn>
                  <a:cxn ang="T60">
                    <a:pos x="T12" y="T13"/>
                  </a:cxn>
                  <a:cxn ang="T61">
                    <a:pos x="T14" y="T15"/>
                  </a:cxn>
                  <a:cxn ang="T62">
                    <a:pos x="T16" y="T17"/>
                  </a:cxn>
                  <a:cxn ang="T63">
                    <a:pos x="T18" y="T19"/>
                  </a:cxn>
                  <a:cxn ang="T64">
                    <a:pos x="T20" y="T21"/>
                  </a:cxn>
                  <a:cxn ang="T65">
                    <a:pos x="T22" y="T23"/>
                  </a:cxn>
                  <a:cxn ang="T66">
                    <a:pos x="T24" y="T25"/>
                  </a:cxn>
                  <a:cxn ang="T67">
                    <a:pos x="T26" y="T27"/>
                  </a:cxn>
                  <a:cxn ang="T68">
                    <a:pos x="T28" y="T29"/>
                  </a:cxn>
                  <a:cxn ang="T69">
                    <a:pos x="T30" y="T31"/>
                  </a:cxn>
                  <a:cxn ang="T70">
                    <a:pos x="T32" y="T33"/>
                  </a:cxn>
                  <a:cxn ang="T71">
                    <a:pos x="T34" y="T35"/>
                  </a:cxn>
                  <a:cxn ang="T72">
                    <a:pos x="T36" y="T37"/>
                  </a:cxn>
                  <a:cxn ang="T73">
                    <a:pos x="T38" y="T39"/>
                  </a:cxn>
                  <a:cxn ang="T74">
                    <a:pos x="T40" y="T41"/>
                  </a:cxn>
                  <a:cxn ang="T75">
                    <a:pos x="T42" y="T43"/>
                  </a:cxn>
                  <a:cxn ang="T76">
                    <a:pos x="T44" y="T45"/>
                  </a:cxn>
                  <a:cxn ang="T77">
                    <a:pos x="T46" y="T47"/>
                  </a:cxn>
                  <a:cxn ang="T78">
                    <a:pos x="T48" y="T49"/>
                  </a:cxn>
                  <a:cxn ang="T79">
                    <a:pos x="T50" y="T51"/>
                  </a:cxn>
                  <a:cxn ang="T80">
                    <a:pos x="T52" y="T53"/>
                  </a:cxn>
                </a:cxnLst>
                <a:rect l="0" t="0" r="r" b="b"/>
                <a:pathLst>
                  <a:path w="186" h="159">
                    <a:moveTo>
                      <a:pt x="79" y="150"/>
                    </a:moveTo>
                    <a:lnTo>
                      <a:pt x="168" y="88"/>
                    </a:lnTo>
                    <a:lnTo>
                      <a:pt x="176" y="79"/>
                    </a:lnTo>
                    <a:lnTo>
                      <a:pt x="185" y="53"/>
                    </a:lnTo>
                    <a:lnTo>
                      <a:pt x="185" y="35"/>
                    </a:lnTo>
                    <a:lnTo>
                      <a:pt x="176" y="17"/>
                    </a:lnTo>
                    <a:lnTo>
                      <a:pt x="168" y="0"/>
                    </a:lnTo>
                    <a:lnTo>
                      <a:pt x="150" y="0"/>
                    </a:lnTo>
                    <a:lnTo>
                      <a:pt x="124" y="0"/>
                    </a:lnTo>
                    <a:lnTo>
                      <a:pt x="106" y="8"/>
                    </a:lnTo>
                    <a:lnTo>
                      <a:pt x="18" y="61"/>
                    </a:lnTo>
                    <a:lnTo>
                      <a:pt x="0" y="79"/>
                    </a:lnTo>
                    <a:lnTo>
                      <a:pt x="0" y="97"/>
                    </a:lnTo>
                    <a:lnTo>
                      <a:pt x="0" y="114"/>
                    </a:lnTo>
                    <a:lnTo>
                      <a:pt x="9" y="132"/>
                    </a:lnTo>
                    <a:lnTo>
                      <a:pt x="18" y="150"/>
                    </a:lnTo>
                    <a:lnTo>
                      <a:pt x="35" y="158"/>
                    </a:lnTo>
                    <a:lnTo>
                      <a:pt x="53" y="158"/>
                    </a:lnTo>
                    <a:lnTo>
                      <a:pt x="79" y="150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216" name="Freeform 101"/>
              <p:cNvSpPr>
                <a:spLocks noChangeArrowheads="1"/>
              </p:cNvSpPr>
              <p:nvPr/>
            </p:nvSpPr>
            <p:spPr bwMode="auto">
              <a:xfrm>
                <a:off x="5916613" y="6288088"/>
                <a:ext cx="69850" cy="60325"/>
              </a:xfrm>
              <a:custGeom>
                <a:avLst/>
                <a:gdLst>
                  <a:gd name="T0" fmla="*/ 31522 w 195"/>
                  <a:gd name="T1" fmla="*/ 56734 h 168"/>
                  <a:gd name="T2" fmla="*/ 31522 w 195"/>
                  <a:gd name="T3" fmla="*/ 56734 h 168"/>
                  <a:gd name="T4" fmla="*/ 31522 w 195"/>
                  <a:gd name="T5" fmla="*/ 56734 h 168"/>
                  <a:gd name="T6" fmla="*/ 63044 w 195"/>
                  <a:gd name="T7" fmla="*/ 34831 h 168"/>
                  <a:gd name="T8" fmla="*/ 63044 w 195"/>
                  <a:gd name="T9" fmla="*/ 34831 h 168"/>
                  <a:gd name="T10" fmla="*/ 63044 w 195"/>
                  <a:gd name="T11" fmla="*/ 34831 h 168"/>
                  <a:gd name="T12" fmla="*/ 63044 w 195"/>
                  <a:gd name="T13" fmla="*/ 34831 h 168"/>
                  <a:gd name="T14" fmla="*/ 66268 w 195"/>
                  <a:gd name="T15" fmla="*/ 28367 h 168"/>
                  <a:gd name="T16" fmla="*/ 69492 w 195"/>
                  <a:gd name="T17" fmla="*/ 18672 h 168"/>
                  <a:gd name="T18" fmla="*/ 69492 w 195"/>
                  <a:gd name="T19" fmla="*/ 12568 h 168"/>
                  <a:gd name="T20" fmla="*/ 63044 w 195"/>
                  <a:gd name="T21" fmla="*/ 6104 h 168"/>
                  <a:gd name="T22" fmla="*/ 63044 w 195"/>
                  <a:gd name="T23" fmla="*/ 6104 h 168"/>
                  <a:gd name="T24" fmla="*/ 60178 w 195"/>
                  <a:gd name="T25" fmla="*/ 0 h 168"/>
                  <a:gd name="T26" fmla="*/ 50507 w 195"/>
                  <a:gd name="T27" fmla="*/ 0 h 168"/>
                  <a:gd name="T28" fmla="*/ 44059 w 195"/>
                  <a:gd name="T29" fmla="*/ 0 h 168"/>
                  <a:gd name="T30" fmla="*/ 37970 w 195"/>
                  <a:gd name="T31" fmla="*/ 2873 h 168"/>
                  <a:gd name="T32" fmla="*/ 37970 w 195"/>
                  <a:gd name="T33" fmla="*/ 2873 h 168"/>
                  <a:gd name="T34" fmla="*/ 37970 w 195"/>
                  <a:gd name="T35" fmla="*/ 2873 h 168"/>
                  <a:gd name="T36" fmla="*/ 6448 w 195"/>
                  <a:gd name="T37" fmla="*/ 25135 h 168"/>
                  <a:gd name="T38" fmla="*/ 6448 w 195"/>
                  <a:gd name="T39" fmla="*/ 25135 h 168"/>
                  <a:gd name="T40" fmla="*/ 3224 w 195"/>
                  <a:gd name="T41" fmla="*/ 31599 h 168"/>
                  <a:gd name="T42" fmla="*/ 0 w 195"/>
                  <a:gd name="T43" fmla="*/ 37703 h 168"/>
                  <a:gd name="T44" fmla="*/ 0 w 195"/>
                  <a:gd name="T45" fmla="*/ 47398 h 168"/>
                  <a:gd name="T46" fmla="*/ 3224 w 195"/>
                  <a:gd name="T47" fmla="*/ 53862 h 168"/>
                  <a:gd name="T48" fmla="*/ 3224 w 195"/>
                  <a:gd name="T49" fmla="*/ 53862 h 168"/>
                  <a:gd name="T50" fmla="*/ 9313 w 195"/>
                  <a:gd name="T51" fmla="*/ 59966 h 168"/>
                  <a:gd name="T52" fmla="*/ 15761 w 195"/>
                  <a:gd name="T53" fmla="*/ 59966 h 168"/>
                  <a:gd name="T54" fmla="*/ 25074 w 195"/>
                  <a:gd name="T55" fmla="*/ 59966 h 168"/>
                  <a:gd name="T56" fmla="*/ 31522 w 195"/>
                  <a:gd name="T57" fmla="*/ 56734 h 168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0" t="0" r="r" b="b"/>
                <a:pathLst>
                  <a:path w="195" h="168">
                    <a:moveTo>
                      <a:pt x="88" y="158"/>
                    </a:moveTo>
                    <a:lnTo>
                      <a:pt x="88" y="158"/>
                    </a:lnTo>
                    <a:lnTo>
                      <a:pt x="176" y="97"/>
                    </a:lnTo>
                    <a:lnTo>
                      <a:pt x="185" y="79"/>
                    </a:lnTo>
                    <a:lnTo>
                      <a:pt x="194" y="52"/>
                    </a:lnTo>
                    <a:lnTo>
                      <a:pt x="194" y="35"/>
                    </a:lnTo>
                    <a:lnTo>
                      <a:pt x="176" y="17"/>
                    </a:lnTo>
                    <a:lnTo>
                      <a:pt x="168" y="0"/>
                    </a:lnTo>
                    <a:lnTo>
                      <a:pt x="141" y="0"/>
                    </a:lnTo>
                    <a:lnTo>
                      <a:pt x="123" y="0"/>
                    </a:lnTo>
                    <a:lnTo>
                      <a:pt x="106" y="8"/>
                    </a:lnTo>
                    <a:lnTo>
                      <a:pt x="18" y="70"/>
                    </a:lnTo>
                    <a:lnTo>
                      <a:pt x="9" y="88"/>
                    </a:lnTo>
                    <a:lnTo>
                      <a:pt x="0" y="105"/>
                    </a:lnTo>
                    <a:lnTo>
                      <a:pt x="0" y="132"/>
                    </a:lnTo>
                    <a:lnTo>
                      <a:pt x="9" y="150"/>
                    </a:lnTo>
                    <a:lnTo>
                      <a:pt x="26" y="167"/>
                    </a:lnTo>
                    <a:lnTo>
                      <a:pt x="44" y="167"/>
                    </a:lnTo>
                    <a:lnTo>
                      <a:pt x="70" y="167"/>
                    </a:lnTo>
                    <a:lnTo>
                      <a:pt x="88" y="158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217" name="Freeform 102"/>
              <p:cNvSpPr>
                <a:spLocks noChangeArrowheads="1"/>
              </p:cNvSpPr>
              <p:nvPr/>
            </p:nvSpPr>
            <p:spPr bwMode="auto">
              <a:xfrm>
                <a:off x="6005513" y="6208713"/>
                <a:ext cx="66675" cy="69850"/>
              </a:xfrm>
              <a:custGeom>
                <a:avLst/>
                <a:gdLst>
                  <a:gd name="T0" fmla="*/ 31545 w 186"/>
                  <a:gd name="T1" fmla="*/ 6448 h 195"/>
                  <a:gd name="T2" fmla="*/ 31545 w 186"/>
                  <a:gd name="T3" fmla="*/ 6448 h 195"/>
                  <a:gd name="T4" fmla="*/ 6452 w 186"/>
                  <a:gd name="T5" fmla="*/ 31522 h 195"/>
                  <a:gd name="T6" fmla="*/ 6452 w 186"/>
                  <a:gd name="T7" fmla="*/ 31522 h 195"/>
                  <a:gd name="T8" fmla="*/ 0 w 186"/>
                  <a:gd name="T9" fmla="*/ 41194 h 195"/>
                  <a:gd name="T10" fmla="*/ 0 w 186"/>
                  <a:gd name="T11" fmla="*/ 47283 h 195"/>
                  <a:gd name="T12" fmla="*/ 0 w 186"/>
                  <a:gd name="T13" fmla="*/ 53731 h 195"/>
                  <a:gd name="T14" fmla="*/ 3226 w 186"/>
                  <a:gd name="T15" fmla="*/ 60178 h 195"/>
                  <a:gd name="T16" fmla="*/ 3226 w 186"/>
                  <a:gd name="T17" fmla="*/ 60178 h 195"/>
                  <a:gd name="T18" fmla="*/ 9320 w 186"/>
                  <a:gd name="T19" fmla="*/ 66268 h 195"/>
                  <a:gd name="T20" fmla="*/ 18999 w 186"/>
                  <a:gd name="T21" fmla="*/ 69492 h 195"/>
                  <a:gd name="T22" fmla="*/ 25451 w 186"/>
                  <a:gd name="T23" fmla="*/ 66268 h 195"/>
                  <a:gd name="T24" fmla="*/ 31545 w 186"/>
                  <a:gd name="T25" fmla="*/ 63044 h 195"/>
                  <a:gd name="T26" fmla="*/ 31545 w 186"/>
                  <a:gd name="T27" fmla="*/ 63044 h 195"/>
                  <a:gd name="T28" fmla="*/ 31545 w 186"/>
                  <a:gd name="T29" fmla="*/ 63044 h 195"/>
                  <a:gd name="T30" fmla="*/ 60223 w 186"/>
                  <a:gd name="T31" fmla="*/ 37970 h 195"/>
                  <a:gd name="T32" fmla="*/ 60223 w 186"/>
                  <a:gd name="T33" fmla="*/ 37970 h 195"/>
                  <a:gd name="T34" fmla="*/ 60223 w 186"/>
                  <a:gd name="T35" fmla="*/ 37970 h 195"/>
                  <a:gd name="T36" fmla="*/ 66317 w 186"/>
                  <a:gd name="T37" fmla="*/ 28298 h 195"/>
                  <a:gd name="T38" fmla="*/ 66317 w 186"/>
                  <a:gd name="T39" fmla="*/ 22209 h 195"/>
                  <a:gd name="T40" fmla="*/ 66317 w 186"/>
                  <a:gd name="T41" fmla="*/ 15761 h 195"/>
                  <a:gd name="T42" fmla="*/ 63090 w 186"/>
                  <a:gd name="T43" fmla="*/ 6448 h 195"/>
                  <a:gd name="T44" fmla="*/ 63090 w 186"/>
                  <a:gd name="T45" fmla="*/ 6448 h 195"/>
                  <a:gd name="T46" fmla="*/ 56996 w 186"/>
                  <a:gd name="T47" fmla="*/ 3224 h 195"/>
                  <a:gd name="T48" fmla="*/ 47318 w 186"/>
                  <a:gd name="T49" fmla="*/ 0 h 195"/>
                  <a:gd name="T50" fmla="*/ 41224 w 186"/>
                  <a:gd name="T51" fmla="*/ 3224 h 195"/>
                  <a:gd name="T52" fmla="*/ 31545 w 186"/>
                  <a:gd name="T53" fmla="*/ 6448 h 195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</a:gdLst>
                <a:ahLst/>
                <a:cxnLst>
                  <a:cxn ang="T54">
                    <a:pos x="T0" y="T1"/>
                  </a:cxn>
                  <a:cxn ang="T55">
                    <a:pos x="T2" y="T3"/>
                  </a:cxn>
                  <a:cxn ang="T56">
                    <a:pos x="T4" y="T5"/>
                  </a:cxn>
                  <a:cxn ang="T57">
                    <a:pos x="T6" y="T7"/>
                  </a:cxn>
                  <a:cxn ang="T58">
                    <a:pos x="T8" y="T9"/>
                  </a:cxn>
                  <a:cxn ang="T59">
                    <a:pos x="T10" y="T11"/>
                  </a:cxn>
                  <a:cxn ang="T60">
                    <a:pos x="T12" y="T13"/>
                  </a:cxn>
                  <a:cxn ang="T61">
                    <a:pos x="T14" y="T15"/>
                  </a:cxn>
                  <a:cxn ang="T62">
                    <a:pos x="T16" y="T17"/>
                  </a:cxn>
                  <a:cxn ang="T63">
                    <a:pos x="T18" y="T19"/>
                  </a:cxn>
                  <a:cxn ang="T64">
                    <a:pos x="T20" y="T21"/>
                  </a:cxn>
                  <a:cxn ang="T65">
                    <a:pos x="T22" y="T23"/>
                  </a:cxn>
                  <a:cxn ang="T66">
                    <a:pos x="T24" y="T25"/>
                  </a:cxn>
                  <a:cxn ang="T67">
                    <a:pos x="T26" y="T27"/>
                  </a:cxn>
                  <a:cxn ang="T68">
                    <a:pos x="T28" y="T29"/>
                  </a:cxn>
                  <a:cxn ang="T69">
                    <a:pos x="T30" y="T31"/>
                  </a:cxn>
                  <a:cxn ang="T70">
                    <a:pos x="T32" y="T33"/>
                  </a:cxn>
                  <a:cxn ang="T71">
                    <a:pos x="T34" y="T35"/>
                  </a:cxn>
                  <a:cxn ang="T72">
                    <a:pos x="T36" y="T37"/>
                  </a:cxn>
                  <a:cxn ang="T73">
                    <a:pos x="T38" y="T39"/>
                  </a:cxn>
                  <a:cxn ang="T74">
                    <a:pos x="T40" y="T41"/>
                  </a:cxn>
                  <a:cxn ang="T75">
                    <a:pos x="T42" y="T43"/>
                  </a:cxn>
                  <a:cxn ang="T76">
                    <a:pos x="T44" y="T45"/>
                  </a:cxn>
                  <a:cxn ang="T77">
                    <a:pos x="T46" y="T47"/>
                  </a:cxn>
                  <a:cxn ang="T78">
                    <a:pos x="T48" y="T49"/>
                  </a:cxn>
                  <a:cxn ang="T79">
                    <a:pos x="T50" y="T51"/>
                  </a:cxn>
                  <a:cxn ang="T80">
                    <a:pos x="T52" y="T53"/>
                  </a:cxn>
                </a:cxnLst>
                <a:rect l="0" t="0" r="r" b="b"/>
                <a:pathLst>
                  <a:path w="186" h="195">
                    <a:moveTo>
                      <a:pt x="88" y="18"/>
                    </a:moveTo>
                    <a:lnTo>
                      <a:pt x="88" y="18"/>
                    </a:lnTo>
                    <a:lnTo>
                      <a:pt x="18" y="88"/>
                    </a:lnTo>
                    <a:lnTo>
                      <a:pt x="0" y="115"/>
                    </a:lnTo>
                    <a:lnTo>
                      <a:pt x="0" y="132"/>
                    </a:lnTo>
                    <a:lnTo>
                      <a:pt x="0" y="150"/>
                    </a:lnTo>
                    <a:lnTo>
                      <a:pt x="9" y="168"/>
                    </a:lnTo>
                    <a:lnTo>
                      <a:pt x="26" y="185"/>
                    </a:lnTo>
                    <a:lnTo>
                      <a:pt x="53" y="194"/>
                    </a:lnTo>
                    <a:lnTo>
                      <a:pt x="71" y="185"/>
                    </a:lnTo>
                    <a:lnTo>
                      <a:pt x="88" y="176"/>
                    </a:lnTo>
                    <a:lnTo>
                      <a:pt x="168" y="106"/>
                    </a:lnTo>
                    <a:lnTo>
                      <a:pt x="185" y="79"/>
                    </a:lnTo>
                    <a:lnTo>
                      <a:pt x="185" y="62"/>
                    </a:lnTo>
                    <a:lnTo>
                      <a:pt x="185" y="44"/>
                    </a:lnTo>
                    <a:lnTo>
                      <a:pt x="176" y="18"/>
                    </a:lnTo>
                    <a:lnTo>
                      <a:pt x="159" y="9"/>
                    </a:lnTo>
                    <a:lnTo>
                      <a:pt x="132" y="0"/>
                    </a:lnTo>
                    <a:lnTo>
                      <a:pt x="115" y="9"/>
                    </a:lnTo>
                    <a:lnTo>
                      <a:pt x="88" y="18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218" name="Freeform 103"/>
              <p:cNvSpPr>
                <a:spLocks noChangeArrowheads="1"/>
              </p:cNvSpPr>
              <p:nvPr/>
            </p:nvSpPr>
            <p:spPr bwMode="auto">
              <a:xfrm>
                <a:off x="6084888" y="6126163"/>
                <a:ext cx="66675" cy="69850"/>
              </a:xfrm>
              <a:custGeom>
                <a:avLst/>
                <a:gdLst>
                  <a:gd name="T0" fmla="*/ 31545 w 186"/>
                  <a:gd name="T1" fmla="*/ 6415 h 196"/>
                  <a:gd name="T2" fmla="*/ 31545 w 186"/>
                  <a:gd name="T3" fmla="*/ 6415 h 196"/>
                  <a:gd name="T4" fmla="*/ 6094 w 186"/>
                  <a:gd name="T5" fmla="*/ 34925 h 196"/>
                  <a:gd name="T6" fmla="*/ 6094 w 186"/>
                  <a:gd name="T7" fmla="*/ 34925 h 196"/>
                  <a:gd name="T8" fmla="*/ 2868 w 186"/>
                  <a:gd name="T9" fmla="*/ 40983 h 196"/>
                  <a:gd name="T10" fmla="*/ 0 w 186"/>
                  <a:gd name="T11" fmla="*/ 50606 h 196"/>
                  <a:gd name="T12" fmla="*/ 2868 w 186"/>
                  <a:gd name="T13" fmla="*/ 56664 h 196"/>
                  <a:gd name="T14" fmla="*/ 6094 w 186"/>
                  <a:gd name="T15" fmla="*/ 63079 h 196"/>
                  <a:gd name="T16" fmla="*/ 6094 w 186"/>
                  <a:gd name="T17" fmla="*/ 63079 h 196"/>
                  <a:gd name="T18" fmla="*/ 15773 w 186"/>
                  <a:gd name="T19" fmla="*/ 69494 h 196"/>
                  <a:gd name="T20" fmla="*/ 21867 w 186"/>
                  <a:gd name="T21" fmla="*/ 69494 h 196"/>
                  <a:gd name="T22" fmla="*/ 31545 w 186"/>
                  <a:gd name="T23" fmla="*/ 69494 h 196"/>
                  <a:gd name="T24" fmla="*/ 37639 w 186"/>
                  <a:gd name="T25" fmla="*/ 63079 h 196"/>
                  <a:gd name="T26" fmla="*/ 37639 w 186"/>
                  <a:gd name="T27" fmla="*/ 63079 h 196"/>
                  <a:gd name="T28" fmla="*/ 37639 w 186"/>
                  <a:gd name="T29" fmla="*/ 63079 h 196"/>
                  <a:gd name="T30" fmla="*/ 63090 w 186"/>
                  <a:gd name="T31" fmla="*/ 34925 h 196"/>
                  <a:gd name="T32" fmla="*/ 63090 w 186"/>
                  <a:gd name="T33" fmla="*/ 34925 h 196"/>
                  <a:gd name="T34" fmla="*/ 63090 w 186"/>
                  <a:gd name="T35" fmla="*/ 34925 h 196"/>
                  <a:gd name="T36" fmla="*/ 63090 w 186"/>
                  <a:gd name="T37" fmla="*/ 34925 h 196"/>
                  <a:gd name="T38" fmla="*/ 66317 w 186"/>
                  <a:gd name="T39" fmla="*/ 25303 h 196"/>
                  <a:gd name="T40" fmla="*/ 66317 w 186"/>
                  <a:gd name="T41" fmla="*/ 18888 h 196"/>
                  <a:gd name="T42" fmla="*/ 66317 w 186"/>
                  <a:gd name="T43" fmla="*/ 9622 h 196"/>
                  <a:gd name="T44" fmla="*/ 59864 w 186"/>
                  <a:gd name="T45" fmla="*/ 3207 h 196"/>
                  <a:gd name="T46" fmla="*/ 59864 w 186"/>
                  <a:gd name="T47" fmla="*/ 3207 h 196"/>
                  <a:gd name="T48" fmla="*/ 53770 w 186"/>
                  <a:gd name="T49" fmla="*/ 0 h 196"/>
                  <a:gd name="T50" fmla="*/ 44092 w 186"/>
                  <a:gd name="T51" fmla="*/ 0 h 196"/>
                  <a:gd name="T52" fmla="*/ 37639 w 186"/>
                  <a:gd name="T53" fmla="*/ 0 h 196"/>
                  <a:gd name="T54" fmla="*/ 31545 w 186"/>
                  <a:gd name="T55" fmla="*/ 6415 h 19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</a:gdLst>
                <a:ahLst/>
                <a:cxnLst>
                  <a:cxn ang="T56">
                    <a:pos x="T0" y="T1"/>
                  </a:cxn>
                  <a:cxn ang="T57">
                    <a:pos x="T2" y="T3"/>
                  </a:cxn>
                  <a:cxn ang="T58">
                    <a:pos x="T4" y="T5"/>
                  </a:cxn>
                  <a:cxn ang="T59">
                    <a:pos x="T6" y="T7"/>
                  </a:cxn>
                  <a:cxn ang="T60">
                    <a:pos x="T8" y="T9"/>
                  </a:cxn>
                  <a:cxn ang="T61">
                    <a:pos x="T10" y="T11"/>
                  </a:cxn>
                  <a:cxn ang="T62">
                    <a:pos x="T12" y="T13"/>
                  </a:cxn>
                  <a:cxn ang="T63">
                    <a:pos x="T14" y="T15"/>
                  </a:cxn>
                  <a:cxn ang="T64">
                    <a:pos x="T16" y="T17"/>
                  </a:cxn>
                  <a:cxn ang="T65">
                    <a:pos x="T18" y="T19"/>
                  </a:cxn>
                  <a:cxn ang="T66">
                    <a:pos x="T20" y="T21"/>
                  </a:cxn>
                  <a:cxn ang="T67">
                    <a:pos x="T22" y="T23"/>
                  </a:cxn>
                  <a:cxn ang="T68">
                    <a:pos x="T24" y="T25"/>
                  </a:cxn>
                  <a:cxn ang="T69">
                    <a:pos x="T26" y="T27"/>
                  </a:cxn>
                  <a:cxn ang="T70">
                    <a:pos x="T28" y="T29"/>
                  </a:cxn>
                  <a:cxn ang="T71">
                    <a:pos x="T30" y="T31"/>
                  </a:cxn>
                  <a:cxn ang="T72">
                    <a:pos x="T32" y="T33"/>
                  </a:cxn>
                  <a:cxn ang="T73">
                    <a:pos x="T34" y="T35"/>
                  </a:cxn>
                  <a:cxn ang="T74">
                    <a:pos x="T36" y="T37"/>
                  </a:cxn>
                  <a:cxn ang="T75">
                    <a:pos x="T38" y="T39"/>
                  </a:cxn>
                  <a:cxn ang="T76">
                    <a:pos x="T40" y="T41"/>
                  </a:cxn>
                  <a:cxn ang="T77">
                    <a:pos x="T42" y="T43"/>
                  </a:cxn>
                  <a:cxn ang="T78">
                    <a:pos x="T44" y="T45"/>
                  </a:cxn>
                  <a:cxn ang="T79">
                    <a:pos x="T46" y="T47"/>
                  </a:cxn>
                  <a:cxn ang="T80">
                    <a:pos x="T48" y="T49"/>
                  </a:cxn>
                  <a:cxn ang="T81">
                    <a:pos x="T50" y="T51"/>
                  </a:cxn>
                  <a:cxn ang="T82">
                    <a:pos x="T52" y="T53"/>
                  </a:cxn>
                  <a:cxn ang="T83">
                    <a:pos x="T54" y="T55"/>
                  </a:cxn>
                </a:cxnLst>
                <a:rect l="0" t="0" r="r" b="b"/>
                <a:pathLst>
                  <a:path w="186" h="196">
                    <a:moveTo>
                      <a:pt x="88" y="18"/>
                    </a:moveTo>
                    <a:lnTo>
                      <a:pt x="88" y="18"/>
                    </a:lnTo>
                    <a:lnTo>
                      <a:pt x="17" y="98"/>
                    </a:lnTo>
                    <a:lnTo>
                      <a:pt x="8" y="115"/>
                    </a:lnTo>
                    <a:lnTo>
                      <a:pt x="0" y="142"/>
                    </a:lnTo>
                    <a:lnTo>
                      <a:pt x="8" y="159"/>
                    </a:lnTo>
                    <a:lnTo>
                      <a:pt x="17" y="177"/>
                    </a:lnTo>
                    <a:lnTo>
                      <a:pt x="44" y="195"/>
                    </a:lnTo>
                    <a:lnTo>
                      <a:pt x="61" y="195"/>
                    </a:lnTo>
                    <a:lnTo>
                      <a:pt x="88" y="195"/>
                    </a:lnTo>
                    <a:lnTo>
                      <a:pt x="105" y="177"/>
                    </a:lnTo>
                    <a:lnTo>
                      <a:pt x="176" y="98"/>
                    </a:lnTo>
                    <a:lnTo>
                      <a:pt x="185" y="71"/>
                    </a:lnTo>
                    <a:lnTo>
                      <a:pt x="185" y="53"/>
                    </a:lnTo>
                    <a:lnTo>
                      <a:pt x="185" y="27"/>
                    </a:lnTo>
                    <a:lnTo>
                      <a:pt x="167" y="9"/>
                    </a:lnTo>
                    <a:lnTo>
                      <a:pt x="150" y="0"/>
                    </a:lnTo>
                    <a:lnTo>
                      <a:pt x="123" y="0"/>
                    </a:lnTo>
                    <a:lnTo>
                      <a:pt x="105" y="0"/>
                    </a:lnTo>
                    <a:lnTo>
                      <a:pt x="88" y="18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219" name="Freeform 104"/>
              <p:cNvSpPr>
                <a:spLocks noChangeArrowheads="1"/>
              </p:cNvSpPr>
              <p:nvPr/>
            </p:nvSpPr>
            <p:spPr bwMode="auto">
              <a:xfrm>
                <a:off x="6157913" y="6030913"/>
                <a:ext cx="63500" cy="76200"/>
              </a:xfrm>
              <a:custGeom>
                <a:avLst/>
                <a:gdLst>
                  <a:gd name="T0" fmla="*/ 50585 w 177"/>
                  <a:gd name="T1" fmla="*/ 3220 h 213"/>
                  <a:gd name="T2" fmla="*/ 50585 w 177"/>
                  <a:gd name="T3" fmla="*/ 3220 h 213"/>
                  <a:gd name="T4" fmla="*/ 44127 w 177"/>
                  <a:gd name="T5" fmla="*/ 0 h 213"/>
                  <a:gd name="T6" fmla="*/ 34799 w 177"/>
                  <a:gd name="T7" fmla="*/ 0 h 213"/>
                  <a:gd name="T8" fmla="*/ 28342 w 177"/>
                  <a:gd name="T9" fmla="*/ 3220 h 213"/>
                  <a:gd name="T10" fmla="*/ 21884 w 177"/>
                  <a:gd name="T11" fmla="*/ 9301 h 213"/>
                  <a:gd name="T12" fmla="*/ 21884 w 177"/>
                  <a:gd name="T13" fmla="*/ 9301 h 213"/>
                  <a:gd name="T14" fmla="*/ 2870 w 177"/>
                  <a:gd name="T15" fmla="*/ 40783 h 213"/>
                  <a:gd name="T16" fmla="*/ 2870 w 177"/>
                  <a:gd name="T17" fmla="*/ 40783 h 213"/>
                  <a:gd name="T18" fmla="*/ 0 w 177"/>
                  <a:gd name="T19" fmla="*/ 50442 h 213"/>
                  <a:gd name="T20" fmla="*/ 0 w 177"/>
                  <a:gd name="T21" fmla="*/ 56882 h 213"/>
                  <a:gd name="T22" fmla="*/ 0 w 177"/>
                  <a:gd name="T23" fmla="*/ 66183 h 213"/>
                  <a:gd name="T24" fmla="*/ 6099 w 177"/>
                  <a:gd name="T25" fmla="*/ 72623 h 213"/>
                  <a:gd name="T26" fmla="*/ 6099 w 177"/>
                  <a:gd name="T27" fmla="*/ 72623 h 213"/>
                  <a:gd name="T28" fmla="*/ 15785 w 177"/>
                  <a:gd name="T29" fmla="*/ 75842 h 213"/>
                  <a:gd name="T30" fmla="*/ 21884 w 177"/>
                  <a:gd name="T31" fmla="*/ 75842 h 213"/>
                  <a:gd name="T32" fmla="*/ 31571 w 177"/>
                  <a:gd name="T33" fmla="*/ 72623 h 213"/>
                  <a:gd name="T34" fmla="*/ 37669 w 177"/>
                  <a:gd name="T35" fmla="*/ 66183 h 213"/>
                  <a:gd name="T36" fmla="*/ 37669 w 177"/>
                  <a:gd name="T37" fmla="*/ 66183 h 213"/>
                  <a:gd name="T38" fmla="*/ 37669 w 177"/>
                  <a:gd name="T39" fmla="*/ 66183 h 213"/>
                  <a:gd name="T40" fmla="*/ 59912 w 177"/>
                  <a:gd name="T41" fmla="*/ 31482 h 213"/>
                  <a:gd name="T42" fmla="*/ 59912 w 177"/>
                  <a:gd name="T43" fmla="*/ 31482 h 213"/>
                  <a:gd name="T44" fmla="*/ 59912 w 177"/>
                  <a:gd name="T45" fmla="*/ 31482 h 213"/>
                  <a:gd name="T46" fmla="*/ 59912 w 177"/>
                  <a:gd name="T47" fmla="*/ 31482 h 213"/>
                  <a:gd name="T48" fmla="*/ 63141 w 177"/>
                  <a:gd name="T49" fmla="*/ 25042 h 213"/>
                  <a:gd name="T50" fmla="*/ 59912 w 177"/>
                  <a:gd name="T51" fmla="*/ 15741 h 213"/>
                  <a:gd name="T52" fmla="*/ 56684 w 177"/>
                  <a:gd name="T53" fmla="*/ 9301 h 213"/>
                  <a:gd name="T54" fmla="*/ 50585 w 177"/>
                  <a:gd name="T55" fmla="*/ 3220 h 213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</a:gdLst>
                <a:ahLst/>
                <a:cxnLst>
                  <a:cxn ang="T56">
                    <a:pos x="T0" y="T1"/>
                  </a:cxn>
                  <a:cxn ang="T57">
                    <a:pos x="T2" y="T3"/>
                  </a:cxn>
                  <a:cxn ang="T58">
                    <a:pos x="T4" y="T5"/>
                  </a:cxn>
                  <a:cxn ang="T59">
                    <a:pos x="T6" y="T7"/>
                  </a:cxn>
                  <a:cxn ang="T60">
                    <a:pos x="T8" y="T9"/>
                  </a:cxn>
                  <a:cxn ang="T61">
                    <a:pos x="T10" y="T11"/>
                  </a:cxn>
                  <a:cxn ang="T62">
                    <a:pos x="T12" y="T13"/>
                  </a:cxn>
                  <a:cxn ang="T63">
                    <a:pos x="T14" y="T15"/>
                  </a:cxn>
                  <a:cxn ang="T64">
                    <a:pos x="T16" y="T17"/>
                  </a:cxn>
                  <a:cxn ang="T65">
                    <a:pos x="T18" y="T19"/>
                  </a:cxn>
                  <a:cxn ang="T66">
                    <a:pos x="T20" y="T21"/>
                  </a:cxn>
                  <a:cxn ang="T67">
                    <a:pos x="T22" y="T23"/>
                  </a:cxn>
                  <a:cxn ang="T68">
                    <a:pos x="T24" y="T25"/>
                  </a:cxn>
                  <a:cxn ang="T69">
                    <a:pos x="T26" y="T27"/>
                  </a:cxn>
                  <a:cxn ang="T70">
                    <a:pos x="T28" y="T29"/>
                  </a:cxn>
                  <a:cxn ang="T71">
                    <a:pos x="T30" y="T31"/>
                  </a:cxn>
                  <a:cxn ang="T72">
                    <a:pos x="T32" y="T33"/>
                  </a:cxn>
                  <a:cxn ang="T73">
                    <a:pos x="T34" y="T35"/>
                  </a:cxn>
                  <a:cxn ang="T74">
                    <a:pos x="T36" y="T37"/>
                  </a:cxn>
                  <a:cxn ang="T75">
                    <a:pos x="T38" y="T39"/>
                  </a:cxn>
                  <a:cxn ang="T76">
                    <a:pos x="T40" y="T41"/>
                  </a:cxn>
                  <a:cxn ang="T77">
                    <a:pos x="T42" y="T43"/>
                  </a:cxn>
                  <a:cxn ang="T78">
                    <a:pos x="T44" y="T45"/>
                  </a:cxn>
                  <a:cxn ang="T79">
                    <a:pos x="T46" y="T47"/>
                  </a:cxn>
                  <a:cxn ang="T80">
                    <a:pos x="T48" y="T49"/>
                  </a:cxn>
                  <a:cxn ang="T81">
                    <a:pos x="T50" y="T51"/>
                  </a:cxn>
                  <a:cxn ang="T82">
                    <a:pos x="T52" y="T53"/>
                  </a:cxn>
                  <a:cxn ang="T83">
                    <a:pos x="T54" y="T55"/>
                  </a:cxn>
                </a:cxnLst>
                <a:rect l="0" t="0" r="r" b="b"/>
                <a:pathLst>
                  <a:path w="177" h="213">
                    <a:moveTo>
                      <a:pt x="141" y="9"/>
                    </a:moveTo>
                    <a:lnTo>
                      <a:pt x="141" y="9"/>
                    </a:lnTo>
                    <a:lnTo>
                      <a:pt x="123" y="0"/>
                    </a:lnTo>
                    <a:lnTo>
                      <a:pt x="97" y="0"/>
                    </a:lnTo>
                    <a:lnTo>
                      <a:pt x="79" y="9"/>
                    </a:lnTo>
                    <a:lnTo>
                      <a:pt x="61" y="26"/>
                    </a:lnTo>
                    <a:lnTo>
                      <a:pt x="8" y="114"/>
                    </a:lnTo>
                    <a:lnTo>
                      <a:pt x="0" y="141"/>
                    </a:lnTo>
                    <a:lnTo>
                      <a:pt x="0" y="159"/>
                    </a:lnTo>
                    <a:lnTo>
                      <a:pt x="0" y="185"/>
                    </a:lnTo>
                    <a:lnTo>
                      <a:pt x="17" y="203"/>
                    </a:lnTo>
                    <a:lnTo>
                      <a:pt x="44" y="212"/>
                    </a:lnTo>
                    <a:lnTo>
                      <a:pt x="61" y="212"/>
                    </a:lnTo>
                    <a:lnTo>
                      <a:pt x="88" y="203"/>
                    </a:lnTo>
                    <a:lnTo>
                      <a:pt x="105" y="185"/>
                    </a:lnTo>
                    <a:lnTo>
                      <a:pt x="167" y="88"/>
                    </a:lnTo>
                    <a:lnTo>
                      <a:pt x="176" y="70"/>
                    </a:lnTo>
                    <a:lnTo>
                      <a:pt x="167" y="44"/>
                    </a:lnTo>
                    <a:lnTo>
                      <a:pt x="158" y="26"/>
                    </a:lnTo>
                    <a:lnTo>
                      <a:pt x="141" y="9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220" name="Freeform 105"/>
              <p:cNvSpPr>
                <a:spLocks noChangeArrowheads="1"/>
              </p:cNvSpPr>
              <p:nvPr/>
            </p:nvSpPr>
            <p:spPr bwMode="auto">
              <a:xfrm>
                <a:off x="6211888" y="5926138"/>
                <a:ext cx="60325" cy="79375"/>
              </a:xfrm>
              <a:custGeom>
                <a:avLst/>
                <a:gdLst>
                  <a:gd name="T0" fmla="*/ 44167 w 168"/>
                  <a:gd name="T1" fmla="*/ 66445 h 221"/>
                  <a:gd name="T2" fmla="*/ 50630 w 168"/>
                  <a:gd name="T3" fmla="*/ 50642 h 221"/>
                  <a:gd name="T4" fmla="*/ 56734 w 168"/>
                  <a:gd name="T5" fmla="*/ 31606 h 221"/>
                  <a:gd name="T6" fmla="*/ 56734 w 168"/>
                  <a:gd name="T7" fmla="*/ 31606 h 221"/>
                  <a:gd name="T8" fmla="*/ 56734 w 168"/>
                  <a:gd name="T9" fmla="*/ 31606 h 221"/>
                  <a:gd name="T10" fmla="*/ 56734 w 168"/>
                  <a:gd name="T11" fmla="*/ 31606 h 221"/>
                  <a:gd name="T12" fmla="*/ 59966 w 168"/>
                  <a:gd name="T13" fmla="*/ 21909 h 221"/>
                  <a:gd name="T14" fmla="*/ 56734 w 168"/>
                  <a:gd name="T15" fmla="*/ 12571 h 221"/>
                  <a:gd name="T16" fmla="*/ 53862 w 168"/>
                  <a:gd name="T17" fmla="*/ 6106 h 221"/>
                  <a:gd name="T18" fmla="*/ 47398 w 168"/>
                  <a:gd name="T19" fmla="*/ 2873 h 221"/>
                  <a:gd name="T20" fmla="*/ 47398 w 168"/>
                  <a:gd name="T21" fmla="*/ 2873 h 221"/>
                  <a:gd name="T22" fmla="*/ 37703 w 168"/>
                  <a:gd name="T23" fmla="*/ 0 h 221"/>
                  <a:gd name="T24" fmla="*/ 28367 w 168"/>
                  <a:gd name="T25" fmla="*/ 2873 h 221"/>
                  <a:gd name="T26" fmla="*/ 21904 w 168"/>
                  <a:gd name="T27" fmla="*/ 6106 h 221"/>
                  <a:gd name="T28" fmla="*/ 15799 w 168"/>
                  <a:gd name="T29" fmla="*/ 15803 h 221"/>
                  <a:gd name="T30" fmla="*/ 15799 w 168"/>
                  <a:gd name="T31" fmla="*/ 15803 h 221"/>
                  <a:gd name="T32" fmla="*/ 9336 w 168"/>
                  <a:gd name="T33" fmla="*/ 31606 h 221"/>
                  <a:gd name="T34" fmla="*/ 2873 w 168"/>
                  <a:gd name="T35" fmla="*/ 50642 h 221"/>
                  <a:gd name="T36" fmla="*/ 2873 w 168"/>
                  <a:gd name="T37" fmla="*/ 50642 h 221"/>
                  <a:gd name="T38" fmla="*/ 2873 w 168"/>
                  <a:gd name="T39" fmla="*/ 50642 h 221"/>
                  <a:gd name="T40" fmla="*/ 0 w 168"/>
                  <a:gd name="T41" fmla="*/ 56748 h 221"/>
                  <a:gd name="T42" fmla="*/ 2873 w 168"/>
                  <a:gd name="T43" fmla="*/ 66445 h 221"/>
                  <a:gd name="T44" fmla="*/ 6104 w 168"/>
                  <a:gd name="T45" fmla="*/ 72910 h 221"/>
                  <a:gd name="T46" fmla="*/ 12568 w 168"/>
                  <a:gd name="T47" fmla="*/ 79016 h 221"/>
                  <a:gd name="T48" fmla="*/ 12568 w 168"/>
                  <a:gd name="T49" fmla="*/ 79016 h 221"/>
                  <a:gd name="T50" fmla="*/ 21904 w 168"/>
                  <a:gd name="T51" fmla="*/ 79016 h 221"/>
                  <a:gd name="T52" fmla="*/ 31599 w 168"/>
                  <a:gd name="T53" fmla="*/ 79016 h 221"/>
                  <a:gd name="T54" fmla="*/ 37703 w 168"/>
                  <a:gd name="T55" fmla="*/ 75783 h 221"/>
                  <a:gd name="T56" fmla="*/ 44167 w 168"/>
                  <a:gd name="T57" fmla="*/ 66445 h 221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0" t="0" r="r" b="b"/>
                <a:pathLst>
                  <a:path w="168" h="221">
                    <a:moveTo>
                      <a:pt x="123" y="185"/>
                    </a:moveTo>
                    <a:lnTo>
                      <a:pt x="141" y="141"/>
                    </a:lnTo>
                    <a:lnTo>
                      <a:pt x="158" y="88"/>
                    </a:lnTo>
                    <a:lnTo>
                      <a:pt x="167" y="61"/>
                    </a:lnTo>
                    <a:lnTo>
                      <a:pt x="158" y="35"/>
                    </a:lnTo>
                    <a:lnTo>
                      <a:pt x="150" y="17"/>
                    </a:lnTo>
                    <a:lnTo>
                      <a:pt x="132" y="8"/>
                    </a:lnTo>
                    <a:lnTo>
                      <a:pt x="105" y="0"/>
                    </a:lnTo>
                    <a:lnTo>
                      <a:pt x="79" y="8"/>
                    </a:lnTo>
                    <a:lnTo>
                      <a:pt x="61" y="17"/>
                    </a:lnTo>
                    <a:lnTo>
                      <a:pt x="44" y="44"/>
                    </a:lnTo>
                    <a:lnTo>
                      <a:pt x="26" y="88"/>
                    </a:lnTo>
                    <a:lnTo>
                      <a:pt x="8" y="141"/>
                    </a:lnTo>
                    <a:lnTo>
                      <a:pt x="0" y="158"/>
                    </a:lnTo>
                    <a:lnTo>
                      <a:pt x="8" y="185"/>
                    </a:lnTo>
                    <a:lnTo>
                      <a:pt x="17" y="203"/>
                    </a:lnTo>
                    <a:lnTo>
                      <a:pt x="35" y="220"/>
                    </a:lnTo>
                    <a:lnTo>
                      <a:pt x="61" y="220"/>
                    </a:lnTo>
                    <a:lnTo>
                      <a:pt x="88" y="220"/>
                    </a:lnTo>
                    <a:lnTo>
                      <a:pt x="105" y="211"/>
                    </a:lnTo>
                    <a:lnTo>
                      <a:pt x="123" y="185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221" name="Freeform 106"/>
              <p:cNvSpPr>
                <a:spLocks noChangeArrowheads="1"/>
              </p:cNvSpPr>
              <p:nvPr/>
            </p:nvSpPr>
            <p:spPr bwMode="auto">
              <a:xfrm>
                <a:off x="6249988" y="5815013"/>
                <a:ext cx="53975" cy="82550"/>
              </a:xfrm>
              <a:custGeom>
                <a:avLst/>
                <a:gdLst>
                  <a:gd name="T0" fmla="*/ 44324 w 151"/>
                  <a:gd name="T1" fmla="*/ 66399 h 230"/>
                  <a:gd name="T2" fmla="*/ 44324 w 151"/>
                  <a:gd name="T3" fmla="*/ 66399 h 230"/>
                  <a:gd name="T4" fmla="*/ 44324 w 151"/>
                  <a:gd name="T5" fmla="*/ 66399 h 230"/>
                  <a:gd name="T6" fmla="*/ 50758 w 151"/>
                  <a:gd name="T7" fmla="*/ 47377 h 230"/>
                  <a:gd name="T8" fmla="*/ 50758 w 151"/>
                  <a:gd name="T9" fmla="*/ 47377 h 230"/>
                  <a:gd name="T10" fmla="*/ 53618 w 151"/>
                  <a:gd name="T11" fmla="*/ 28354 h 230"/>
                  <a:gd name="T12" fmla="*/ 53618 w 151"/>
                  <a:gd name="T13" fmla="*/ 28354 h 230"/>
                  <a:gd name="T14" fmla="*/ 53618 w 151"/>
                  <a:gd name="T15" fmla="*/ 19022 h 230"/>
                  <a:gd name="T16" fmla="*/ 50758 w 151"/>
                  <a:gd name="T17" fmla="*/ 9332 h 230"/>
                  <a:gd name="T18" fmla="*/ 44324 w 151"/>
                  <a:gd name="T19" fmla="*/ 3230 h 230"/>
                  <a:gd name="T20" fmla="*/ 34673 w 151"/>
                  <a:gd name="T21" fmla="*/ 0 h 230"/>
                  <a:gd name="T22" fmla="*/ 34673 w 151"/>
                  <a:gd name="T23" fmla="*/ 0 h 230"/>
                  <a:gd name="T24" fmla="*/ 25379 w 151"/>
                  <a:gd name="T25" fmla="*/ 0 h 230"/>
                  <a:gd name="T26" fmla="*/ 18945 w 151"/>
                  <a:gd name="T27" fmla="*/ 3230 h 230"/>
                  <a:gd name="T28" fmla="*/ 12868 w 151"/>
                  <a:gd name="T29" fmla="*/ 9332 h 230"/>
                  <a:gd name="T30" fmla="*/ 9651 w 151"/>
                  <a:gd name="T31" fmla="*/ 19022 h 230"/>
                  <a:gd name="T32" fmla="*/ 9651 w 151"/>
                  <a:gd name="T33" fmla="*/ 19022 h 230"/>
                  <a:gd name="T34" fmla="*/ 6434 w 151"/>
                  <a:gd name="T35" fmla="*/ 38045 h 230"/>
                  <a:gd name="T36" fmla="*/ 6434 w 151"/>
                  <a:gd name="T37" fmla="*/ 38045 h 230"/>
                  <a:gd name="T38" fmla="*/ 0 w 151"/>
                  <a:gd name="T39" fmla="*/ 57067 h 230"/>
                  <a:gd name="T40" fmla="*/ 0 w 151"/>
                  <a:gd name="T41" fmla="*/ 57067 h 230"/>
                  <a:gd name="T42" fmla="*/ 0 w 151"/>
                  <a:gd name="T43" fmla="*/ 63169 h 230"/>
                  <a:gd name="T44" fmla="*/ 3217 w 151"/>
                  <a:gd name="T45" fmla="*/ 72859 h 230"/>
                  <a:gd name="T46" fmla="*/ 9651 w 151"/>
                  <a:gd name="T47" fmla="*/ 78961 h 230"/>
                  <a:gd name="T48" fmla="*/ 18945 w 151"/>
                  <a:gd name="T49" fmla="*/ 82191 h 230"/>
                  <a:gd name="T50" fmla="*/ 18945 w 151"/>
                  <a:gd name="T51" fmla="*/ 82191 h 230"/>
                  <a:gd name="T52" fmla="*/ 25379 w 151"/>
                  <a:gd name="T53" fmla="*/ 82191 h 230"/>
                  <a:gd name="T54" fmla="*/ 34673 w 151"/>
                  <a:gd name="T55" fmla="*/ 78961 h 230"/>
                  <a:gd name="T56" fmla="*/ 41107 w 151"/>
                  <a:gd name="T57" fmla="*/ 76090 h 230"/>
                  <a:gd name="T58" fmla="*/ 44324 w 151"/>
                  <a:gd name="T59" fmla="*/ 66399 h 230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</a:gdLst>
                <a:ahLst/>
                <a:cxnLst>
                  <a:cxn ang="T60">
                    <a:pos x="T0" y="T1"/>
                  </a:cxn>
                  <a:cxn ang="T61">
                    <a:pos x="T2" y="T3"/>
                  </a:cxn>
                  <a:cxn ang="T62">
                    <a:pos x="T4" y="T5"/>
                  </a:cxn>
                  <a:cxn ang="T63">
                    <a:pos x="T6" y="T7"/>
                  </a:cxn>
                  <a:cxn ang="T64">
                    <a:pos x="T8" y="T9"/>
                  </a:cxn>
                  <a:cxn ang="T65">
                    <a:pos x="T10" y="T11"/>
                  </a:cxn>
                  <a:cxn ang="T66">
                    <a:pos x="T12" y="T13"/>
                  </a:cxn>
                  <a:cxn ang="T67">
                    <a:pos x="T14" y="T15"/>
                  </a:cxn>
                  <a:cxn ang="T68">
                    <a:pos x="T16" y="T17"/>
                  </a:cxn>
                  <a:cxn ang="T69">
                    <a:pos x="T18" y="T19"/>
                  </a:cxn>
                  <a:cxn ang="T70">
                    <a:pos x="T20" y="T21"/>
                  </a:cxn>
                  <a:cxn ang="T71">
                    <a:pos x="T22" y="T23"/>
                  </a:cxn>
                  <a:cxn ang="T72">
                    <a:pos x="T24" y="T25"/>
                  </a:cxn>
                  <a:cxn ang="T73">
                    <a:pos x="T26" y="T27"/>
                  </a:cxn>
                  <a:cxn ang="T74">
                    <a:pos x="T28" y="T29"/>
                  </a:cxn>
                  <a:cxn ang="T75">
                    <a:pos x="T30" y="T31"/>
                  </a:cxn>
                  <a:cxn ang="T76">
                    <a:pos x="T32" y="T33"/>
                  </a:cxn>
                  <a:cxn ang="T77">
                    <a:pos x="T34" y="T35"/>
                  </a:cxn>
                  <a:cxn ang="T78">
                    <a:pos x="T36" y="T37"/>
                  </a:cxn>
                  <a:cxn ang="T79">
                    <a:pos x="T38" y="T39"/>
                  </a:cxn>
                  <a:cxn ang="T80">
                    <a:pos x="T40" y="T41"/>
                  </a:cxn>
                  <a:cxn ang="T81">
                    <a:pos x="T42" y="T43"/>
                  </a:cxn>
                  <a:cxn ang="T82">
                    <a:pos x="T44" y="T45"/>
                  </a:cxn>
                  <a:cxn ang="T83">
                    <a:pos x="T46" y="T47"/>
                  </a:cxn>
                  <a:cxn ang="T84">
                    <a:pos x="T48" y="T49"/>
                  </a:cxn>
                  <a:cxn ang="T85">
                    <a:pos x="T50" y="T51"/>
                  </a:cxn>
                  <a:cxn ang="T86">
                    <a:pos x="T52" y="T53"/>
                  </a:cxn>
                  <a:cxn ang="T87">
                    <a:pos x="T54" y="T55"/>
                  </a:cxn>
                  <a:cxn ang="T88">
                    <a:pos x="T56" y="T57"/>
                  </a:cxn>
                  <a:cxn ang="T89">
                    <a:pos x="T58" y="T59"/>
                  </a:cxn>
                </a:cxnLst>
                <a:rect l="0" t="0" r="r" b="b"/>
                <a:pathLst>
                  <a:path w="151" h="230">
                    <a:moveTo>
                      <a:pt x="124" y="185"/>
                    </a:moveTo>
                    <a:lnTo>
                      <a:pt x="124" y="185"/>
                    </a:lnTo>
                    <a:lnTo>
                      <a:pt x="142" y="132"/>
                    </a:lnTo>
                    <a:lnTo>
                      <a:pt x="150" y="79"/>
                    </a:lnTo>
                    <a:lnTo>
                      <a:pt x="150" y="53"/>
                    </a:lnTo>
                    <a:lnTo>
                      <a:pt x="142" y="26"/>
                    </a:lnTo>
                    <a:lnTo>
                      <a:pt x="124" y="9"/>
                    </a:lnTo>
                    <a:lnTo>
                      <a:pt x="97" y="0"/>
                    </a:lnTo>
                    <a:lnTo>
                      <a:pt x="71" y="0"/>
                    </a:lnTo>
                    <a:lnTo>
                      <a:pt x="53" y="9"/>
                    </a:lnTo>
                    <a:lnTo>
                      <a:pt x="36" y="26"/>
                    </a:lnTo>
                    <a:lnTo>
                      <a:pt x="27" y="53"/>
                    </a:lnTo>
                    <a:lnTo>
                      <a:pt x="18" y="106"/>
                    </a:lnTo>
                    <a:lnTo>
                      <a:pt x="0" y="159"/>
                    </a:lnTo>
                    <a:lnTo>
                      <a:pt x="0" y="176"/>
                    </a:lnTo>
                    <a:lnTo>
                      <a:pt x="9" y="203"/>
                    </a:lnTo>
                    <a:lnTo>
                      <a:pt x="27" y="220"/>
                    </a:lnTo>
                    <a:lnTo>
                      <a:pt x="53" y="229"/>
                    </a:lnTo>
                    <a:lnTo>
                      <a:pt x="71" y="229"/>
                    </a:lnTo>
                    <a:lnTo>
                      <a:pt x="97" y="220"/>
                    </a:lnTo>
                    <a:lnTo>
                      <a:pt x="115" y="212"/>
                    </a:lnTo>
                    <a:lnTo>
                      <a:pt x="124" y="185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222" name="Freeform 107"/>
              <p:cNvSpPr>
                <a:spLocks noChangeArrowheads="1"/>
              </p:cNvSpPr>
              <p:nvPr/>
            </p:nvSpPr>
            <p:spPr bwMode="auto">
              <a:xfrm>
                <a:off x="6265863" y="5700713"/>
                <a:ext cx="47625" cy="85725"/>
              </a:xfrm>
              <a:custGeom>
                <a:avLst/>
                <a:gdLst>
                  <a:gd name="T0" fmla="*/ 47267 w 133"/>
                  <a:gd name="T1" fmla="*/ 63487 h 239"/>
                  <a:gd name="T2" fmla="*/ 47267 w 133"/>
                  <a:gd name="T3" fmla="*/ 63487 h 239"/>
                  <a:gd name="T4" fmla="*/ 47267 w 133"/>
                  <a:gd name="T5" fmla="*/ 63487 h 239"/>
                  <a:gd name="T6" fmla="*/ 47267 w 133"/>
                  <a:gd name="T7" fmla="*/ 41248 h 239"/>
                  <a:gd name="T8" fmla="*/ 47267 w 133"/>
                  <a:gd name="T9" fmla="*/ 41248 h 239"/>
                  <a:gd name="T10" fmla="*/ 47267 w 133"/>
                  <a:gd name="T11" fmla="*/ 22238 h 239"/>
                  <a:gd name="T12" fmla="*/ 47267 w 133"/>
                  <a:gd name="T13" fmla="*/ 22238 h 239"/>
                  <a:gd name="T14" fmla="*/ 44044 w 133"/>
                  <a:gd name="T15" fmla="*/ 12554 h 239"/>
                  <a:gd name="T16" fmla="*/ 40821 w 133"/>
                  <a:gd name="T17" fmla="*/ 6456 h 239"/>
                  <a:gd name="T18" fmla="*/ 34734 w 133"/>
                  <a:gd name="T19" fmla="*/ 0 h 239"/>
                  <a:gd name="T20" fmla="*/ 25066 w 133"/>
                  <a:gd name="T21" fmla="*/ 0 h 239"/>
                  <a:gd name="T22" fmla="*/ 25066 w 133"/>
                  <a:gd name="T23" fmla="*/ 0 h 239"/>
                  <a:gd name="T24" fmla="*/ 15756 w 133"/>
                  <a:gd name="T25" fmla="*/ 3228 h 239"/>
                  <a:gd name="T26" fmla="*/ 9310 w 133"/>
                  <a:gd name="T27" fmla="*/ 6456 h 239"/>
                  <a:gd name="T28" fmla="*/ 2865 w 133"/>
                  <a:gd name="T29" fmla="*/ 12554 h 239"/>
                  <a:gd name="T30" fmla="*/ 0 w 133"/>
                  <a:gd name="T31" fmla="*/ 22238 h 239"/>
                  <a:gd name="T32" fmla="*/ 0 w 133"/>
                  <a:gd name="T33" fmla="*/ 22238 h 239"/>
                  <a:gd name="T34" fmla="*/ 0 w 133"/>
                  <a:gd name="T35" fmla="*/ 41248 h 239"/>
                  <a:gd name="T36" fmla="*/ 0 w 133"/>
                  <a:gd name="T37" fmla="*/ 41248 h 239"/>
                  <a:gd name="T38" fmla="*/ 0 w 133"/>
                  <a:gd name="T39" fmla="*/ 60259 h 239"/>
                  <a:gd name="T40" fmla="*/ 0 w 133"/>
                  <a:gd name="T41" fmla="*/ 60259 h 239"/>
                  <a:gd name="T42" fmla="*/ 2865 w 133"/>
                  <a:gd name="T43" fmla="*/ 69584 h 239"/>
                  <a:gd name="T44" fmla="*/ 6087 w 133"/>
                  <a:gd name="T45" fmla="*/ 76041 h 239"/>
                  <a:gd name="T46" fmla="*/ 12533 w 133"/>
                  <a:gd name="T47" fmla="*/ 82138 h 239"/>
                  <a:gd name="T48" fmla="*/ 21843 w 133"/>
                  <a:gd name="T49" fmla="*/ 85366 h 239"/>
                  <a:gd name="T50" fmla="*/ 21843 w 133"/>
                  <a:gd name="T51" fmla="*/ 85366 h 239"/>
                  <a:gd name="T52" fmla="*/ 31511 w 133"/>
                  <a:gd name="T53" fmla="*/ 82138 h 239"/>
                  <a:gd name="T54" fmla="*/ 37599 w 133"/>
                  <a:gd name="T55" fmla="*/ 79269 h 239"/>
                  <a:gd name="T56" fmla="*/ 44044 w 133"/>
                  <a:gd name="T57" fmla="*/ 72812 h 239"/>
                  <a:gd name="T58" fmla="*/ 47267 w 133"/>
                  <a:gd name="T59" fmla="*/ 63487 h 239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</a:gdLst>
                <a:ahLst/>
                <a:cxnLst>
                  <a:cxn ang="T60">
                    <a:pos x="T0" y="T1"/>
                  </a:cxn>
                  <a:cxn ang="T61">
                    <a:pos x="T2" y="T3"/>
                  </a:cxn>
                  <a:cxn ang="T62">
                    <a:pos x="T4" y="T5"/>
                  </a:cxn>
                  <a:cxn ang="T63">
                    <a:pos x="T6" y="T7"/>
                  </a:cxn>
                  <a:cxn ang="T64">
                    <a:pos x="T8" y="T9"/>
                  </a:cxn>
                  <a:cxn ang="T65">
                    <a:pos x="T10" y="T11"/>
                  </a:cxn>
                  <a:cxn ang="T66">
                    <a:pos x="T12" y="T13"/>
                  </a:cxn>
                  <a:cxn ang="T67">
                    <a:pos x="T14" y="T15"/>
                  </a:cxn>
                  <a:cxn ang="T68">
                    <a:pos x="T16" y="T17"/>
                  </a:cxn>
                  <a:cxn ang="T69">
                    <a:pos x="T18" y="T19"/>
                  </a:cxn>
                  <a:cxn ang="T70">
                    <a:pos x="T20" y="T21"/>
                  </a:cxn>
                  <a:cxn ang="T71">
                    <a:pos x="T22" y="T23"/>
                  </a:cxn>
                  <a:cxn ang="T72">
                    <a:pos x="T24" y="T25"/>
                  </a:cxn>
                  <a:cxn ang="T73">
                    <a:pos x="T26" y="T27"/>
                  </a:cxn>
                  <a:cxn ang="T74">
                    <a:pos x="T28" y="T29"/>
                  </a:cxn>
                  <a:cxn ang="T75">
                    <a:pos x="T30" y="T31"/>
                  </a:cxn>
                  <a:cxn ang="T76">
                    <a:pos x="T32" y="T33"/>
                  </a:cxn>
                  <a:cxn ang="T77">
                    <a:pos x="T34" y="T35"/>
                  </a:cxn>
                  <a:cxn ang="T78">
                    <a:pos x="T36" y="T37"/>
                  </a:cxn>
                  <a:cxn ang="T79">
                    <a:pos x="T38" y="T39"/>
                  </a:cxn>
                  <a:cxn ang="T80">
                    <a:pos x="T40" y="T41"/>
                  </a:cxn>
                  <a:cxn ang="T81">
                    <a:pos x="T42" y="T43"/>
                  </a:cxn>
                  <a:cxn ang="T82">
                    <a:pos x="T44" y="T45"/>
                  </a:cxn>
                  <a:cxn ang="T83">
                    <a:pos x="T46" y="T47"/>
                  </a:cxn>
                  <a:cxn ang="T84">
                    <a:pos x="T48" y="T49"/>
                  </a:cxn>
                  <a:cxn ang="T85">
                    <a:pos x="T50" y="T51"/>
                  </a:cxn>
                  <a:cxn ang="T86">
                    <a:pos x="T52" y="T53"/>
                  </a:cxn>
                  <a:cxn ang="T87">
                    <a:pos x="T54" y="T55"/>
                  </a:cxn>
                  <a:cxn ang="T88">
                    <a:pos x="T56" y="T57"/>
                  </a:cxn>
                  <a:cxn ang="T89">
                    <a:pos x="T58" y="T59"/>
                  </a:cxn>
                </a:cxnLst>
                <a:rect l="0" t="0" r="r" b="b"/>
                <a:pathLst>
                  <a:path w="133" h="239">
                    <a:moveTo>
                      <a:pt x="132" y="177"/>
                    </a:moveTo>
                    <a:lnTo>
                      <a:pt x="132" y="177"/>
                    </a:lnTo>
                    <a:lnTo>
                      <a:pt x="132" y="115"/>
                    </a:lnTo>
                    <a:lnTo>
                      <a:pt x="132" y="62"/>
                    </a:lnTo>
                    <a:lnTo>
                      <a:pt x="123" y="35"/>
                    </a:lnTo>
                    <a:lnTo>
                      <a:pt x="114" y="18"/>
                    </a:lnTo>
                    <a:lnTo>
                      <a:pt x="97" y="0"/>
                    </a:lnTo>
                    <a:lnTo>
                      <a:pt x="70" y="0"/>
                    </a:lnTo>
                    <a:lnTo>
                      <a:pt x="44" y="9"/>
                    </a:lnTo>
                    <a:lnTo>
                      <a:pt x="26" y="18"/>
                    </a:lnTo>
                    <a:lnTo>
                      <a:pt x="8" y="35"/>
                    </a:lnTo>
                    <a:lnTo>
                      <a:pt x="0" y="62"/>
                    </a:lnTo>
                    <a:lnTo>
                      <a:pt x="0" y="115"/>
                    </a:lnTo>
                    <a:lnTo>
                      <a:pt x="0" y="168"/>
                    </a:lnTo>
                    <a:lnTo>
                      <a:pt x="8" y="194"/>
                    </a:lnTo>
                    <a:lnTo>
                      <a:pt x="17" y="212"/>
                    </a:lnTo>
                    <a:lnTo>
                      <a:pt x="35" y="229"/>
                    </a:lnTo>
                    <a:lnTo>
                      <a:pt x="61" y="238"/>
                    </a:lnTo>
                    <a:lnTo>
                      <a:pt x="88" y="229"/>
                    </a:lnTo>
                    <a:lnTo>
                      <a:pt x="105" y="221"/>
                    </a:lnTo>
                    <a:lnTo>
                      <a:pt x="123" y="203"/>
                    </a:lnTo>
                    <a:lnTo>
                      <a:pt x="132" y="177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223" name="Freeform 108"/>
              <p:cNvSpPr>
                <a:spLocks noChangeArrowheads="1"/>
              </p:cNvSpPr>
              <p:nvPr/>
            </p:nvSpPr>
            <p:spPr bwMode="auto">
              <a:xfrm>
                <a:off x="6253163" y="5586413"/>
                <a:ext cx="53975" cy="82550"/>
              </a:xfrm>
              <a:custGeom>
                <a:avLst/>
                <a:gdLst>
                  <a:gd name="T0" fmla="*/ 50400 w 151"/>
                  <a:gd name="T1" fmla="*/ 37880 h 231"/>
                  <a:gd name="T2" fmla="*/ 47541 w 151"/>
                  <a:gd name="T3" fmla="*/ 18940 h 231"/>
                  <a:gd name="T4" fmla="*/ 47541 w 151"/>
                  <a:gd name="T5" fmla="*/ 18940 h 231"/>
                  <a:gd name="T6" fmla="*/ 47541 w 151"/>
                  <a:gd name="T7" fmla="*/ 18940 h 231"/>
                  <a:gd name="T8" fmla="*/ 44324 w 151"/>
                  <a:gd name="T9" fmla="*/ 9649 h 231"/>
                  <a:gd name="T10" fmla="*/ 37890 w 151"/>
                  <a:gd name="T11" fmla="*/ 3216 h 231"/>
                  <a:gd name="T12" fmla="*/ 28596 w 151"/>
                  <a:gd name="T13" fmla="*/ 0 h 231"/>
                  <a:gd name="T14" fmla="*/ 18945 w 151"/>
                  <a:gd name="T15" fmla="*/ 0 h 231"/>
                  <a:gd name="T16" fmla="*/ 18945 w 151"/>
                  <a:gd name="T17" fmla="*/ 0 h 231"/>
                  <a:gd name="T18" fmla="*/ 12868 w 151"/>
                  <a:gd name="T19" fmla="*/ 3216 h 231"/>
                  <a:gd name="T20" fmla="*/ 6434 w 151"/>
                  <a:gd name="T21" fmla="*/ 9649 h 231"/>
                  <a:gd name="T22" fmla="*/ 3217 w 151"/>
                  <a:gd name="T23" fmla="*/ 18940 h 231"/>
                  <a:gd name="T24" fmla="*/ 0 w 151"/>
                  <a:gd name="T25" fmla="*/ 25373 h 231"/>
                  <a:gd name="T26" fmla="*/ 3217 w 151"/>
                  <a:gd name="T27" fmla="*/ 28589 h 231"/>
                  <a:gd name="T28" fmla="*/ 6434 w 151"/>
                  <a:gd name="T29" fmla="*/ 44313 h 231"/>
                  <a:gd name="T30" fmla="*/ 9651 w 151"/>
                  <a:gd name="T31" fmla="*/ 63253 h 231"/>
                  <a:gd name="T32" fmla="*/ 9651 w 151"/>
                  <a:gd name="T33" fmla="*/ 63253 h 231"/>
                  <a:gd name="T34" fmla="*/ 9651 w 151"/>
                  <a:gd name="T35" fmla="*/ 63253 h 231"/>
                  <a:gd name="T36" fmla="*/ 12868 w 151"/>
                  <a:gd name="T37" fmla="*/ 72544 h 231"/>
                  <a:gd name="T38" fmla="*/ 15728 w 151"/>
                  <a:gd name="T39" fmla="*/ 78976 h 231"/>
                  <a:gd name="T40" fmla="*/ 25379 w 151"/>
                  <a:gd name="T41" fmla="*/ 82193 h 231"/>
                  <a:gd name="T42" fmla="*/ 34673 w 151"/>
                  <a:gd name="T43" fmla="*/ 82193 h 231"/>
                  <a:gd name="T44" fmla="*/ 34673 w 151"/>
                  <a:gd name="T45" fmla="*/ 82193 h 231"/>
                  <a:gd name="T46" fmla="*/ 44324 w 151"/>
                  <a:gd name="T47" fmla="*/ 78976 h 231"/>
                  <a:gd name="T48" fmla="*/ 50400 w 151"/>
                  <a:gd name="T49" fmla="*/ 75760 h 231"/>
                  <a:gd name="T50" fmla="*/ 53618 w 151"/>
                  <a:gd name="T51" fmla="*/ 66469 h 231"/>
                  <a:gd name="T52" fmla="*/ 53618 w 151"/>
                  <a:gd name="T53" fmla="*/ 56820 h 231"/>
                  <a:gd name="T54" fmla="*/ 50400 w 151"/>
                  <a:gd name="T55" fmla="*/ 37880 h 231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</a:gdLst>
                <a:ahLst/>
                <a:cxnLst>
                  <a:cxn ang="T56">
                    <a:pos x="T0" y="T1"/>
                  </a:cxn>
                  <a:cxn ang="T57">
                    <a:pos x="T2" y="T3"/>
                  </a:cxn>
                  <a:cxn ang="T58">
                    <a:pos x="T4" y="T5"/>
                  </a:cxn>
                  <a:cxn ang="T59">
                    <a:pos x="T6" y="T7"/>
                  </a:cxn>
                  <a:cxn ang="T60">
                    <a:pos x="T8" y="T9"/>
                  </a:cxn>
                  <a:cxn ang="T61">
                    <a:pos x="T10" y="T11"/>
                  </a:cxn>
                  <a:cxn ang="T62">
                    <a:pos x="T12" y="T13"/>
                  </a:cxn>
                  <a:cxn ang="T63">
                    <a:pos x="T14" y="T15"/>
                  </a:cxn>
                  <a:cxn ang="T64">
                    <a:pos x="T16" y="T17"/>
                  </a:cxn>
                  <a:cxn ang="T65">
                    <a:pos x="T18" y="T19"/>
                  </a:cxn>
                  <a:cxn ang="T66">
                    <a:pos x="T20" y="T21"/>
                  </a:cxn>
                  <a:cxn ang="T67">
                    <a:pos x="T22" y="T23"/>
                  </a:cxn>
                  <a:cxn ang="T68">
                    <a:pos x="T24" y="T25"/>
                  </a:cxn>
                  <a:cxn ang="T69">
                    <a:pos x="T26" y="T27"/>
                  </a:cxn>
                  <a:cxn ang="T70">
                    <a:pos x="T28" y="T29"/>
                  </a:cxn>
                  <a:cxn ang="T71">
                    <a:pos x="T30" y="T31"/>
                  </a:cxn>
                  <a:cxn ang="T72">
                    <a:pos x="T32" y="T33"/>
                  </a:cxn>
                  <a:cxn ang="T73">
                    <a:pos x="T34" y="T35"/>
                  </a:cxn>
                  <a:cxn ang="T74">
                    <a:pos x="T36" y="T37"/>
                  </a:cxn>
                  <a:cxn ang="T75">
                    <a:pos x="T38" y="T39"/>
                  </a:cxn>
                  <a:cxn ang="T76">
                    <a:pos x="T40" y="T41"/>
                  </a:cxn>
                  <a:cxn ang="T77">
                    <a:pos x="T42" y="T43"/>
                  </a:cxn>
                  <a:cxn ang="T78">
                    <a:pos x="T44" y="T45"/>
                  </a:cxn>
                  <a:cxn ang="T79">
                    <a:pos x="T46" y="T47"/>
                  </a:cxn>
                  <a:cxn ang="T80">
                    <a:pos x="T48" y="T49"/>
                  </a:cxn>
                  <a:cxn ang="T81">
                    <a:pos x="T50" y="T51"/>
                  </a:cxn>
                  <a:cxn ang="T82">
                    <a:pos x="T52" y="T53"/>
                  </a:cxn>
                  <a:cxn ang="T83">
                    <a:pos x="T54" y="T55"/>
                  </a:cxn>
                </a:cxnLst>
                <a:rect l="0" t="0" r="r" b="b"/>
                <a:pathLst>
                  <a:path w="151" h="231">
                    <a:moveTo>
                      <a:pt x="141" y="106"/>
                    </a:moveTo>
                    <a:lnTo>
                      <a:pt x="133" y="53"/>
                    </a:lnTo>
                    <a:lnTo>
                      <a:pt x="124" y="27"/>
                    </a:lnTo>
                    <a:lnTo>
                      <a:pt x="106" y="9"/>
                    </a:lnTo>
                    <a:lnTo>
                      <a:pt x="80" y="0"/>
                    </a:lnTo>
                    <a:lnTo>
                      <a:pt x="53" y="0"/>
                    </a:lnTo>
                    <a:lnTo>
                      <a:pt x="36" y="9"/>
                    </a:lnTo>
                    <a:lnTo>
                      <a:pt x="18" y="27"/>
                    </a:lnTo>
                    <a:lnTo>
                      <a:pt x="9" y="53"/>
                    </a:lnTo>
                    <a:lnTo>
                      <a:pt x="0" y="71"/>
                    </a:lnTo>
                    <a:lnTo>
                      <a:pt x="9" y="80"/>
                    </a:lnTo>
                    <a:lnTo>
                      <a:pt x="18" y="124"/>
                    </a:lnTo>
                    <a:lnTo>
                      <a:pt x="27" y="177"/>
                    </a:lnTo>
                    <a:lnTo>
                      <a:pt x="36" y="203"/>
                    </a:lnTo>
                    <a:lnTo>
                      <a:pt x="44" y="221"/>
                    </a:lnTo>
                    <a:lnTo>
                      <a:pt x="71" y="230"/>
                    </a:lnTo>
                    <a:lnTo>
                      <a:pt x="97" y="230"/>
                    </a:lnTo>
                    <a:lnTo>
                      <a:pt x="124" y="221"/>
                    </a:lnTo>
                    <a:lnTo>
                      <a:pt x="141" y="212"/>
                    </a:lnTo>
                    <a:lnTo>
                      <a:pt x="150" y="186"/>
                    </a:lnTo>
                    <a:lnTo>
                      <a:pt x="150" y="159"/>
                    </a:lnTo>
                    <a:lnTo>
                      <a:pt x="141" y="106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224" name="Freeform 109"/>
              <p:cNvSpPr>
                <a:spLocks noChangeArrowheads="1"/>
              </p:cNvSpPr>
              <p:nvPr/>
            </p:nvSpPr>
            <p:spPr bwMode="auto">
              <a:xfrm>
                <a:off x="6221413" y="5475288"/>
                <a:ext cx="60325" cy="82550"/>
              </a:xfrm>
              <a:custGeom>
                <a:avLst/>
                <a:gdLst>
                  <a:gd name="T0" fmla="*/ 53543 w 169"/>
                  <a:gd name="T1" fmla="*/ 34815 h 230"/>
                  <a:gd name="T2" fmla="*/ 47118 w 169"/>
                  <a:gd name="T3" fmla="*/ 15792 h 230"/>
                  <a:gd name="T4" fmla="*/ 47118 w 169"/>
                  <a:gd name="T5" fmla="*/ 15792 h 230"/>
                  <a:gd name="T6" fmla="*/ 47118 w 169"/>
                  <a:gd name="T7" fmla="*/ 15792 h 230"/>
                  <a:gd name="T8" fmla="*/ 41050 w 169"/>
                  <a:gd name="T9" fmla="*/ 6102 h 230"/>
                  <a:gd name="T10" fmla="*/ 34624 w 169"/>
                  <a:gd name="T11" fmla="*/ 0 h 230"/>
                  <a:gd name="T12" fmla="*/ 25344 w 169"/>
                  <a:gd name="T13" fmla="*/ 0 h 230"/>
                  <a:gd name="T14" fmla="*/ 15706 w 169"/>
                  <a:gd name="T15" fmla="*/ 0 h 230"/>
                  <a:gd name="T16" fmla="*/ 15706 w 169"/>
                  <a:gd name="T17" fmla="*/ 0 h 230"/>
                  <a:gd name="T18" fmla="*/ 9281 w 169"/>
                  <a:gd name="T19" fmla="*/ 6102 h 230"/>
                  <a:gd name="T20" fmla="*/ 3213 w 169"/>
                  <a:gd name="T21" fmla="*/ 12562 h 230"/>
                  <a:gd name="T22" fmla="*/ 0 w 169"/>
                  <a:gd name="T23" fmla="*/ 21894 h 230"/>
                  <a:gd name="T24" fmla="*/ 3213 w 169"/>
                  <a:gd name="T25" fmla="*/ 31584 h 230"/>
                  <a:gd name="T26" fmla="*/ 3213 w 169"/>
                  <a:gd name="T27" fmla="*/ 31584 h 230"/>
                  <a:gd name="T28" fmla="*/ 9281 w 169"/>
                  <a:gd name="T29" fmla="*/ 47377 h 230"/>
                  <a:gd name="T30" fmla="*/ 15706 w 169"/>
                  <a:gd name="T31" fmla="*/ 66399 h 230"/>
                  <a:gd name="T32" fmla="*/ 15706 w 169"/>
                  <a:gd name="T33" fmla="*/ 66399 h 230"/>
                  <a:gd name="T34" fmla="*/ 18918 w 169"/>
                  <a:gd name="T35" fmla="*/ 75731 h 230"/>
                  <a:gd name="T36" fmla="*/ 25344 w 169"/>
                  <a:gd name="T37" fmla="*/ 78961 h 230"/>
                  <a:gd name="T38" fmla="*/ 34624 w 169"/>
                  <a:gd name="T39" fmla="*/ 82191 h 230"/>
                  <a:gd name="T40" fmla="*/ 44262 w 169"/>
                  <a:gd name="T41" fmla="*/ 82191 h 230"/>
                  <a:gd name="T42" fmla="*/ 44262 w 169"/>
                  <a:gd name="T43" fmla="*/ 82191 h 230"/>
                  <a:gd name="T44" fmla="*/ 53543 w 169"/>
                  <a:gd name="T45" fmla="*/ 75731 h 230"/>
                  <a:gd name="T46" fmla="*/ 56755 w 169"/>
                  <a:gd name="T47" fmla="*/ 69629 h 230"/>
                  <a:gd name="T48" fmla="*/ 59968 w 169"/>
                  <a:gd name="T49" fmla="*/ 59938 h 230"/>
                  <a:gd name="T50" fmla="*/ 59968 w 169"/>
                  <a:gd name="T51" fmla="*/ 50607 h 230"/>
                  <a:gd name="T52" fmla="*/ 53543 w 169"/>
                  <a:gd name="T53" fmla="*/ 34815 h 230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</a:gdLst>
                <a:ahLst/>
                <a:cxnLst>
                  <a:cxn ang="T54">
                    <a:pos x="T0" y="T1"/>
                  </a:cxn>
                  <a:cxn ang="T55">
                    <a:pos x="T2" y="T3"/>
                  </a:cxn>
                  <a:cxn ang="T56">
                    <a:pos x="T4" y="T5"/>
                  </a:cxn>
                  <a:cxn ang="T57">
                    <a:pos x="T6" y="T7"/>
                  </a:cxn>
                  <a:cxn ang="T58">
                    <a:pos x="T8" y="T9"/>
                  </a:cxn>
                  <a:cxn ang="T59">
                    <a:pos x="T10" y="T11"/>
                  </a:cxn>
                  <a:cxn ang="T60">
                    <a:pos x="T12" y="T13"/>
                  </a:cxn>
                  <a:cxn ang="T61">
                    <a:pos x="T14" y="T15"/>
                  </a:cxn>
                  <a:cxn ang="T62">
                    <a:pos x="T16" y="T17"/>
                  </a:cxn>
                  <a:cxn ang="T63">
                    <a:pos x="T18" y="T19"/>
                  </a:cxn>
                  <a:cxn ang="T64">
                    <a:pos x="T20" y="T21"/>
                  </a:cxn>
                  <a:cxn ang="T65">
                    <a:pos x="T22" y="T23"/>
                  </a:cxn>
                  <a:cxn ang="T66">
                    <a:pos x="T24" y="T25"/>
                  </a:cxn>
                  <a:cxn ang="T67">
                    <a:pos x="T26" y="T27"/>
                  </a:cxn>
                  <a:cxn ang="T68">
                    <a:pos x="T28" y="T29"/>
                  </a:cxn>
                  <a:cxn ang="T69">
                    <a:pos x="T30" y="T31"/>
                  </a:cxn>
                  <a:cxn ang="T70">
                    <a:pos x="T32" y="T33"/>
                  </a:cxn>
                  <a:cxn ang="T71">
                    <a:pos x="T34" y="T35"/>
                  </a:cxn>
                  <a:cxn ang="T72">
                    <a:pos x="T36" y="T37"/>
                  </a:cxn>
                  <a:cxn ang="T73">
                    <a:pos x="T38" y="T39"/>
                  </a:cxn>
                  <a:cxn ang="T74">
                    <a:pos x="T40" y="T41"/>
                  </a:cxn>
                  <a:cxn ang="T75">
                    <a:pos x="T42" y="T43"/>
                  </a:cxn>
                  <a:cxn ang="T76">
                    <a:pos x="T44" y="T45"/>
                  </a:cxn>
                  <a:cxn ang="T77">
                    <a:pos x="T46" y="T47"/>
                  </a:cxn>
                  <a:cxn ang="T78">
                    <a:pos x="T48" y="T49"/>
                  </a:cxn>
                  <a:cxn ang="T79">
                    <a:pos x="T50" y="T51"/>
                  </a:cxn>
                  <a:cxn ang="T80">
                    <a:pos x="T52" y="T53"/>
                  </a:cxn>
                </a:cxnLst>
                <a:rect l="0" t="0" r="r" b="b"/>
                <a:pathLst>
                  <a:path w="169" h="230">
                    <a:moveTo>
                      <a:pt x="150" y="97"/>
                    </a:moveTo>
                    <a:lnTo>
                      <a:pt x="132" y="44"/>
                    </a:lnTo>
                    <a:lnTo>
                      <a:pt x="115" y="17"/>
                    </a:lnTo>
                    <a:lnTo>
                      <a:pt x="97" y="0"/>
                    </a:lnTo>
                    <a:lnTo>
                      <a:pt x="71" y="0"/>
                    </a:lnTo>
                    <a:lnTo>
                      <a:pt x="44" y="0"/>
                    </a:lnTo>
                    <a:lnTo>
                      <a:pt x="26" y="17"/>
                    </a:lnTo>
                    <a:lnTo>
                      <a:pt x="9" y="35"/>
                    </a:lnTo>
                    <a:lnTo>
                      <a:pt x="0" y="61"/>
                    </a:lnTo>
                    <a:lnTo>
                      <a:pt x="9" y="88"/>
                    </a:lnTo>
                    <a:lnTo>
                      <a:pt x="26" y="132"/>
                    </a:lnTo>
                    <a:lnTo>
                      <a:pt x="44" y="185"/>
                    </a:lnTo>
                    <a:lnTo>
                      <a:pt x="53" y="211"/>
                    </a:lnTo>
                    <a:lnTo>
                      <a:pt x="71" y="220"/>
                    </a:lnTo>
                    <a:lnTo>
                      <a:pt x="97" y="229"/>
                    </a:lnTo>
                    <a:lnTo>
                      <a:pt x="124" y="229"/>
                    </a:lnTo>
                    <a:lnTo>
                      <a:pt x="150" y="211"/>
                    </a:lnTo>
                    <a:lnTo>
                      <a:pt x="159" y="194"/>
                    </a:lnTo>
                    <a:lnTo>
                      <a:pt x="168" y="167"/>
                    </a:lnTo>
                    <a:lnTo>
                      <a:pt x="168" y="141"/>
                    </a:lnTo>
                    <a:lnTo>
                      <a:pt x="150" y="97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225" name="Freeform 110"/>
              <p:cNvSpPr>
                <a:spLocks noChangeArrowheads="1"/>
              </p:cNvSpPr>
              <p:nvPr/>
            </p:nvSpPr>
            <p:spPr bwMode="auto">
              <a:xfrm>
                <a:off x="6176963" y="5370513"/>
                <a:ext cx="63500" cy="79375"/>
              </a:xfrm>
              <a:custGeom>
                <a:avLst/>
                <a:gdLst>
                  <a:gd name="T0" fmla="*/ 53511 w 178"/>
                  <a:gd name="T1" fmla="*/ 28604 h 222"/>
                  <a:gd name="T2" fmla="*/ 44236 w 178"/>
                  <a:gd name="T3" fmla="*/ 12872 h 222"/>
                  <a:gd name="T4" fmla="*/ 44236 w 178"/>
                  <a:gd name="T5" fmla="*/ 12872 h 222"/>
                  <a:gd name="T6" fmla="*/ 44236 w 178"/>
                  <a:gd name="T7" fmla="*/ 12872 h 222"/>
                  <a:gd name="T8" fmla="*/ 37815 w 178"/>
                  <a:gd name="T9" fmla="*/ 3218 h 222"/>
                  <a:gd name="T10" fmla="*/ 28539 w 178"/>
                  <a:gd name="T11" fmla="*/ 0 h 222"/>
                  <a:gd name="T12" fmla="*/ 22118 w 178"/>
                  <a:gd name="T13" fmla="*/ 0 h 222"/>
                  <a:gd name="T14" fmla="*/ 12843 w 178"/>
                  <a:gd name="T15" fmla="*/ 0 h 222"/>
                  <a:gd name="T16" fmla="*/ 12843 w 178"/>
                  <a:gd name="T17" fmla="*/ 0 h 222"/>
                  <a:gd name="T18" fmla="*/ 3211 w 178"/>
                  <a:gd name="T19" fmla="*/ 6436 h 222"/>
                  <a:gd name="T20" fmla="*/ 0 w 178"/>
                  <a:gd name="T21" fmla="*/ 16090 h 222"/>
                  <a:gd name="T22" fmla="*/ 0 w 178"/>
                  <a:gd name="T23" fmla="*/ 25386 h 222"/>
                  <a:gd name="T24" fmla="*/ 0 w 178"/>
                  <a:gd name="T25" fmla="*/ 31822 h 222"/>
                  <a:gd name="T26" fmla="*/ 0 w 178"/>
                  <a:gd name="T27" fmla="*/ 34682 h 222"/>
                  <a:gd name="T28" fmla="*/ 9632 w 178"/>
                  <a:gd name="T29" fmla="*/ 50771 h 222"/>
                  <a:gd name="T30" fmla="*/ 18907 w 178"/>
                  <a:gd name="T31" fmla="*/ 66503 h 222"/>
                  <a:gd name="T32" fmla="*/ 18907 w 178"/>
                  <a:gd name="T33" fmla="*/ 66503 h 222"/>
                  <a:gd name="T34" fmla="*/ 25329 w 178"/>
                  <a:gd name="T35" fmla="*/ 75800 h 222"/>
                  <a:gd name="T36" fmla="*/ 31750 w 178"/>
                  <a:gd name="T37" fmla="*/ 79017 h 222"/>
                  <a:gd name="T38" fmla="*/ 41025 w 178"/>
                  <a:gd name="T39" fmla="*/ 79017 h 222"/>
                  <a:gd name="T40" fmla="*/ 50657 w 178"/>
                  <a:gd name="T41" fmla="*/ 79017 h 222"/>
                  <a:gd name="T42" fmla="*/ 50657 w 178"/>
                  <a:gd name="T43" fmla="*/ 79017 h 222"/>
                  <a:gd name="T44" fmla="*/ 56722 w 178"/>
                  <a:gd name="T45" fmla="*/ 72582 h 222"/>
                  <a:gd name="T46" fmla="*/ 63143 w 178"/>
                  <a:gd name="T47" fmla="*/ 63285 h 222"/>
                  <a:gd name="T48" fmla="*/ 63143 w 178"/>
                  <a:gd name="T49" fmla="*/ 56850 h 222"/>
                  <a:gd name="T50" fmla="*/ 59933 w 178"/>
                  <a:gd name="T51" fmla="*/ 47553 h 222"/>
                  <a:gd name="T52" fmla="*/ 53511 w 178"/>
                  <a:gd name="T53" fmla="*/ 28604 h 222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</a:gdLst>
                <a:ahLst/>
                <a:cxnLst>
                  <a:cxn ang="T54">
                    <a:pos x="T0" y="T1"/>
                  </a:cxn>
                  <a:cxn ang="T55">
                    <a:pos x="T2" y="T3"/>
                  </a:cxn>
                  <a:cxn ang="T56">
                    <a:pos x="T4" y="T5"/>
                  </a:cxn>
                  <a:cxn ang="T57">
                    <a:pos x="T6" y="T7"/>
                  </a:cxn>
                  <a:cxn ang="T58">
                    <a:pos x="T8" y="T9"/>
                  </a:cxn>
                  <a:cxn ang="T59">
                    <a:pos x="T10" y="T11"/>
                  </a:cxn>
                  <a:cxn ang="T60">
                    <a:pos x="T12" y="T13"/>
                  </a:cxn>
                  <a:cxn ang="T61">
                    <a:pos x="T14" y="T15"/>
                  </a:cxn>
                  <a:cxn ang="T62">
                    <a:pos x="T16" y="T17"/>
                  </a:cxn>
                  <a:cxn ang="T63">
                    <a:pos x="T18" y="T19"/>
                  </a:cxn>
                  <a:cxn ang="T64">
                    <a:pos x="T20" y="T21"/>
                  </a:cxn>
                  <a:cxn ang="T65">
                    <a:pos x="T22" y="T23"/>
                  </a:cxn>
                  <a:cxn ang="T66">
                    <a:pos x="T24" y="T25"/>
                  </a:cxn>
                  <a:cxn ang="T67">
                    <a:pos x="T26" y="T27"/>
                  </a:cxn>
                  <a:cxn ang="T68">
                    <a:pos x="T28" y="T29"/>
                  </a:cxn>
                  <a:cxn ang="T69">
                    <a:pos x="T30" y="T31"/>
                  </a:cxn>
                  <a:cxn ang="T70">
                    <a:pos x="T32" y="T33"/>
                  </a:cxn>
                  <a:cxn ang="T71">
                    <a:pos x="T34" y="T35"/>
                  </a:cxn>
                  <a:cxn ang="T72">
                    <a:pos x="T36" y="T37"/>
                  </a:cxn>
                  <a:cxn ang="T73">
                    <a:pos x="T38" y="T39"/>
                  </a:cxn>
                  <a:cxn ang="T74">
                    <a:pos x="T40" y="T41"/>
                  </a:cxn>
                  <a:cxn ang="T75">
                    <a:pos x="T42" y="T43"/>
                  </a:cxn>
                  <a:cxn ang="T76">
                    <a:pos x="T44" y="T45"/>
                  </a:cxn>
                  <a:cxn ang="T77">
                    <a:pos x="T46" y="T47"/>
                  </a:cxn>
                  <a:cxn ang="T78">
                    <a:pos x="T48" y="T49"/>
                  </a:cxn>
                  <a:cxn ang="T79">
                    <a:pos x="T50" y="T51"/>
                  </a:cxn>
                  <a:cxn ang="T80">
                    <a:pos x="T52" y="T53"/>
                  </a:cxn>
                </a:cxnLst>
                <a:rect l="0" t="0" r="r" b="b"/>
                <a:pathLst>
                  <a:path w="178" h="222">
                    <a:moveTo>
                      <a:pt x="150" y="80"/>
                    </a:moveTo>
                    <a:lnTo>
                      <a:pt x="124" y="36"/>
                    </a:lnTo>
                    <a:lnTo>
                      <a:pt x="106" y="9"/>
                    </a:lnTo>
                    <a:lnTo>
                      <a:pt x="80" y="0"/>
                    </a:lnTo>
                    <a:lnTo>
                      <a:pt x="62" y="0"/>
                    </a:lnTo>
                    <a:lnTo>
                      <a:pt x="36" y="0"/>
                    </a:lnTo>
                    <a:lnTo>
                      <a:pt x="9" y="18"/>
                    </a:lnTo>
                    <a:lnTo>
                      <a:pt x="0" y="45"/>
                    </a:lnTo>
                    <a:lnTo>
                      <a:pt x="0" y="71"/>
                    </a:lnTo>
                    <a:lnTo>
                      <a:pt x="0" y="89"/>
                    </a:lnTo>
                    <a:lnTo>
                      <a:pt x="0" y="97"/>
                    </a:lnTo>
                    <a:lnTo>
                      <a:pt x="27" y="142"/>
                    </a:lnTo>
                    <a:lnTo>
                      <a:pt x="53" y="186"/>
                    </a:lnTo>
                    <a:lnTo>
                      <a:pt x="71" y="212"/>
                    </a:lnTo>
                    <a:lnTo>
                      <a:pt x="89" y="221"/>
                    </a:lnTo>
                    <a:lnTo>
                      <a:pt x="115" y="221"/>
                    </a:lnTo>
                    <a:lnTo>
                      <a:pt x="142" y="221"/>
                    </a:lnTo>
                    <a:lnTo>
                      <a:pt x="159" y="203"/>
                    </a:lnTo>
                    <a:lnTo>
                      <a:pt x="177" y="177"/>
                    </a:lnTo>
                    <a:lnTo>
                      <a:pt x="177" y="159"/>
                    </a:lnTo>
                    <a:lnTo>
                      <a:pt x="168" y="133"/>
                    </a:lnTo>
                    <a:lnTo>
                      <a:pt x="150" y="80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226" name="Freeform 111"/>
              <p:cNvSpPr>
                <a:spLocks noChangeArrowheads="1"/>
              </p:cNvSpPr>
              <p:nvPr/>
            </p:nvSpPr>
            <p:spPr bwMode="auto">
              <a:xfrm>
                <a:off x="6116638" y="5268913"/>
                <a:ext cx="69850" cy="82550"/>
              </a:xfrm>
              <a:custGeom>
                <a:avLst/>
                <a:gdLst>
                  <a:gd name="T0" fmla="*/ 66268 w 195"/>
                  <a:gd name="T1" fmla="*/ 44505 h 230"/>
                  <a:gd name="T2" fmla="*/ 66268 w 195"/>
                  <a:gd name="T3" fmla="*/ 44505 h 230"/>
                  <a:gd name="T4" fmla="*/ 44059 w 195"/>
                  <a:gd name="T5" fmla="*/ 12562 h 230"/>
                  <a:gd name="T6" fmla="*/ 44059 w 195"/>
                  <a:gd name="T7" fmla="*/ 12562 h 230"/>
                  <a:gd name="T8" fmla="*/ 44059 w 195"/>
                  <a:gd name="T9" fmla="*/ 12562 h 230"/>
                  <a:gd name="T10" fmla="*/ 37970 w 195"/>
                  <a:gd name="T11" fmla="*/ 3230 h 230"/>
                  <a:gd name="T12" fmla="*/ 28298 w 195"/>
                  <a:gd name="T13" fmla="*/ 0 h 230"/>
                  <a:gd name="T14" fmla="*/ 18985 w 195"/>
                  <a:gd name="T15" fmla="*/ 0 h 230"/>
                  <a:gd name="T16" fmla="*/ 12537 w 195"/>
                  <a:gd name="T17" fmla="*/ 3230 h 230"/>
                  <a:gd name="T18" fmla="*/ 12537 w 195"/>
                  <a:gd name="T19" fmla="*/ 3230 h 230"/>
                  <a:gd name="T20" fmla="*/ 3224 w 195"/>
                  <a:gd name="T21" fmla="*/ 12562 h 230"/>
                  <a:gd name="T22" fmla="*/ 0 w 195"/>
                  <a:gd name="T23" fmla="*/ 19022 h 230"/>
                  <a:gd name="T24" fmla="*/ 0 w 195"/>
                  <a:gd name="T25" fmla="*/ 28354 h 230"/>
                  <a:gd name="T26" fmla="*/ 3224 w 195"/>
                  <a:gd name="T27" fmla="*/ 38045 h 230"/>
                  <a:gd name="T28" fmla="*/ 3224 w 195"/>
                  <a:gd name="T29" fmla="*/ 38045 h 230"/>
                  <a:gd name="T30" fmla="*/ 3224 w 195"/>
                  <a:gd name="T31" fmla="*/ 38045 h 230"/>
                  <a:gd name="T32" fmla="*/ 25074 w 195"/>
                  <a:gd name="T33" fmla="*/ 69629 h 230"/>
                  <a:gd name="T34" fmla="*/ 25074 w 195"/>
                  <a:gd name="T35" fmla="*/ 69629 h 230"/>
                  <a:gd name="T36" fmla="*/ 31522 w 195"/>
                  <a:gd name="T37" fmla="*/ 76090 h 230"/>
                  <a:gd name="T38" fmla="*/ 37970 w 195"/>
                  <a:gd name="T39" fmla="*/ 79320 h 230"/>
                  <a:gd name="T40" fmla="*/ 47283 w 195"/>
                  <a:gd name="T41" fmla="*/ 82191 h 230"/>
                  <a:gd name="T42" fmla="*/ 56955 w 195"/>
                  <a:gd name="T43" fmla="*/ 76090 h 230"/>
                  <a:gd name="T44" fmla="*/ 56955 w 195"/>
                  <a:gd name="T45" fmla="*/ 76090 h 230"/>
                  <a:gd name="T46" fmla="*/ 63044 w 195"/>
                  <a:gd name="T47" fmla="*/ 69629 h 230"/>
                  <a:gd name="T48" fmla="*/ 69492 w 195"/>
                  <a:gd name="T49" fmla="*/ 63528 h 230"/>
                  <a:gd name="T50" fmla="*/ 69492 w 195"/>
                  <a:gd name="T51" fmla="*/ 53837 h 230"/>
                  <a:gd name="T52" fmla="*/ 66268 w 195"/>
                  <a:gd name="T53" fmla="*/ 44505 h 230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</a:gdLst>
                <a:ahLst/>
                <a:cxnLst>
                  <a:cxn ang="T54">
                    <a:pos x="T0" y="T1"/>
                  </a:cxn>
                  <a:cxn ang="T55">
                    <a:pos x="T2" y="T3"/>
                  </a:cxn>
                  <a:cxn ang="T56">
                    <a:pos x="T4" y="T5"/>
                  </a:cxn>
                  <a:cxn ang="T57">
                    <a:pos x="T6" y="T7"/>
                  </a:cxn>
                  <a:cxn ang="T58">
                    <a:pos x="T8" y="T9"/>
                  </a:cxn>
                  <a:cxn ang="T59">
                    <a:pos x="T10" y="T11"/>
                  </a:cxn>
                  <a:cxn ang="T60">
                    <a:pos x="T12" y="T13"/>
                  </a:cxn>
                  <a:cxn ang="T61">
                    <a:pos x="T14" y="T15"/>
                  </a:cxn>
                  <a:cxn ang="T62">
                    <a:pos x="T16" y="T17"/>
                  </a:cxn>
                  <a:cxn ang="T63">
                    <a:pos x="T18" y="T19"/>
                  </a:cxn>
                  <a:cxn ang="T64">
                    <a:pos x="T20" y="T21"/>
                  </a:cxn>
                  <a:cxn ang="T65">
                    <a:pos x="T22" y="T23"/>
                  </a:cxn>
                  <a:cxn ang="T66">
                    <a:pos x="T24" y="T25"/>
                  </a:cxn>
                  <a:cxn ang="T67">
                    <a:pos x="T26" y="T27"/>
                  </a:cxn>
                  <a:cxn ang="T68">
                    <a:pos x="T28" y="T29"/>
                  </a:cxn>
                  <a:cxn ang="T69">
                    <a:pos x="T30" y="T31"/>
                  </a:cxn>
                  <a:cxn ang="T70">
                    <a:pos x="T32" y="T33"/>
                  </a:cxn>
                  <a:cxn ang="T71">
                    <a:pos x="T34" y="T35"/>
                  </a:cxn>
                  <a:cxn ang="T72">
                    <a:pos x="T36" y="T37"/>
                  </a:cxn>
                  <a:cxn ang="T73">
                    <a:pos x="T38" y="T39"/>
                  </a:cxn>
                  <a:cxn ang="T74">
                    <a:pos x="T40" y="T41"/>
                  </a:cxn>
                  <a:cxn ang="T75">
                    <a:pos x="T42" y="T43"/>
                  </a:cxn>
                  <a:cxn ang="T76">
                    <a:pos x="T44" y="T45"/>
                  </a:cxn>
                  <a:cxn ang="T77">
                    <a:pos x="T46" y="T47"/>
                  </a:cxn>
                  <a:cxn ang="T78">
                    <a:pos x="T48" y="T49"/>
                  </a:cxn>
                  <a:cxn ang="T79">
                    <a:pos x="T50" y="T51"/>
                  </a:cxn>
                  <a:cxn ang="T80">
                    <a:pos x="T52" y="T53"/>
                  </a:cxn>
                </a:cxnLst>
                <a:rect l="0" t="0" r="r" b="b"/>
                <a:pathLst>
                  <a:path w="195" h="230">
                    <a:moveTo>
                      <a:pt x="185" y="124"/>
                    </a:moveTo>
                    <a:lnTo>
                      <a:pt x="185" y="124"/>
                    </a:lnTo>
                    <a:lnTo>
                      <a:pt x="123" y="35"/>
                    </a:lnTo>
                    <a:lnTo>
                      <a:pt x="106" y="9"/>
                    </a:lnTo>
                    <a:lnTo>
                      <a:pt x="79" y="0"/>
                    </a:lnTo>
                    <a:lnTo>
                      <a:pt x="53" y="0"/>
                    </a:lnTo>
                    <a:lnTo>
                      <a:pt x="35" y="9"/>
                    </a:lnTo>
                    <a:lnTo>
                      <a:pt x="9" y="35"/>
                    </a:lnTo>
                    <a:lnTo>
                      <a:pt x="0" y="53"/>
                    </a:lnTo>
                    <a:lnTo>
                      <a:pt x="0" y="79"/>
                    </a:lnTo>
                    <a:lnTo>
                      <a:pt x="9" y="106"/>
                    </a:lnTo>
                    <a:lnTo>
                      <a:pt x="70" y="194"/>
                    </a:lnTo>
                    <a:lnTo>
                      <a:pt x="88" y="212"/>
                    </a:lnTo>
                    <a:lnTo>
                      <a:pt x="106" y="221"/>
                    </a:lnTo>
                    <a:lnTo>
                      <a:pt x="132" y="229"/>
                    </a:lnTo>
                    <a:lnTo>
                      <a:pt x="159" y="212"/>
                    </a:lnTo>
                    <a:lnTo>
                      <a:pt x="176" y="194"/>
                    </a:lnTo>
                    <a:lnTo>
                      <a:pt x="194" y="177"/>
                    </a:lnTo>
                    <a:lnTo>
                      <a:pt x="194" y="150"/>
                    </a:lnTo>
                    <a:lnTo>
                      <a:pt x="185" y="124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227" name="Freeform 112"/>
              <p:cNvSpPr>
                <a:spLocks noChangeArrowheads="1"/>
              </p:cNvSpPr>
              <p:nvPr/>
            </p:nvSpPr>
            <p:spPr bwMode="auto">
              <a:xfrm>
                <a:off x="6049963" y="5176838"/>
                <a:ext cx="69850" cy="76200"/>
              </a:xfrm>
              <a:custGeom>
                <a:avLst/>
                <a:gdLst>
                  <a:gd name="T0" fmla="*/ 66286 w 196"/>
                  <a:gd name="T1" fmla="*/ 37921 h 213"/>
                  <a:gd name="T2" fmla="*/ 66286 w 196"/>
                  <a:gd name="T3" fmla="*/ 37921 h 213"/>
                  <a:gd name="T4" fmla="*/ 40983 w 196"/>
                  <a:gd name="T5" fmla="*/ 9659 h 213"/>
                  <a:gd name="T6" fmla="*/ 40983 w 196"/>
                  <a:gd name="T7" fmla="*/ 9659 h 213"/>
                  <a:gd name="T8" fmla="*/ 34925 w 196"/>
                  <a:gd name="T9" fmla="*/ 3220 h 213"/>
                  <a:gd name="T10" fmla="*/ 25303 w 196"/>
                  <a:gd name="T11" fmla="*/ 0 h 213"/>
                  <a:gd name="T12" fmla="*/ 18888 w 196"/>
                  <a:gd name="T13" fmla="*/ 0 h 213"/>
                  <a:gd name="T14" fmla="*/ 9622 w 196"/>
                  <a:gd name="T15" fmla="*/ 3220 h 213"/>
                  <a:gd name="T16" fmla="*/ 9622 w 196"/>
                  <a:gd name="T17" fmla="*/ 3220 h 213"/>
                  <a:gd name="T18" fmla="*/ 3207 w 196"/>
                  <a:gd name="T19" fmla="*/ 12521 h 213"/>
                  <a:gd name="T20" fmla="*/ 0 w 196"/>
                  <a:gd name="T21" fmla="*/ 18961 h 213"/>
                  <a:gd name="T22" fmla="*/ 0 w 196"/>
                  <a:gd name="T23" fmla="*/ 28620 h 213"/>
                  <a:gd name="T24" fmla="*/ 6415 w 196"/>
                  <a:gd name="T25" fmla="*/ 37921 h 213"/>
                  <a:gd name="T26" fmla="*/ 6415 w 196"/>
                  <a:gd name="T27" fmla="*/ 37921 h 213"/>
                  <a:gd name="T28" fmla="*/ 6415 w 196"/>
                  <a:gd name="T29" fmla="*/ 37921 h 213"/>
                  <a:gd name="T30" fmla="*/ 28510 w 196"/>
                  <a:gd name="T31" fmla="*/ 66183 h 213"/>
                  <a:gd name="T32" fmla="*/ 28510 w 196"/>
                  <a:gd name="T33" fmla="*/ 66183 h 213"/>
                  <a:gd name="T34" fmla="*/ 28510 w 196"/>
                  <a:gd name="T35" fmla="*/ 66183 h 213"/>
                  <a:gd name="T36" fmla="*/ 34925 w 196"/>
                  <a:gd name="T37" fmla="*/ 72623 h 213"/>
                  <a:gd name="T38" fmla="*/ 44191 w 196"/>
                  <a:gd name="T39" fmla="*/ 75842 h 213"/>
                  <a:gd name="T40" fmla="*/ 53457 w 196"/>
                  <a:gd name="T41" fmla="*/ 75842 h 213"/>
                  <a:gd name="T42" fmla="*/ 59871 w 196"/>
                  <a:gd name="T43" fmla="*/ 72623 h 213"/>
                  <a:gd name="T44" fmla="*/ 59871 w 196"/>
                  <a:gd name="T45" fmla="*/ 72623 h 213"/>
                  <a:gd name="T46" fmla="*/ 66286 w 196"/>
                  <a:gd name="T47" fmla="*/ 66183 h 213"/>
                  <a:gd name="T48" fmla="*/ 69494 w 196"/>
                  <a:gd name="T49" fmla="*/ 56882 h 213"/>
                  <a:gd name="T50" fmla="*/ 69494 w 196"/>
                  <a:gd name="T51" fmla="*/ 47223 h 213"/>
                  <a:gd name="T52" fmla="*/ 66286 w 196"/>
                  <a:gd name="T53" fmla="*/ 37921 h 213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</a:gdLst>
                <a:ahLst/>
                <a:cxnLst>
                  <a:cxn ang="T54">
                    <a:pos x="T0" y="T1"/>
                  </a:cxn>
                  <a:cxn ang="T55">
                    <a:pos x="T2" y="T3"/>
                  </a:cxn>
                  <a:cxn ang="T56">
                    <a:pos x="T4" y="T5"/>
                  </a:cxn>
                  <a:cxn ang="T57">
                    <a:pos x="T6" y="T7"/>
                  </a:cxn>
                  <a:cxn ang="T58">
                    <a:pos x="T8" y="T9"/>
                  </a:cxn>
                  <a:cxn ang="T59">
                    <a:pos x="T10" y="T11"/>
                  </a:cxn>
                  <a:cxn ang="T60">
                    <a:pos x="T12" y="T13"/>
                  </a:cxn>
                  <a:cxn ang="T61">
                    <a:pos x="T14" y="T15"/>
                  </a:cxn>
                  <a:cxn ang="T62">
                    <a:pos x="T16" y="T17"/>
                  </a:cxn>
                  <a:cxn ang="T63">
                    <a:pos x="T18" y="T19"/>
                  </a:cxn>
                  <a:cxn ang="T64">
                    <a:pos x="T20" y="T21"/>
                  </a:cxn>
                  <a:cxn ang="T65">
                    <a:pos x="T22" y="T23"/>
                  </a:cxn>
                  <a:cxn ang="T66">
                    <a:pos x="T24" y="T25"/>
                  </a:cxn>
                  <a:cxn ang="T67">
                    <a:pos x="T26" y="T27"/>
                  </a:cxn>
                  <a:cxn ang="T68">
                    <a:pos x="T28" y="T29"/>
                  </a:cxn>
                  <a:cxn ang="T69">
                    <a:pos x="T30" y="T31"/>
                  </a:cxn>
                  <a:cxn ang="T70">
                    <a:pos x="T32" y="T33"/>
                  </a:cxn>
                  <a:cxn ang="T71">
                    <a:pos x="T34" y="T35"/>
                  </a:cxn>
                  <a:cxn ang="T72">
                    <a:pos x="T36" y="T37"/>
                  </a:cxn>
                  <a:cxn ang="T73">
                    <a:pos x="T38" y="T39"/>
                  </a:cxn>
                  <a:cxn ang="T74">
                    <a:pos x="T40" y="T41"/>
                  </a:cxn>
                  <a:cxn ang="T75">
                    <a:pos x="T42" y="T43"/>
                  </a:cxn>
                  <a:cxn ang="T76">
                    <a:pos x="T44" y="T45"/>
                  </a:cxn>
                  <a:cxn ang="T77">
                    <a:pos x="T46" y="T47"/>
                  </a:cxn>
                  <a:cxn ang="T78">
                    <a:pos x="T48" y="T49"/>
                  </a:cxn>
                  <a:cxn ang="T79">
                    <a:pos x="T50" y="T51"/>
                  </a:cxn>
                  <a:cxn ang="T80">
                    <a:pos x="T52" y="T53"/>
                  </a:cxn>
                </a:cxnLst>
                <a:rect l="0" t="0" r="r" b="b"/>
                <a:pathLst>
                  <a:path w="196" h="213">
                    <a:moveTo>
                      <a:pt x="186" y="106"/>
                    </a:moveTo>
                    <a:lnTo>
                      <a:pt x="186" y="106"/>
                    </a:lnTo>
                    <a:lnTo>
                      <a:pt x="115" y="27"/>
                    </a:lnTo>
                    <a:lnTo>
                      <a:pt x="98" y="9"/>
                    </a:lnTo>
                    <a:lnTo>
                      <a:pt x="71" y="0"/>
                    </a:lnTo>
                    <a:lnTo>
                      <a:pt x="53" y="0"/>
                    </a:lnTo>
                    <a:lnTo>
                      <a:pt x="27" y="9"/>
                    </a:lnTo>
                    <a:lnTo>
                      <a:pt x="9" y="35"/>
                    </a:lnTo>
                    <a:lnTo>
                      <a:pt x="0" y="53"/>
                    </a:lnTo>
                    <a:lnTo>
                      <a:pt x="0" y="80"/>
                    </a:lnTo>
                    <a:lnTo>
                      <a:pt x="18" y="106"/>
                    </a:lnTo>
                    <a:lnTo>
                      <a:pt x="80" y="185"/>
                    </a:lnTo>
                    <a:lnTo>
                      <a:pt x="98" y="203"/>
                    </a:lnTo>
                    <a:lnTo>
                      <a:pt x="124" y="212"/>
                    </a:lnTo>
                    <a:lnTo>
                      <a:pt x="150" y="212"/>
                    </a:lnTo>
                    <a:lnTo>
                      <a:pt x="168" y="203"/>
                    </a:lnTo>
                    <a:lnTo>
                      <a:pt x="186" y="185"/>
                    </a:lnTo>
                    <a:lnTo>
                      <a:pt x="195" y="159"/>
                    </a:lnTo>
                    <a:lnTo>
                      <a:pt x="195" y="132"/>
                    </a:lnTo>
                    <a:lnTo>
                      <a:pt x="186" y="106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228" name="Freeform 113"/>
              <p:cNvSpPr>
                <a:spLocks noChangeArrowheads="1"/>
              </p:cNvSpPr>
              <p:nvPr/>
            </p:nvSpPr>
            <p:spPr bwMode="auto">
              <a:xfrm>
                <a:off x="5976938" y="5087938"/>
                <a:ext cx="73025" cy="76200"/>
              </a:xfrm>
              <a:custGeom>
                <a:avLst/>
                <a:gdLst>
                  <a:gd name="T0" fmla="*/ 41009 w 203"/>
                  <a:gd name="T1" fmla="*/ 9659 h 213"/>
                  <a:gd name="T2" fmla="*/ 41009 w 203"/>
                  <a:gd name="T3" fmla="*/ 9659 h 213"/>
                  <a:gd name="T4" fmla="*/ 31656 w 203"/>
                  <a:gd name="T5" fmla="*/ 3220 h 213"/>
                  <a:gd name="T6" fmla="*/ 25181 w 203"/>
                  <a:gd name="T7" fmla="*/ 0 h 213"/>
                  <a:gd name="T8" fmla="*/ 15828 w 203"/>
                  <a:gd name="T9" fmla="*/ 0 h 213"/>
                  <a:gd name="T10" fmla="*/ 6115 w 203"/>
                  <a:gd name="T11" fmla="*/ 6439 h 213"/>
                  <a:gd name="T12" fmla="*/ 6115 w 203"/>
                  <a:gd name="T13" fmla="*/ 6439 h 213"/>
                  <a:gd name="T14" fmla="*/ 0 w 203"/>
                  <a:gd name="T15" fmla="*/ 12521 h 213"/>
                  <a:gd name="T16" fmla="*/ 0 w 203"/>
                  <a:gd name="T17" fmla="*/ 22180 h 213"/>
                  <a:gd name="T18" fmla="*/ 0 w 203"/>
                  <a:gd name="T19" fmla="*/ 31482 h 213"/>
                  <a:gd name="T20" fmla="*/ 6115 w 203"/>
                  <a:gd name="T21" fmla="*/ 37921 h 213"/>
                  <a:gd name="T22" fmla="*/ 6115 w 203"/>
                  <a:gd name="T23" fmla="*/ 41141 h 213"/>
                  <a:gd name="T24" fmla="*/ 31656 w 203"/>
                  <a:gd name="T25" fmla="*/ 69403 h 213"/>
                  <a:gd name="T26" fmla="*/ 31656 w 203"/>
                  <a:gd name="T27" fmla="*/ 69403 h 213"/>
                  <a:gd name="T28" fmla="*/ 31656 w 203"/>
                  <a:gd name="T29" fmla="*/ 69403 h 213"/>
                  <a:gd name="T30" fmla="*/ 31656 w 203"/>
                  <a:gd name="T31" fmla="*/ 69403 h 213"/>
                  <a:gd name="T32" fmla="*/ 37772 w 203"/>
                  <a:gd name="T33" fmla="*/ 72623 h 213"/>
                  <a:gd name="T34" fmla="*/ 47484 w 203"/>
                  <a:gd name="T35" fmla="*/ 75842 h 213"/>
                  <a:gd name="T36" fmla="*/ 56837 w 203"/>
                  <a:gd name="T37" fmla="*/ 75842 h 213"/>
                  <a:gd name="T38" fmla="*/ 63312 w 203"/>
                  <a:gd name="T39" fmla="*/ 69403 h 213"/>
                  <a:gd name="T40" fmla="*/ 63312 w 203"/>
                  <a:gd name="T41" fmla="*/ 69403 h 213"/>
                  <a:gd name="T42" fmla="*/ 69787 w 203"/>
                  <a:gd name="T43" fmla="*/ 63321 h 213"/>
                  <a:gd name="T44" fmla="*/ 72665 w 203"/>
                  <a:gd name="T45" fmla="*/ 53662 h 213"/>
                  <a:gd name="T46" fmla="*/ 69787 w 203"/>
                  <a:gd name="T47" fmla="*/ 44361 h 213"/>
                  <a:gd name="T48" fmla="*/ 66550 w 203"/>
                  <a:gd name="T49" fmla="*/ 37921 h 213"/>
                  <a:gd name="T50" fmla="*/ 41009 w 203"/>
                  <a:gd name="T51" fmla="*/ 9659 h 213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0" t="0" r="r" b="b"/>
                <a:pathLst>
                  <a:path w="203" h="213">
                    <a:moveTo>
                      <a:pt x="114" y="27"/>
                    </a:moveTo>
                    <a:lnTo>
                      <a:pt x="114" y="27"/>
                    </a:lnTo>
                    <a:lnTo>
                      <a:pt x="88" y="9"/>
                    </a:lnTo>
                    <a:lnTo>
                      <a:pt x="70" y="0"/>
                    </a:lnTo>
                    <a:lnTo>
                      <a:pt x="44" y="0"/>
                    </a:lnTo>
                    <a:lnTo>
                      <a:pt x="17" y="18"/>
                    </a:lnTo>
                    <a:lnTo>
                      <a:pt x="0" y="35"/>
                    </a:lnTo>
                    <a:lnTo>
                      <a:pt x="0" y="62"/>
                    </a:lnTo>
                    <a:lnTo>
                      <a:pt x="0" y="88"/>
                    </a:lnTo>
                    <a:lnTo>
                      <a:pt x="17" y="106"/>
                    </a:lnTo>
                    <a:lnTo>
                      <a:pt x="17" y="115"/>
                    </a:lnTo>
                    <a:lnTo>
                      <a:pt x="88" y="194"/>
                    </a:lnTo>
                    <a:lnTo>
                      <a:pt x="105" y="203"/>
                    </a:lnTo>
                    <a:lnTo>
                      <a:pt x="132" y="212"/>
                    </a:lnTo>
                    <a:lnTo>
                      <a:pt x="158" y="212"/>
                    </a:lnTo>
                    <a:lnTo>
                      <a:pt x="176" y="194"/>
                    </a:lnTo>
                    <a:lnTo>
                      <a:pt x="194" y="177"/>
                    </a:lnTo>
                    <a:lnTo>
                      <a:pt x="202" y="150"/>
                    </a:lnTo>
                    <a:lnTo>
                      <a:pt x="194" y="124"/>
                    </a:lnTo>
                    <a:lnTo>
                      <a:pt x="185" y="106"/>
                    </a:lnTo>
                    <a:lnTo>
                      <a:pt x="114" y="27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229" name="Freeform 114"/>
              <p:cNvSpPr>
                <a:spLocks noChangeArrowheads="1"/>
              </p:cNvSpPr>
              <p:nvPr/>
            </p:nvSpPr>
            <p:spPr bwMode="auto">
              <a:xfrm>
                <a:off x="5897563" y="5005388"/>
                <a:ext cx="73025" cy="73025"/>
              </a:xfrm>
              <a:custGeom>
                <a:avLst/>
                <a:gdLst>
                  <a:gd name="T0" fmla="*/ 37944 w 204"/>
                  <a:gd name="T1" fmla="*/ 6085 h 204"/>
                  <a:gd name="T2" fmla="*/ 37944 w 204"/>
                  <a:gd name="T3" fmla="*/ 6085 h 204"/>
                  <a:gd name="T4" fmla="*/ 31501 w 204"/>
                  <a:gd name="T5" fmla="*/ 0 h 204"/>
                  <a:gd name="T6" fmla="*/ 22194 w 204"/>
                  <a:gd name="T7" fmla="*/ 0 h 204"/>
                  <a:gd name="T8" fmla="*/ 12529 w 204"/>
                  <a:gd name="T9" fmla="*/ 0 h 204"/>
                  <a:gd name="T10" fmla="*/ 6443 w 204"/>
                  <a:gd name="T11" fmla="*/ 6085 h 204"/>
                  <a:gd name="T12" fmla="*/ 6443 w 204"/>
                  <a:gd name="T13" fmla="*/ 6085 h 204"/>
                  <a:gd name="T14" fmla="*/ 0 w 204"/>
                  <a:gd name="T15" fmla="*/ 12529 h 204"/>
                  <a:gd name="T16" fmla="*/ 0 w 204"/>
                  <a:gd name="T17" fmla="*/ 21836 h 204"/>
                  <a:gd name="T18" fmla="*/ 0 w 204"/>
                  <a:gd name="T19" fmla="*/ 31501 h 204"/>
                  <a:gd name="T20" fmla="*/ 6443 w 204"/>
                  <a:gd name="T21" fmla="*/ 37944 h 204"/>
                  <a:gd name="T22" fmla="*/ 6443 w 204"/>
                  <a:gd name="T23" fmla="*/ 40808 h 204"/>
                  <a:gd name="T24" fmla="*/ 31501 w 204"/>
                  <a:gd name="T25" fmla="*/ 66224 h 204"/>
                  <a:gd name="T26" fmla="*/ 31501 w 204"/>
                  <a:gd name="T27" fmla="*/ 66224 h 204"/>
                  <a:gd name="T28" fmla="*/ 31501 w 204"/>
                  <a:gd name="T29" fmla="*/ 66224 h 204"/>
                  <a:gd name="T30" fmla="*/ 31501 w 204"/>
                  <a:gd name="T31" fmla="*/ 66224 h 204"/>
                  <a:gd name="T32" fmla="*/ 41166 w 204"/>
                  <a:gd name="T33" fmla="*/ 72667 h 204"/>
                  <a:gd name="T34" fmla="*/ 50473 w 204"/>
                  <a:gd name="T35" fmla="*/ 72667 h 204"/>
                  <a:gd name="T36" fmla="*/ 56917 w 204"/>
                  <a:gd name="T37" fmla="*/ 72667 h 204"/>
                  <a:gd name="T38" fmla="*/ 66224 w 204"/>
                  <a:gd name="T39" fmla="*/ 66224 h 204"/>
                  <a:gd name="T40" fmla="*/ 66224 w 204"/>
                  <a:gd name="T41" fmla="*/ 66224 h 204"/>
                  <a:gd name="T42" fmla="*/ 72667 w 204"/>
                  <a:gd name="T43" fmla="*/ 59780 h 204"/>
                  <a:gd name="T44" fmla="*/ 72667 w 204"/>
                  <a:gd name="T45" fmla="*/ 50473 h 204"/>
                  <a:gd name="T46" fmla="*/ 72667 w 204"/>
                  <a:gd name="T47" fmla="*/ 40808 h 204"/>
                  <a:gd name="T48" fmla="*/ 66224 w 204"/>
                  <a:gd name="T49" fmla="*/ 34723 h 204"/>
                  <a:gd name="T50" fmla="*/ 37944 w 204"/>
                  <a:gd name="T51" fmla="*/ 6085 h 204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0" t="0" r="r" b="b"/>
                <a:pathLst>
                  <a:path w="204" h="204">
                    <a:moveTo>
                      <a:pt x="106" y="17"/>
                    </a:moveTo>
                    <a:lnTo>
                      <a:pt x="106" y="17"/>
                    </a:lnTo>
                    <a:lnTo>
                      <a:pt x="88" y="0"/>
                    </a:lnTo>
                    <a:lnTo>
                      <a:pt x="62" y="0"/>
                    </a:lnTo>
                    <a:lnTo>
                      <a:pt x="35" y="0"/>
                    </a:lnTo>
                    <a:lnTo>
                      <a:pt x="18" y="17"/>
                    </a:lnTo>
                    <a:lnTo>
                      <a:pt x="0" y="35"/>
                    </a:lnTo>
                    <a:lnTo>
                      <a:pt x="0" y="61"/>
                    </a:lnTo>
                    <a:lnTo>
                      <a:pt x="0" y="88"/>
                    </a:lnTo>
                    <a:lnTo>
                      <a:pt x="18" y="106"/>
                    </a:lnTo>
                    <a:lnTo>
                      <a:pt x="18" y="114"/>
                    </a:lnTo>
                    <a:lnTo>
                      <a:pt x="88" y="185"/>
                    </a:lnTo>
                    <a:lnTo>
                      <a:pt x="115" y="203"/>
                    </a:lnTo>
                    <a:lnTo>
                      <a:pt x="141" y="203"/>
                    </a:lnTo>
                    <a:lnTo>
                      <a:pt x="159" y="203"/>
                    </a:lnTo>
                    <a:lnTo>
                      <a:pt x="185" y="185"/>
                    </a:lnTo>
                    <a:lnTo>
                      <a:pt x="203" y="167"/>
                    </a:lnTo>
                    <a:lnTo>
                      <a:pt x="203" y="141"/>
                    </a:lnTo>
                    <a:lnTo>
                      <a:pt x="203" y="114"/>
                    </a:lnTo>
                    <a:lnTo>
                      <a:pt x="185" y="97"/>
                    </a:lnTo>
                    <a:lnTo>
                      <a:pt x="106" y="17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230" name="Freeform 115"/>
              <p:cNvSpPr>
                <a:spLocks noChangeArrowheads="1"/>
              </p:cNvSpPr>
              <p:nvPr/>
            </p:nvSpPr>
            <p:spPr bwMode="auto">
              <a:xfrm>
                <a:off x="5811838" y="4924425"/>
                <a:ext cx="76200" cy="73025"/>
              </a:xfrm>
              <a:custGeom>
                <a:avLst/>
                <a:gdLst>
                  <a:gd name="T0" fmla="*/ 38100 w 212"/>
                  <a:gd name="T1" fmla="*/ 6443 h 204"/>
                  <a:gd name="T2" fmla="*/ 38100 w 212"/>
                  <a:gd name="T3" fmla="*/ 6443 h 204"/>
                  <a:gd name="T4" fmla="*/ 31630 w 212"/>
                  <a:gd name="T5" fmla="*/ 3222 h 204"/>
                  <a:gd name="T6" fmla="*/ 21925 w 212"/>
                  <a:gd name="T7" fmla="*/ 0 h 204"/>
                  <a:gd name="T8" fmla="*/ 12580 w 212"/>
                  <a:gd name="T9" fmla="*/ 3222 h 204"/>
                  <a:gd name="T10" fmla="*/ 6110 w 212"/>
                  <a:gd name="T11" fmla="*/ 9665 h 204"/>
                  <a:gd name="T12" fmla="*/ 6110 w 212"/>
                  <a:gd name="T13" fmla="*/ 9665 h 204"/>
                  <a:gd name="T14" fmla="*/ 0 w 212"/>
                  <a:gd name="T15" fmla="*/ 15750 h 204"/>
                  <a:gd name="T16" fmla="*/ 0 w 212"/>
                  <a:gd name="T17" fmla="*/ 25416 h 204"/>
                  <a:gd name="T18" fmla="*/ 2875 w 212"/>
                  <a:gd name="T19" fmla="*/ 34723 h 204"/>
                  <a:gd name="T20" fmla="*/ 6110 w 212"/>
                  <a:gd name="T21" fmla="*/ 41166 h 204"/>
                  <a:gd name="T22" fmla="*/ 9345 w 212"/>
                  <a:gd name="T23" fmla="*/ 41166 h 204"/>
                  <a:gd name="T24" fmla="*/ 34865 w 212"/>
                  <a:gd name="T25" fmla="*/ 66224 h 204"/>
                  <a:gd name="T26" fmla="*/ 38100 w 212"/>
                  <a:gd name="T27" fmla="*/ 66224 h 204"/>
                  <a:gd name="T28" fmla="*/ 38100 w 212"/>
                  <a:gd name="T29" fmla="*/ 66224 h 204"/>
                  <a:gd name="T30" fmla="*/ 38100 w 212"/>
                  <a:gd name="T31" fmla="*/ 66224 h 204"/>
                  <a:gd name="T32" fmla="*/ 44210 w 212"/>
                  <a:gd name="T33" fmla="*/ 72667 h 204"/>
                  <a:gd name="T34" fmla="*/ 53915 w 212"/>
                  <a:gd name="T35" fmla="*/ 72667 h 204"/>
                  <a:gd name="T36" fmla="*/ 63260 w 212"/>
                  <a:gd name="T37" fmla="*/ 69445 h 204"/>
                  <a:gd name="T38" fmla="*/ 69730 w 212"/>
                  <a:gd name="T39" fmla="*/ 66224 h 204"/>
                  <a:gd name="T40" fmla="*/ 69730 w 212"/>
                  <a:gd name="T41" fmla="*/ 66224 h 204"/>
                  <a:gd name="T42" fmla="*/ 72965 w 212"/>
                  <a:gd name="T43" fmla="*/ 56917 h 204"/>
                  <a:gd name="T44" fmla="*/ 75841 w 212"/>
                  <a:gd name="T45" fmla="*/ 47251 h 204"/>
                  <a:gd name="T46" fmla="*/ 72965 w 212"/>
                  <a:gd name="T47" fmla="*/ 41166 h 204"/>
                  <a:gd name="T48" fmla="*/ 66495 w 212"/>
                  <a:gd name="T49" fmla="*/ 31501 h 204"/>
                  <a:gd name="T50" fmla="*/ 38100 w 212"/>
                  <a:gd name="T51" fmla="*/ 6443 h 204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0" t="0" r="r" b="b"/>
                <a:pathLst>
                  <a:path w="212" h="204">
                    <a:moveTo>
                      <a:pt x="106" y="18"/>
                    </a:moveTo>
                    <a:lnTo>
                      <a:pt x="106" y="18"/>
                    </a:lnTo>
                    <a:lnTo>
                      <a:pt x="88" y="9"/>
                    </a:lnTo>
                    <a:lnTo>
                      <a:pt x="61" y="0"/>
                    </a:lnTo>
                    <a:lnTo>
                      <a:pt x="35" y="9"/>
                    </a:lnTo>
                    <a:lnTo>
                      <a:pt x="17" y="27"/>
                    </a:lnTo>
                    <a:lnTo>
                      <a:pt x="0" y="44"/>
                    </a:lnTo>
                    <a:lnTo>
                      <a:pt x="0" y="71"/>
                    </a:lnTo>
                    <a:lnTo>
                      <a:pt x="8" y="97"/>
                    </a:lnTo>
                    <a:lnTo>
                      <a:pt x="17" y="115"/>
                    </a:lnTo>
                    <a:lnTo>
                      <a:pt x="26" y="115"/>
                    </a:lnTo>
                    <a:lnTo>
                      <a:pt x="97" y="185"/>
                    </a:lnTo>
                    <a:lnTo>
                      <a:pt x="106" y="185"/>
                    </a:lnTo>
                    <a:lnTo>
                      <a:pt x="123" y="203"/>
                    </a:lnTo>
                    <a:lnTo>
                      <a:pt x="150" y="203"/>
                    </a:lnTo>
                    <a:lnTo>
                      <a:pt x="176" y="194"/>
                    </a:lnTo>
                    <a:lnTo>
                      <a:pt x="194" y="185"/>
                    </a:lnTo>
                    <a:lnTo>
                      <a:pt x="203" y="159"/>
                    </a:lnTo>
                    <a:lnTo>
                      <a:pt x="211" y="132"/>
                    </a:lnTo>
                    <a:lnTo>
                      <a:pt x="203" y="115"/>
                    </a:lnTo>
                    <a:lnTo>
                      <a:pt x="185" y="88"/>
                    </a:lnTo>
                    <a:lnTo>
                      <a:pt x="106" y="18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231" name="Freeform 116"/>
              <p:cNvSpPr>
                <a:spLocks noChangeArrowheads="1"/>
              </p:cNvSpPr>
              <p:nvPr/>
            </p:nvSpPr>
            <p:spPr bwMode="auto">
              <a:xfrm>
                <a:off x="5722938" y="4851400"/>
                <a:ext cx="76200" cy="69850"/>
              </a:xfrm>
              <a:custGeom>
                <a:avLst/>
                <a:gdLst>
                  <a:gd name="T0" fmla="*/ 69730 w 212"/>
                  <a:gd name="T1" fmla="*/ 28656 h 195"/>
                  <a:gd name="T2" fmla="*/ 37741 w 212"/>
                  <a:gd name="T3" fmla="*/ 6448 h 195"/>
                  <a:gd name="T4" fmla="*/ 37741 w 212"/>
                  <a:gd name="T5" fmla="*/ 6448 h 195"/>
                  <a:gd name="T6" fmla="*/ 31630 w 212"/>
                  <a:gd name="T7" fmla="*/ 0 h 195"/>
                  <a:gd name="T8" fmla="*/ 21925 w 212"/>
                  <a:gd name="T9" fmla="*/ 0 h 195"/>
                  <a:gd name="T10" fmla="*/ 12580 w 212"/>
                  <a:gd name="T11" fmla="*/ 3224 h 195"/>
                  <a:gd name="T12" fmla="*/ 6110 w 212"/>
                  <a:gd name="T13" fmla="*/ 9672 h 195"/>
                  <a:gd name="T14" fmla="*/ 6110 w 212"/>
                  <a:gd name="T15" fmla="*/ 9672 h 195"/>
                  <a:gd name="T16" fmla="*/ 2875 w 212"/>
                  <a:gd name="T17" fmla="*/ 15761 h 195"/>
                  <a:gd name="T18" fmla="*/ 0 w 212"/>
                  <a:gd name="T19" fmla="*/ 25433 h 195"/>
                  <a:gd name="T20" fmla="*/ 2875 w 212"/>
                  <a:gd name="T21" fmla="*/ 34746 h 195"/>
                  <a:gd name="T22" fmla="*/ 9345 w 212"/>
                  <a:gd name="T23" fmla="*/ 41194 h 195"/>
                  <a:gd name="T24" fmla="*/ 9345 w 212"/>
                  <a:gd name="T25" fmla="*/ 41194 h 195"/>
                  <a:gd name="T26" fmla="*/ 37741 w 212"/>
                  <a:gd name="T27" fmla="*/ 66268 h 195"/>
                  <a:gd name="T28" fmla="*/ 37741 w 212"/>
                  <a:gd name="T29" fmla="*/ 66268 h 195"/>
                  <a:gd name="T30" fmla="*/ 37741 w 212"/>
                  <a:gd name="T31" fmla="*/ 66268 h 195"/>
                  <a:gd name="T32" fmla="*/ 37741 w 212"/>
                  <a:gd name="T33" fmla="*/ 66268 h 195"/>
                  <a:gd name="T34" fmla="*/ 47445 w 212"/>
                  <a:gd name="T35" fmla="*/ 69492 h 195"/>
                  <a:gd name="T36" fmla="*/ 56791 w 212"/>
                  <a:gd name="T37" fmla="*/ 69492 h 195"/>
                  <a:gd name="T38" fmla="*/ 66495 w 212"/>
                  <a:gd name="T39" fmla="*/ 66268 h 195"/>
                  <a:gd name="T40" fmla="*/ 72965 w 212"/>
                  <a:gd name="T41" fmla="*/ 60178 h 195"/>
                  <a:gd name="T42" fmla="*/ 72965 w 212"/>
                  <a:gd name="T43" fmla="*/ 60178 h 195"/>
                  <a:gd name="T44" fmla="*/ 75841 w 212"/>
                  <a:gd name="T45" fmla="*/ 53731 h 195"/>
                  <a:gd name="T46" fmla="*/ 75841 w 212"/>
                  <a:gd name="T47" fmla="*/ 44417 h 195"/>
                  <a:gd name="T48" fmla="*/ 72965 w 212"/>
                  <a:gd name="T49" fmla="*/ 34746 h 195"/>
                  <a:gd name="T50" fmla="*/ 69730 w 212"/>
                  <a:gd name="T51" fmla="*/ 28656 h 195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0" t="0" r="r" b="b"/>
                <a:pathLst>
                  <a:path w="212" h="195">
                    <a:moveTo>
                      <a:pt x="194" y="80"/>
                    </a:moveTo>
                    <a:lnTo>
                      <a:pt x="105" y="18"/>
                    </a:lnTo>
                    <a:lnTo>
                      <a:pt x="88" y="0"/>
                    </a:lnTo>
                    <a:lnTo>
                      <a:pt x="61" y="0"/>
                    </a:lnTo>
                    <a:lnTo>
                      <a:pt x="35" y="9"/>
                    </a:lnTo>
                    <a:lnTo>
                      <a:pt x="17" y="27"/>
                    </a:lnTo>
                    <a:lnTo>
                      <a:pt x="8" y="44"/>
                    </a:lnTo>
                    <a:lnTo>
                      <a:pt x="0" y="71"/>
                    </a:lnTo>
                    <a:lnTo>
                      <a:pt x="8" y="97"/>
                    </a:lnTo>
                    <a:lnTo>
                      <a:pt x="26" y="115"/>
                    </a:lnTo>
                    <a:lnTo>
                      <a:pt x="105" y="185"/>
                    </a:lnTo>
                    <a:lnTo>
                      <a:pt x="132" y="194"/>
                    </a:lnTo>
                    <a:lnTo>
                      <a:pt x="158" y="194"/>
                    </a:lnTo>
                    <a:lnTo>
                      <a:pt x="185" y="185"/>
                    </a:lnTo>
                    <a:lnTo>
                      <a:pt x="203" y="168"/>
                    </a:lnTo>
                    <a:lnTo>
                      <a:pt x="211" y="150"/>
                    </a:lnTo>
                    <a:lnTo>
                      <a:pt x="211" y="124"/>
                    </a:lnTo>
                    <a:lnTo>
                      <a:pt x="203" y="97"/>
                    </a:lnTo>
                    <a:lnTo>
                      <a:pt x="194" y="80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232" name="Freeform 117"/>
              <p:cNvSpPr>
                <a:spLocks noChangeArrowheads="1"/>
              </p:cNvSpPr>
              <p:nvPr/>
            </p:nvSpPr>
            <p:spPr bwMode="auto">
              <a:xfrm>
                <a:off x="5624513" y="4781550"/>
                <a:ext cx="82550" cy="69850"/>
              </a:xfrm>
              <a:custGeom>
                <a:avLst/>
                <a:gdLst>
                  <a:gd name="T0" fmla="*/ 76090 w 230"/>
                  <a:gd name="T1" fmla="*/ 28298 h 195"/>
                  <a:gd name="T2" fmla="*/ 66399 w 230"/>
                  <a:gd name="T3" fmla="*/ 22209 h 195"/>
                  <a:gd name="T4" fmla="*/ 63528 w 230"/>
                  <a:gd name="T5" fmla="*/ 18985 h 195"/>
                  <a:gd name="T6" fmla="*/ 60297 w 230"/>
                  <a:gd name="T7" fmla="*/ 15761 h 195"/>
                  <a:gd name="T8" fmla="*/ 44505 w 230"/>
                  <a:gd name="T9" fmla="*/ 6448 h 195"/>
                  <a:gd name="T10" fmla="*/ 44505 w 230"/>
                  <a:gd name="T11" fmla="*/ 6448 h 195"/>
                  <a:gd name="T12" fmla="*/ 44505 w 230"/>
                  <a:gd name="T13" fmla="*/ 6448 h 195"/>
                  <a:gd name="T14" fmla="*/ 38045 w 230"/>
                  <a:gd name="T15" fmla="*/ 0 h 195"/>
                  <a:gd name="T16" fmla="*/ 28354 w 230"/>
                  <a:gd name="T17" fmla="*/ 0 h 195"/>
                  <a:gd name="T18" fmla="*/ 19022 w 230"/>
                  <a:gd name="T19" fmla="*/ 3224 h 195"/>
                  <a:gd name="T20" fmla="*/ 12562 w 230"/>
                  <a:gd name="T21" fmla="*/ 9313 h 195"/>
                  <a:gd name="T22" fmla="*/ 12562 w 230"/>
                  <a:gd name="T23" fmla="*/ 9313 h 195"/>
                  <a:gd name="T24" fmla="*/ 9691 w 230"/>
                  <a:gd name="T25" fmla="*/ 15761 h 195"/>
                  <a:gd name="T26" fmla="*/ 9691 w 230"/>
                  <a:gd name="T27" fmla="*/ 15761 h 195"/>
                  <a:gd name="T28" fmla="*/ 6460 w 230"/>
                  <a:gd name="T29" fmla="*/ 12537 h 195"/>
                  <a:gd name="T30" fmla="*/ 3230 w 230"/>
                  <a:gd name="T31" fmla="*/ 15761 h 195"/>
                  <a:gd name="T32" fmla="*/ 3230 w 230"/>
                  <a:gd name="T33" fmla="*/ 15761 h 195"/>
                  <a:gd name="T34" fmla="*/ 0 w 230"/>
                  <a:gd name="T35" fmla="*/ 18985 h 195"/>
                  <a:gd name="T36" fmla="*/ 3230 w 230"/>
                  <a:gd name="T37" fmla="*/ 25433 h 195"/>
                  <a:gd name="T38" fmla="*/ 3230 w 230"/>
                  <a:gd name="T39" fmla="*/ 25433 h 195"/>
                  <a:gd name="T40" fmla="*/ 12562 w 230"/>
                  <a:gd name="T41" fmla="*/ 34746 h 195"/>
                  <a:gd name="T42" fmla="*/ 12562 w 230"/>
                  <a:gd name="T43" fmla="*/ 34746 h 195"/>
                  <a:gd name="T44" fmla="*/ 15792 w 230"/>
                  <a:gd name="T45" fmla="*/ 41194 h 195"/>
                  <a:gd name="T46" fmla="*/ 22253 w 230"/>
                  <a:gd name="T47" fmla="*/ 44417 h 195"/>
                  <a:gd name="T48" fmla="*/ 28354 w 230"/>
                  <a:gd name="T49" fmla="*/ 50507 h 195"/>
                  <a:gd name="T50" fmla="*/ 28354 w 230"/>
                  <a:gd name="T51" fmla="*/ 50507 h 195"/>
                  <a:gd name="T52" fmla="*/ 28354 w 230"/>
                  <a:gd name="T53" fmla="*/ 50507 h 195"/>
                  <a:gd name="T54" fmla="*/ 28354 w 230"/>
                  <a:gd name="T55" fmla="*/ 53731 h 195"/>
                  <a:gd name="T56" fmla="*/ 28354 w 230"/>
                  <a:gd name="T57" fmla="*/ 53731 h 195"/>
                  <a:gd name="T58" fmla="*/ 34815 w 230"/>
                  <a:gd name="T59" fmla="*/ 53731 h 195"/>
                  <a:gd name="T60" fmla="*/ 34815 w 230"/>
                  <a:gd name="T61" fmla="*/ 53731 h 195"/>
                  <a:gd name="T62" fmla="*/ 41275 w 230"/>
                  <a:gd name="T63" fmla="*/ 60178 h 195"/>
                  <a:gd name="T64" fmla="*/ 47377 w 230"/>
                  <a:gd name="T65" fmla="*/ 63044 h 195"/>
                  <a:gd name="T66" fmla="*/ 47377 w 230"/>
                  <a:gd name="T67" fmla="*/ 63044 h 195"/>
                  <a:gd name="T68" fmla="*/ 47377 w 230"/>
                  <a:gd name="T69" fmla="*/ 63044 h 195"/>
                  <a:gd name="T70" fmla="*/ 47377 w 230"/>
                  <a:gd name="T71" fmla="*/ 63044 h 195"/>
                  <a:gd name="T72" fmla="*/ 57067 w 230"/>
                  <a:gd name="T73" fmla="*/ 69492 h 195"/>
                  <a:gd name="T74" fmla="*/ 63528 w 230"/>
                  <a:gd name="T75" fmla="*/ 69492 h 195"/>
                  <a:gd name="T76" fmla="*/ 72859 w 230"/>
                  <a:gd name="T77" fmla="*/ 66268 h 195"/>
                  <a:gd name="T78" fmla="*/ 79320 w 230"/>
                  <a:gd name="T79" fmla="*/ 60178 h 195"/>
                  <a:gd name="T80" fmla="*/ 79320 w 230"/>
                  <a:gd name="T81" fmla="*/ 60178 h 195"/>
                  <a:gd name="T82" fmla="*/ 82191 w 230"/>
                  <a:gd name="T83" fmla="*/ 50507 h 195"/>
                  <a:gd name="T84" fmla="*/ 82191 w 230"/>
                  <a:gd name="T85" fmla="*/ 41194 h 195"/>
                  <a:gd name="T86" fmla="*/ 79320 w 230"/>
                  <a:gd name="T87" fmla="*/ 34746 h 195"/>
                  <a:gd name="T88" fmla="*/ 76090 w 230"/>
                  <a:gd name="T89" fmla="*/ 28298 h 195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</a:gdLst>
                <a:ahLst/>
                <a:cxnLst>
                  <a:cxn ang="T90">
                    <a:pos x="T0" y="T1"/>
                  </a:cxn>
                  <a:cxn ang="T91">
                    <a:pos x="T2" y="T3"/>
                  </a:cxn>
                  <a:cxn ang="T92">
                    <a:pos x="T4" y="T5"/>
                  </a:cxn>
                  <a:cxn ang="T93">
                    <a:pos x="T6" y="T7"/>
                  </a:cxn>
                  <a:cxn ang="T94">
                    <a:pos x="T8" y="T9"/>
                  </a:cxn>
                  <a:cxn ang="T95">
                    <a:pos x="T10" y="T11"/>
                  </a:cxn>
                  <a:cxn ang="T96">
                    <a:pos x="T12" y="T13"/>
                  </a:cxn>
                  <a:cxn ang="T97">
                    <a:pos x="T14" y="T15"/>
                  </a:cxn>
                  <a:cxn ang="T98">
                    <a:pos x="T16" y="T17"/>
                  </a:cxn>
                  <a:cxn ang="T99">
                    <a:pos x="T18" y="T19"/>
                  </a:cxn>
                  <a:cxn ang="T100">
                    <a:pos x="T20" y="T21"/>
                  </a:cxn>
                  <a:cxn ang="T101">
                    <a:pos x="T22" y="T23"/>
                  </a:cxn>
                  <a:cxn ang="T102">
                    <a:pos x="T24" y="T25"/>
                  </a:cxn>
                  <a:cxn ang="T103">
                    <a:pos x="T26" y="T27"/>
                  </a:cxn>
                  <a:cxn ang="T104">
                    <a:pos x="T28" y="T29"/>
                  </a:cxn>
                  <a:cxn ang="T105">
                    <a:pos x="T30" y="T31"/>
                  </a:cxn>
                  <a:cxn ang="T106">
                    <a:pos x="T32" y="T33"/>
                  </a:cxn>
                  <a:cxn ang="T107">
                    <a:pos x="T34" y="T35"/>
                  </a:cxn>
                  <a:cxn ang="T108">
                    <a:pos x="T36" y="T37"/>
                  </a:cxn>
                  <a:cxn ang="T109">
                    <a:pos x="T38" y="T39"/>
                  </a:cxn>
                  <a:cxn ang="T110">
                    <a:pos x="T40" y="T41"/>
                  </a:cxn>
                  <a:cxn ang="T111">
                    <a:pos x="T42" y="T43"/>
                  </a:cxn>
                  <a:cxn ang="T112">
                    <a:pos x="T44" y="T45"/>
                  </a:cxn>
                  <a:cxn ang="T113">
                    <a:pos x="T46" y="T47"/>
                  </a:cxn>
                  <a:cxn ang="T114">
                    <a:pos x="T48" y="T49"/>
                  </a:cxn>
                  <a:cxn ang="T115">
                    <a:pos x="T50" y="T51"/>
                  </a:cxn>
                  <a:cxn ang="T116">
                    <a:pos x="T52" y="T53"/>
                  </a:cxn>
                  <a:cxn ang="T117">
                    <a:pos x="T54" y="T55"/>
                  </a:cxn>
                  <a:cxn ang="T118">
                    <a:pos x="T56" y="T57"/>
                  </a:cxn>
                  <a:cxn ang="T119">
                    <a:pos x="T58" y="T59"/>
                  </a:cxn>
                  <a:cxn ang="T120">
                    <a:pos x="T60" y="T61"/>
                  </a:cxn>
                  <a:cxn ang="T121">
                    <a:pos x="T62" y="T63"/>
                  </a:cxn>
                  <a:cxn ang="T122">
                    <a:pos x="T64" y="T65"/>
                  </a:cxn>
                  <a:cxn ang="T123">
                    <a:pos x="T66" y="T67"/>
                  </a:cxn>
                  <a:cxn ang="T124">
                    <a:pos x="T68" y="T69"/>
                  </a:cxn>
                  <a:cxn ang="T125">
                    <a:pos x="T70" y="T71"/>
                  </a:cxn>
                  <a:cxn ang="T126">
                    <a:pos x="T72" y="T73"/>
                  </a:cxn>
                  <a:cxn ang="T127">
                    <a:pos x="T74" y="T75"/>
                  </a:cxn>
                  <a:cxn ang="T128">
                    <a:pos x="T76" y="T77"/>
                  </a:cxn>
                  <a:cxn ang="T129">
                    <a:pos x="T78" y="T79"/>
                  </a:cxn>
                  <a:cxn ang="T130">
                    <a:pos x="T80" y="T81"/>
                  </a:cxn>
                  <a:cxn ang="T131">
                    <a:pos x="T82" y="T83"/>
                  </a:cxn>
                  <a:cxn ang="T132">
                    <a:pos x="T84" y="T85"/>
                  </a:cxn>
                  <a:cxn ang="T133">
                    <a:pos x="T86" y="T87"/>
                  </a:cxn>
                  <a:cxn ang="T134">
                    <a:pos x="T88" y="T89"/>
                  </a:cxn>
                </a:cxnLst>
                <a:rect l="0" t="0" r="r" b="b"/>
                <a:pathLst>
                  <a:path w="230" h="195">
                    <a:moveTo>
                      <a:pt x="212" y="79"/>
                    </a:moveTo>
                    <a:lnTo>
                      <a:pt x="185" y="62"/>
                    </a:lnTo>
                    <a:lnTo>
                      <a:pt x="177" y="53"/>
                    </a:lnTo>
                    <a:lnTo>
                      <a:pt x="168" y="44"/>
                    </a:lnTo>
                    <a:lnTo>
                      <a:pt x="124" y="18"/>
                    </a:lnTo>
                    <a:lnTo>
                      <a:pt x="106" y="0"/>
                    </a:lnTo>
                    <a:lnTo>
                      <a:pt x="79" y="0"/>
                    </a:lnTo>
                    <a:lnTo>
                      <a:pt x="53" y="9"/>
                    </a:lnTo>
                    <a:lnTo>
                      <a:pt x="35" y="26"/>
                    </a:lnTo>
                    <a:lnTo>
                      <a:pt x="27" y="44"/>
                    </a:lnTo>
                    <a:lnTo>
                      <a:pt x="18" y="35"/>
                    </a:lnTo>
                    <a:lnTo>
                      <a:pt x="9" y="44"/>
                    </a:lnTo>
                    <a:lnTo>
                      <a:pt x="0" y="53"/>
                    </a:lnTo>
                    <a:lnTo>
                      <a:pt x="9" y="71"/>
                    </a:lnTo>
                    <a:lnTo>
                      <a:pt x="35" y="97"/>
                    </a:lnTo>
                    <a:lnTo>
                      <a:pt x="44" y="115"/>
                    </a:lnTo>
                    <a:lnTo>
                      <a:pt x="62" y="124"/>
                    </a:lnTo>
                    <a:lnTo>
                      <a:pt x="79" y="141"/>
                    </a:lnTo>
                    <a:lnTo>
                      <a:pt x="79" y="150"/>
                    </a:lnTo>
                    <a:lnTo>
                      <a:pt x="97" y="150"/>
                    </a:lnTo>
                    <a:lnTo>
                      <a:pt x="115" y="168"/>
                    </a:lnTo>
                    <a:lnTo>
                      <a:pt x="132" y="176"/>
                    </a:lnTo>
                    <a:lnTo>
                      <a:pt x="159" y="194"/>
                    </a:lnTo>
                    <a:lnTo>
                      <a:pt x="177" y="194"/>
                    </a:lnTo>
                    <a:lnTo>
                      <a:pt x="203" y="185"/>
                    </a:lnTo>
                    <a:lnTo>
                      <a:pt x="221" y="168"/>
                    </a:lnTo>
                    <a:lnTo>
                      <a:pt x="229" y="141"/>
                    </a:lnTo>
                    <a:lnTo>
                      <a:pt x="229" y="115"/>
                    </a:lnTo>
                    <a:lnTo>
                      <a:pt x="221" y="97"/>
                    </a:lnTo>
                    <a:lnTo>
                      <a:pt x="212" y="79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233" name="Freeform 118"/>
              <p:cNvSpPr>
                <a:spLocks noChangeArrowheads="1"/>
              </p:cNvSpPr>
              <p:nvPr/>
            </p:nvSpPr>
            <p:spPr bwMode="auto">
              <a:xfrm>
                <a:off x="5541963" y="4705350"/>
                <a:ext cx="76200" cy="73025"/>
              </a:xfrm>
              <a:custGeom>
                <a:avLst/>
                <a:gdLst>
                  <a:gd name="T0" fmla="*/ 69730 w 212"/>
                  <a:gd name="T1" fmla="*/ 31501 h 204"/>
                  <a:gd name="T2" fmla="*/ 40975 w 212"/>
                  <a:gd name="T3" fmla="*/ 6443 h 204"/>
                  <a:gd name="T4" fmla="*/ 40975 w 212"/>
                  <a:gd name="T5" fmla="*/ 6443 h 204"/>
                  <a:gd name="T6" fmla="*/ 40975 w 212"/>
                  <a:gd name="T7" fmla="*/ 6443 h 204"/>
                  <a:gd name="T8" fmla="*/ 31630 w 212"/>
                  <a:gd name="T9" fmla="*/ 3222 h 204"/>
                  <a:gd name="T10" fmla="*/ 25160 w 212"/>
                  <a:gd name="T11" fmla="*/ 0 h 204"/>
                  <a:gd name="T12" fmla="*/ 15815 w 212"/>
                  <a:gd name="T13" fmla="*/ 3222 h 204"/>
                  <a:gd name="T14" fmla="*/ 9345 w 212"/>
                  <a:gd name="T15" fmla="*/ 9665 h 204"/>
                  <a:gd name="T16" fmla="*/ 9345 w 212"/>
                  <a:gd name="T17" fmla="*/ 9665 h 204"/>
                  <a:gd name="T18" fmla="*/ 6110 w 212"/>
                  <a:gd name="T19" fmla="*/ 15750 h 204"/>
                  <a:gd name="T20" fmla="*/ 6110 w 212"/>
                  <a:gd name="T21" fmla="*/ 15750 h 204"/>
                  <a:gd name="T22" fmla="*/ 0 w 212"/>
                  <a:gd name="T23" fmla="*/ 15750 h 204"/>
                  <a:gd name="T24" fmla="*/ 0 w 212"/>
                  <a:gd name="T25" fmla="*/ 15750 h 204"/>
                  <a:gd name="T26" fmla="*/ 2875 w 212"/>
                  <a:gd name="T27" fmla="*/ 22194 h 204"/>
                  <a:gd name="T28" fmla="*/ 2875 w 212"/>
                  <a:gd name="T29" fmla="*/ 22194 h 204"/>
                  <a:gd name="T30" fmla="*/ 2875 w 212"/>
                  <a:gd name="T31" fmla="*/ 22194 h 204"/>
                  <a:gd name="T32" fmla="*/ 6110 w 212"/>
                  <a:gd name="T33" fmla="*/ 31501 h 204"/>
                  <a:gd name="T34" fmla="*/ 12580 w 212"/>
                  <a:gd name="T35" fmla="*/ 41166 h 204"/>
                  <a:gd name="T36" fmla="*/ 40975 w 212"/>
                  <a:gd name="T37" fmla="*/ 66224 h 204"/>
                  <a:gd name="T38" fmla="*/ 40975 w 212"/>
                  <a:gd name="T39" fmla="*/ 66224 h 204"/>
                  <a:gd name="T40" fmla="*/ 40975 w 212"/>
                  <a:gd name="T41" fmla="*/ 66224 h 204"/>
                  <a:gd name="T42" fmla="*/ 40975 w 212"/>
                  <a:gd name="T43" fmla="*/ 66224 h 204"/>
                  <a:gd name="T44" fmla="*/ 47445 w 212"/>
                  <a:gd name="T45" fmla="*/ 69445 h 204"/>
                  <a:gd name="T46" fmla="*/ 56791 w 212"/>
                  <a:gd name="T47" fmla="*/ 72667 h 204"/>
                  <a:gd name="T48" fmla="*/ 63260 w 212"/>
                  <a:gd name="T49" fmla="*/ 69445 h 204"/>
                  <a:gd name="T50" fmla="*/ 72965 w 212"/>
                  <a:gd name="T51" fmla="*/ 63360 h 204"/>
                  <a:gd name="T52" fmla="*/ 72965 w 212"/>
                  <a:gd name="T53" fmla="*/ 63360 h 204"/>
                  <a:gd name="T54" fmla="*/ 75841 w 212"/>
                  <a:gd name="T55" fmla="*/ 56917 h 204"/>
                  <a:gd name="T56" fmla="*/ 75841 w 212"/>
                  <a:gd name="T57" fmla="*/ 47609 h 204"/>
                  <a:gd name="T58" fmla="*/ 75841 w 212"/>
                  <a:gd name="T59" fmla="*/ 37944 h 204"/>
                  <a:gd name="T60" fmla="*/ 69730 w 212"/>
                  <a:gd name="T61" fmla="*/ 31501 h 204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</a:gdLst>
                <a:ahLst/>
                <a:cxnLst>
                  <a:cxn ang="T62">
                    <a:pos x="T0" y="T1"/>
                  </a:cxn>
                  <a:cxn ang="T63">
                    <a:pos x="T2" y="T3"/>
                  </a:cxn>
                  <a:cxn ang="T64">
                    <a:pos x="T4" y="T5"/>
                  </a:cxn>
                  <a:cxn ang="T65">
                    <a:pos x="T6" y="T7"/>
                  </a:cxn>
                  <a:cxn ang="T66">
                    <a:pos x="T8" y="T9"/>
                  </a:cxn>
                  <a:cxn ang="T67">
                    <a:pos x="T10" y="T11"/>
                  </a:cxn>
                  <a:cxn ang="T68">
                    <a:pos x="T12" y="T13"/>
                  </a:cxn>
                  <a:cxn ang="T69">
                    <a:pos x="T14" y="T15"/>
                  </a:cxn>
                  <a:cxn ang="T70">
                    <a:pos x="T16" y="T17"/>
                  </a:cxn>
                  <a:cxn ang="T71">
                    <a:pos x="T18" y="T19"/>
                  </a:cxn>
                  <a:cxn ang="T72">
                    <a:pos x="T20" y="T21"/>
                  </a:cxn>
                  <a:cxn ang="T73">
                    <a:pos x="T22" y="T23"/>
                  </a:cxn>
                  <a:cxn ang="T74">
                    <a:pos x="T24" y="T25"/>
                  </a:cxn>
                  <a:cxn ang="T75">
                    <a:pos x="T26" y="T27"/>
                  </a:cxn>
                  <a:cxn ang="T76">
                    <a:pos x="T28" y="T29"/>
                  </a:cxn>
                  <a:cxn ang="T77">
                    <a:pos x="T30" y="T31"/>
                  </a:cxn>
                  <a:cxn ang="T78">
                    <a:pos x="T32" y="T33"/>
                  </a:cxn>
                  <a:cxn ang="T79">
                    <a:pos x="T34" y="T35"/>
                  </a:cxn>
                  <a:cxn ang="T80">
                    <a:pos x="T36" y="T37"/>
                  </a:cxn>
                  <a:cxn ang="T81">
                    <a:pos x="T38" y="T39"/>
                  </a:cxn>
                  <a:cxn ang="T82">
                    <a:pos x="T40" y="T41"/>
                  </a:cxn>
                  <a:cxn ang="T83">
                    <a:pos x="T42" y="T43"/>
                  </a:cxn>
                  <a:cxn ang="T84">
                    <a:pos x="T44" y="T45"/>
                  </a:cxn>
                  <a:cxn ang="T85">
                    <a:pos x="T46" y="T47"/>
                  </a:cxn>
                  <a:cxn ang="T86">
                    <a:pos x="T48" y="T49"/>
                  </a:cxn>
                  <a:cxn ang="T87">
                    <a:pos x="T50" y="T51"/>
                  </a:cxn>
                  <a:cxn ang="T88">
                    <a:pos x="T52" y="T53"/>
                  </a:cxn>
                  <a:cxn ang="T89">
                    <a:pos x="T54" y="T55"/>
                  </a:cxn>
                  <a:cxn ang="T90">
                    <a:pos x="T56" y="T57"/>
                  </a:cxn>
                  <a:cxn ang="T91">
                    <a:pos x="T58" y="T59"/>
                  </a:cxn>
                  <a:cxn ang="T92">
                    <a:pos x="T60" y="T61"/>
                  </a:cxn>
                </a:cxnLst>
                <a:rect l="0" t="0" r="r" b="b"/>
                <a:pathLst>
                  <a:path w="212" h="204">
                    <a:moveTo>
                      <a:pt x="194" y="88"/>
                    </a:moveTo>
                    <a:lnTo>
                      <a:pt x="114" y="18"/>
                    </a:lnTo>
                    <a:lnTo>
                      <a:pt x="88" y="9"/>
                    </a:lnTo>
                    <a:lnTo>
                      <a:pt x="70" y="0"/>
                    </a:lnTo>
                    <a:lnTo>
                      <a:pt x="44" y="9"/>
                    </a:lnTo>
                    <a:lnTo>
                      <a:pt x="26" y="27"/>
                    </a:lnTo>
                    <a:lnTo>
                      <a:pt x="17" y="44"/>
                    </a:lnTo>
                    <a:lnTo>
                      <a:pt x="0" y="44"/>
                    </a:lnTo>
                    <a:lnTo>
                      <a:pt x="8" y="62"/>
                    </a:lnTo>
                    <a:lnTo>
                      <a:pt x="17" y="88"/>
                    </a:lnTo>
                    <a:lnTo>
                      <a:pt x="35" y="115"/>
                    </a:lnTo>
                    <a:lnTo>
                      <a:pt x="114" y="185"/>
                    </a:lnTo>
                    <a:lnTo>
                      <a:pt x="132" y="194"/>
                    </a:lnTo>
                    <a:lnTo>
                      <a:pt x="158" y="203"/>
                    </a:lnTo>
                    <a:lnTo>
                      <a:pt x="176" y="194"/>
                    </a:lnTo>
                    <a:lnTo>
                      <a:pt x="203" y="177"/>
                    </a:lnTo>
                    <a:lnTo>
                      <a:pt x="211" y="159"/>
                    </a:lnTo>
                    <a:lnTo>
                      <a:pt x="211" y="133"/>
                    </a:lnTo>
                    <a:lnTo>
                      <a:pt x="211" y="106"/>
                    </a:lnTo>
                    <a:lnTo>
                      <a:pt x="194" y="88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234" name="Freeform 119"/>
              <p:cNvSpPr>
                <a:spLocks noChangeArrowheads="1"/>
              </p:cNvSpPr>
              <p:nvPr/>
            </p:nvSpPr>
            <p:spPr bwMode="auto">
              <a:xfrm>
                <a:off x="5462588" y="4625975"/>
                <a:ext cx="73025" cy="73025"/>
              </a:xfrm>
              <a:custGeom>
                <a:avLst/>
                <a:gdLst>
                  <a:gd name="T0" fmla="*/ 37944 w 204"/>
                  <a:gd name="T1" fmla="*/ 6085 h 204"/>
                  <a:gd name="T2" fmla="*/ 37944 w 204"/>
                  <a:gd name="T3" fmla="*/ 6085 h 204"/>
                  <a:gd name="T4" fmla="*/ 37944 w 204"/>
                  <a:gd name="T5" fmla="*/ 6085 h 204"/>
                  <a:gd name="T6" fmla="*/ 31501 w 204"/>
                  <a:gd name="T7" fmla="*/ 2864 h 204"/>
                  <a:gd name="T8" fmla="*/ 22194 w 204"/>
                  <a:gd name="T9" fmla="*/ 0 h 204"/>
                  <a:gd name="T10" fmla="*/ 15750 w 204"/>
                  <a:gd name="T11" fmla="*/ 2864 h 204"/>
                  <a:gd name="T12" fmla="*/ 6443 w 204"/>
                  <a:gd name="T13" fmla="*/ 6085 h 204"/>
                  <a:gd name="T14" fmla="*/ 6443 w 204"/>
                  <a:gd name="T15" fmla="*/ 6085 h 204"/>
                  <a:gd name="T16" fmla="*/ 3222 w 204"/>
                  <a:gd name="T17" fmla="*/ 15750 h 204"/>
                  <a:gd name="T18" fmla="*/ 0 w 204"/>
                  <a:gd name="T19" fmla="*/ 21836 h 204"/>
                  <a:gd name="T20" fmla="*/ 3222 w 204"/>
                  <a:gd name="T21" fmla="*/ 31501 h 204"/>
                  <a:gd name="T22" fmla="*/ 6443 w 204"/>
                  <a:gd name="T23" fmla="*/ 37586 h 204"/>
                  <a:gd name="T24" fmla="*/ 6443 w 204"/>
                  <a:gd name="T25" fmla="*/ 37586 h 204"/>
                  <a:gd name="T26" fmla="*/ 34723 w 204"/>
                  <a:gd name="T27" fmla="*/ 66224 h 204"/>
                  <a:gd name="T28" fmla="*/ 34723 w 204"/>
                  <a:gd name="T29" fmla="*/ 66224 h 204"/>
                  <a:gd name="T30" fmla="*/ 34723 w 204"/>
                  <a:gd name="T31" fmla="*/ 66224 h 204"/>
                  <a:gd name="T32" fmla="*/ 34723 w 204"/>
                  <a:gd name="T33" fmla="*/ 66224 h 204"/>
                  <a:gd name="T34" fmla="*/ 34723 w 204"/>
                  <a:gd name="T35" fmla="*/ 66224 h 204"/>
                  <a:gd name="T36" fmla="*/ 41166 w 204"/>
                  <a:gd name="T37" fmla="*/ 69445 h 204"/>
                  <a:gd name="T38" fmla="*/ 50473 w 204"/>
                  <a:gd name="T39" fmla="*/ 72667 h 204"/>
                  <a:gd name="T40" fmla="*/ 56917 w 204"/>
                  <a:gd name="T41" fmla="*/ 69445 h 204"/>
                  <a:gd name="T42" fmla="*/ 66224 w 204"/>
                  <a:gd name="T43" fmla="*/ 66224 h 204"/>
                  <a:gd name="T44" fmla="*/ 66224 w 204"/>
                  <a:gd name="T45" fmla="*/ 66224 h 204"/>
                  <a:gd name="T46" fmla="*/ 69445 w 204"/>
                  <a:gd name="T47" fmla="*/ 56559 h 204"/>
                  <a:gd name="T48" fmla="*/ 72667 w 204"/>
                  <a:gd name="T49" fmla="*/ 50473 h 204"/>
                  <a:gd name="T50" fmla="*/ 69445 w 204"/>
                  <a:gd name="T51" fmla="*/ 40808 h 204"/>
                  <a:gd name="T52" fmla="*/ 63002 w 204"/>
                  <a:gd name="T53" fmla="*/ 34723 h 204"/>
                  <a:gd name="T54" fmla="*/ 63002 w 204"/>
                  <a:gd name="T55" fmla="*/ 34723 h 204"/>
                  <a:gd name="T56" fmla="*/ 37944 w 204"/>
                  <a:gd name="T57" fmla="*/ 6085 h 204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0" t="0" r="r" b="b"/>
                <a:pathLst>
                  <a:path w="204" h="204">
                    <a:moveTo>
                      <a:pt x="106" y="17"/>
                    </a:moveTo>
                    <a:lnTo>
                      <a:pt x="106" y="17"/>
                    </a:lnTo>
                    <a:lnTo>
                      <a:pt x="88" y="8"/>
                    </a:lnTo>
                    <a:lnTo>
                      <a:pt x="62" y="0"/>
                    </a:lnTo>
                    <a:lnTo>
                      <a:pt x="44" y="8"/>
                    </a:lnTo>
                    <a:lnTo>
                      <a:pt x="18" y="17"/>
                    </a:lnTo>
                    <a:lnTo>
                      <a:pt x="9" y="44"/>
                    </a:lnTo>
                    <a:lnTo>
                      <a:pt x="0" y="61"/>
                    </a:lnTo>
                    <a:lnTo>
                      <a:pt x="9" y="88"/>
                    </a:lnTo>
                    <a:lnTo>
                      <a:pt x="18" y="105"/>
                    </a:lnTo>
                    <a:lnTo>
                      <a:pt x="97" y="185"/>
                    </a:lnTo>
                    <a:lnTo>
                      <a:pt x="115" y="194"/>
                    </a:lnTo>
                    <a:lnTo>
                      <a:pt x="141" y="203"/>
                    </a:lnTo>
                    <a:lnTo>
                      <a:pt x="159" y="194"/>
                    </a:lnTo>
                    <a:lnTo>
                      <a:pt x="185" y="185"/>
                    </a:lnTo>
                    <a:lnTo>
                      <a:pt x="194" y="158"/>
                    </a:lnTo>
                    <a:lnTo>
                      <a:pt x="203" y="141"/>
                    </a:lnTo>
                    <a:lnTo>
                      <a:pt x="194" y="114"/>
                    </a:lnTo>
                    <a:lnTo>
                      <a:pt x="176" y="97"/>
                    </a:lnTo>
                    <a:lnTo>
                      <a:pt x="106" y="17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235" name="Freeform 120"/>
              <p:cNvSpPr>
                <a:spLocks noChangeArrowheads="1"/>
              </p:cNvSpPr>
              <p:nvPr/>
            </p:nvSpPr>
            <p:spPr bwMode="auto">
              <a:xfrm>
                <a:off x="5386388" y="4540250"/>
                <a:ext cx="69850" cy="73025"/>
              </a:xfrm>
              <a:custGeom>
                <a:avLst/>
                <a:gdLst>
                  <a:gd name="T0" fmla="*/ 37970 w 195"/>
                  <a:gd name="T1" fmla="*/ 9665 h 204"/>
                  <a:gd name="T2" fmla="*/ 37970 w 195"/>
                  <a:gd name="T3" fmla="*/ 9665 h 204"/>
                  <a:gd name="T4" fmla="*/ 31522 w 195"/>
                  <a:gd name="T5" fmla="*/ 3222 h 204"/>
                  <a:gd name="T6" fmla="*/ 25433 w 195"/>
                  <a:gd name="T7" fmla="*/ 0 h 204"/>
                  <a:gd name="T8" fmla="*/ 15761 w 195"/>
                  <a:gd name="T9" fmla="*/ 3222 h 204"/>
                  <a:gd name="T10" fmla="*/ 9672 w 195"/>
                  <a:gd name="T11" fmla="*/ 6443 h 204"/>
                  <a:gd name="T12" fmla="*/ 9672 w 195"/>
                  <a:gd name="T13" fmla="*/ 6443 h 204"/>
                  <a:gd name="T14" fmla="*/ 3224 w 195"/>
                  <a:gd name="T15" fmla="*/ 12887 h 204"/>
                  <a:gd name="T16" fmla="*/ 0 w 195"/>
                  <a:gd name="T17" fmla="*/ 18972 h 204"/>
                  <a:gd name="T18" fmla="*/ 3224 w 195"/>
                  <a:gd name="T19" fmla="*/ 28637 h 204"/>
                  <a:gd name="T20" fmla="*/ 6448 w 195"/>
                  <a:gd name="T21" fmla="*/ 34723 h 204"/>
                  <a:gd name="T22" fmla="*/ 6448 w 195"/>
                  <a:gd name="T23" fmla="*/ 34723 h 204"/>
                  <a:gd name="T24" fmla="*/ 31522 w 195"/>
                  <a:gd name="T25" fmla="*/ 66582 h 204"/>
                  <a:gd name="T26" fmla="*/ 31522 w 195"/>
                  <a:gd name="T27" fmla="*/ 66582 h 204"/>
                  <a:gd name="T28" fmla="*/ 31522 w 195"/>
                  <a:gd name="T29" fmla="*/ 66582 h 204"/>
                  <a:gd name="T30" fmla="*/ 31522 w 195"/>
                  <a:gd name="T31" fmla="*/ 66582 h 204"/>
                  <a:gd name="T32" fmla="*/ 31522 w 195"/>
                  <a:gd name="T33" fmla="*/ 66582 h 204"/>
                  <a:gd name="T34" fmla="*/ 37970 w 195"/>
                  <a:gd name="T35" fmla="*/ 69445 h 204"/>
                  <a:gd name="T36" fmla="*/ 44417 w 195"/>
                  <a:gd name="T37" fmla="*/ 72667 h 204"/>
                  <a:gd name="T38" fmla="*/ 53731 w 195"/>
                  <a:gd name="T39" fmla="*/ 72667 h 204"/>
                  <a:gd name="T40" fmla="*/ 60178 w 195"/>
                  <a:gd name="T41" fmla="*/ 66582 h 204"/>
                  <a:gd name="T42" fmla="*/ 60178 w 195"/>
                  <a:gd name="T43" fmla="*/ 66582 h 204"/>
                  <a:gd name="T44" fmla="*/ 66626 w 195"/>
                  <a:gd name="T45" fmla="*/ 60138 h 204"/>
                  <a:gd name="T46" fmla="*/ 69492 w 195"/>
                  <a:gd name="T47" fmla="*/ 53695 h 204"/>
                  <a:gd name="T48" fmla="*/ 66626 w 195"/>
                  <a:gd name="T49" fmla="*/ 44388 h 204"/>
                  <a:gd name="T50" fmla="*/ 63402 w 195"/>
                  <a:gd name="T51" fmla="*/ 37944 h 204"/>
                  <a:gd name="T52" fmla="*/ 63402 w 195"/>
                  <a:gd name="T53" fmla="*/ 37944 h 204"/>
                  <a:gd name="T54" fmla="*/ 37970 w 195"/>
                  <a:gd name="T55" fmla="*/ 9665 h 204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</a:gdLst>
                <a:ahLst/>
                <a:cxnLst>
                  <a:cxn ang="T56">
                    <a:pos x="T0" y="T1"/>
                  </a:cxn>
                  <a:cxn ang="T57">
                    <a:pos x="T2" y="T3"/>
                  </a:cxn>
                  <a:cxn ang="T58">
                    <a:pos x="T4" y="T5"/>
                  </a:cxn>
                  <a:cxn ang="T59">
                    <a:pos x="T6" y="T7"/>
                  </a:cxn>
                  <a:cxn ang="T60">
                    <a:pos x="T8" y="T9"/>
                  </a:cxn>
                  <a:cxn ang="T61">
                    <a:pos x="T10" y="T11"/>
                  </a:cxn>
                  <a:cxn ang="T62">
                    <a:pos x="T12" y="T13"/>
                  </a:cxn>
                  <a:cxn ang="T63">
                    <a:pos x="T14" y="T15"/>
                  </a:cxn>
                  <a:cxn ang="T64">
                    <a:pos x="T16" y="T17"/>
                  </a:cxn>
                  <a:cxn ang="T65">
                    <a:pos x="T18" y="T19"/>
                  </a:cxn>
                  <a:cxn ang="T66">
                    <a:pos x="T20" y="T21"/>
                  </a:cxn>
                  <a:cxn ang="T67">
                    <a:pos x="T22" y="T23"/>
                  </a:cxn>
                  <a:cxn ang="T68">
                    <a:pos x="T24" y="T25"/>
                  </a:cxn>
                  <a:cxn ang="T69">
                    <a:pos x="T26" y="T27"/>
                  </a:cxn>
                  <a:cxn ang="T70">
                    <a:pos x="T28" y="T29"/>
                  </a:cxn>
                  <a:cxn ang="T71">
                    <a:pos x="T30" y="T31"/>
                  </a:cxn>
                  <a:cxn ang="T72">
                    <a:pos x="T32" y="T33"/>
                  </a:cxn>
                  <a:cxn ang="T73">
                    <a:pos x="T34" y="T35"/>
                  </a:cxn>
                  <a:cxn ang="T74">
                    <a:pos x="T36" y="T37"/>
                  </a:cxn>
                  <a:cxn ang="T75">
                    <a:pos x="T38" y="T39"/>
                  </a:cxn>
                  <a:cxn ang="T76">
                    <a:pos x="T40" y="T41"/>
                  </a:cxn>
                  <a:cxn ang="T77">
                    <a:pos x="T42" y="T43"/>
                  </a:cxn>
                  <a:cxn ang="T78">
                    <a:pos x="T44" y="T45"/>
                  </a:cxn>
                  <a:cxn ang="T79">
                    <a:pos x="T46" y="T47"/>
                  </a:cxn>
                  <a:cxn ang="T80">
                    <a:pos x="T48" y="T49"/>
                  </a:cxn>
                  <a:cxn ang="T81">
                    <a:pos x="T50" y="T51"/>
                  </a:cxn>
                  <a:cxn ang="T82">
                    <a:pos x="T52" y="T53"/>
                  </a:cxn>
                  <a:cxn ang="T83">
                    <a:pos x="T54" y="T55"/>
                  </a:cxn>
                </a:cxnLst>
                <a:rect l="0" t="0" r="r" b="b"/>
                <a:pathLst>
                  <a:path w="195" h="204">
                    <a:moveTo>
                      <a:pt x="106" y="27"/>
                    </a:moveTo>
                    <a:lnTo>
                      <a:pt x="106" y="27"/>
                    </a:lnTo>
                    <a:lnTo>
                      <a:pt x="88" y="9"/>
                    </a:lnTo>
                    <a:lnTo>
                      <a:pt x="71" y="0"/>
                    </a:lnTo>
                    <a:lnTo>
                      <a:pt x="44" y="9"/>
                    </a:lnTo>
                    <a:lnTo>
                      <a:pt x="27" y="18"/>
                    </a:lnTo>
                    <a:lnTo>
                      <a:pt x="9" y="36"/>
                    </a:lnTo>
                    <a:lnTo>
                      <a:pt x="0" y="53"/>
                    </a:lnTo>
                    <a:lnTo>
                      <a:pt x="9" y="80"/>
                    </a:lnTo>
                    <a:lnTo>
                      <a:pt x="18" y="97"/>
                    </a:lnTo>
                    <a:lnTo>
                      <a:pt x="88" y="186"/>
                    </a:lnTo>
                    <a:lnTo>
                      <a:pt x="106" y="194"/>
                    </a:lnTo>
                    <a:lnTo>
                      <a:pt x="124" y="203"/>
                    </a:lnTo>
                    <a:lnTo>
                      <a:pt x="150" y="203"/>
                    </a:lnTo>
                    <a:lnTo>
                      <a:pt x="168" y="186"/>
                    </a:lnTo>
                    <a:lnTo>
                      <a:pt x="186" y="168"/>
                    </a:lnTo>
                    <a:lnTo>
                      <a:pt x="194" y="150"/>
                    </a:lnTo>
                    <a:lnTo>
                      <a:pt x="186" y="124"/>
                    </a:lnTo>
                    <a:lnTo>
                      <a:pt x="177" y="106"/>
                    </a:lnTo>
                    <a:lnTo>
                      <a:pt x="106" y="27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236" name="Freeform 121"/>
              <p:cNvSpPr>
                <a:spLocks noChangeArrowheads="1"/>
              </p:cNvSpPr>
              <p:nvPr/>
            </p:nvSpPr>
            <p:spPr bwMode="auto">
              <a:xfrm>
                <a:off x="5322888" y="4448175"/>
                <a:ext cx="60325" cy="73025"/>
              </a:xfrm>
              <a:custGeom>
                <a:avLst/>
                <a:gdLst>
                  <a:gd name="T0" fmla="*/ 38062 w 168"/>
                  <a:gd name="T1" fmla="*/ 9665 h 204"/>
                  <a:gd name="T2" fmla="*/ 38062 w 168"/>
                  <a:gd name="T3" fmla="*/ 9665 h 204"/>
                  <a:gd name="T4" fmla="*/ 31599 w 168"/>
                  <a:gd name="T5" fmla="*/ 3222 h 204"/>
                  <a:gd name="T6" fmla="*/ 22263 w 168"/>
                  <a:gd name="T7" fmla="*/ 0 h 204"/>
                  <a:gd name="T8" fmla="*/ 15799 w 168"/>
                  <a:gd name="T9" fmla="*/ 0 h 204"/>
                  <a:gd name="T10" fmla="*/ 9336 w 168"/>
                  <a:gd name="T11" fmla="*/ 3222 h 204"/>
                  <a:gd name="T12" fmla="*/ 9336 w 168"/>
                  <a:gd name="T13" fmla="*/ 3222 h 204"/>
                  <a:gd name="T14" fmla="*/ 3232 w 168"/>
                  <a:gd name="T15" fmla="*/ 9665 h 204"/>
                  <a:gd name="T16" fmla="*/ 0 w 168"/>
                  <a:gd name="T17" fmla="*/ 16108 h 204"/>
                  <a:gd name="T18" fmla="*/ 0 w 168"/>
                  <a:gd name="T19" fmla="*/ 22194 h 204"/>
                  <a:gd name="T20" fmla="*/ 0 w 168"/>
                  <a:gd name="T21" fmla="*/ 31859 h 204"/>
                  <a:gd name="T22" fmla="*/ 0 w 168"/>
                  <a:gd name="T23" fmla="*/ 31859 h 204"/>
                  <a:gd name="T24" fmla="*/ 22263 w 168"/>
                  <a:gd name="T25" fmla="*/ 63360 h 204"/>
                  <a:gd name="T26" fmla="*/ 22263 w 168"/>
                  <a:gd name="T27" fmla="*/ 63360 h 204"/>
                  <a:gd name="T28" fmla="*/ 22263 w 168"/>
                  <a:gd name="T29" fmla="*/ 63360 h 204"/>
                  <a:gd name="T30" fmla="*/ 22263 w 168"/>
                  <a:gd name="T31" fmla="*/ 63360 h 204"/>
                  <a:gd name="T32" fmla="*/ 22263 w 168"/>
                  <a:gd name="T33" fmla="*/ 63360 h 204"/>
                  <a:gd name="T34" fmla="*/ 28367 w 168"/>
                  <a:gd name="T35" fmla="*/ 69803 h 204"/>
                  <a:gd name="T36" fmla="*/ 34831 w 168"/>
                  <a:gd name="T37" fmla="*/ 72667 h 204"/>
                  <a:gd name="T38" fmla="*/ 44167 w 168"/>
                  <a:gd name="T39" fmla="*/ 72667 h 204"/>
                  <a:gd name="T40" fmla="*/ 50630 w 168"/>
                  <a:gd name="T41" fmla="*/ 69803 h 204"/>
                  <a:gd name="T42" fmla="*/ 50630 w 168"/>
                  <a:gd name="T43" fmla="*/ 69803 h 204"/>
                  <a:gd name="T44" fmla="*/ 57093 w 168"/>
                  <a:gd name="T45" fmla="*/ 63360 h 204"/>
                  <a:gd name="T46" fmla="*/ 59966 w 168"/>
                  <a:gd name="T47" fmla="*/ 56917 h 204"/>
                  <a:gd name="T48" fmla="*/ 59966 w 168"/>
                  <a:gd name="T49" fmla="*/ 47609 h 204"/>
                  <a:gd name="T50" fmla="*/ 57093 w 168"/>
                  <a:gd name="T51" fmla="*/ 41166 h 204"/>
                  <a:gd name="T52" fmla="*/ 57093 w 168"/>
                  <a:gd name="T53" fmla="*/ 41166 h 204"/>
                  <a:gd name="T54" fmla="*/ 38062 w 168"/>
                  <a:gd name="T55" fmla="*/ 9665 h 204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</a:gdLst>
                <a:ahLst/>
                <a:cxnLst>
                  <a:cxn ang="T56">
                    <a:pos x="T0" y="T1"/>
                  </a:cxn>
                  <a:cxn ang="T57">
                    <a:pos x="T2" y="T3"/>
                  </a:cxn>
                  <a:cxn ang="T58">
                    <a:pos x="T4" y="T5"/>
                  </a:cxn>
                  <a:cxn ang="T59">
                    <a:pos x="T6" y="T7"/>
                  </a:cxn>
                  <a:cxn ang="T60">
                    <a:pos x="T8" y="T9"/>
                  </a:cxn>
                  <a:cxn ang="T61">
                    <a:pos x="T10" y="T11"/>
                  </a:cxn>
                  <a:cxn ang="T62">
                    <a:pos x="T12" y="T13"/>
                  </a:cxn>
                  <a:cxn ang="T63">
                    <a:pos x="T14" y="T15"/>
                  </a:cxn>
                  <a:cxn ang="T64">
                    <a:pos x="T16" y="T17"/>
                  </a:cxn>
                  <a:cxn ang="T65">
                    <a:pos x="T18" y="T19"/>
                  </a:cxn>
                  <a:cxn ang="T66">
                    <a:pos x="T20" y="T21"/>
                  </a:cxn>
                  <a:cxn ang="T67">
                    <a:pos x="T22" y="T23"/>
                  </a:cxn>
                  <a:cxn ang="T68">
                    <a:pos x="T24" y="T25"/>
                  </a:cxn>
                  <a:cxn ang="T69">
                    <a:pos x="T26" y="T27"/>
                  </a:cxn>
                  <a:cxn ang="T70">
                    <a:pos x="T28" y="T29"/>
                  </a:cxn>
                  <a:cxn ang="T71">
                    <a:pos x="T30" y="T31"/>
                  </a:cxn>
                  <a:cxn ang="T72">
                    <a:pos x="T32" y="T33"/>
                  </a:cxn>
                  <a:cxn ang="T73">
                    <a:pos x="T34" y="T35"/>
                  </a:cxn>
                  <a:cxn ang="T74">
                    <a:pos x="T36" y="T37"/>
                  </a:cxn>
                  <a:cxn ang="T75">
                    <a:pos x="T38" y="T39"/>
                  </a:cxn>
                  <a:cxn ang="T76">
                    <a:pos x="T40" y="T41"/>
                  </a:cxn>
                  <a:cxn ang="T77">
                    <a:pos x="T42" y="T43"/>
                  </a:cxn>
                  <a:cxn ang="T78">
                    <a:pos x="T44" y="T45"/>
                  </a:cxn>
                  <a:cxn ang="T79">
                    <a:pos x="T46" y="T47"/>
                  </a:cxn>
                  <a:cxn ang="T80">
                    <a:pos x="T48" y="T49"/>
                  </a:cxn>
                  <a:cxn ang="T81">
                    <a:pos x="T50" y="T51"/>
                  </a:cxn>
                  <a:cxn ang="T82">
                    <a:pos x="T52" y="T53"/>
                  </a:cxn>
                  <a:cxn ang="T83">
                    <a:pos x="T54" y="T55"/>
                  </a:cxn>
                </a:cxnLst>
                <a:rect l="0" t="0" r="r" b="b"/>
                <a:pathLst>
                  <a:path w="168" h="204">
                    <a:moveTo>
                      <a:pt x="106" y="27"/>
                    </a:moveTo>
                    <a:lnTo>
                      <a:pt x="106" y="27"/>
                    </a:lnTo>
                    <a:lnTo>
                      <a:pt x="88" y="9"/>
                    </a:lnTo>
                    <a:lnTo>
                      <a:pt x="62" y="0"/>
                    </a:lnTo>
                    <a:lnTo>
                      <a:pt x="44" y="0"/>
                    </a:lnTo>
                    <a:lnTo>
                      <a:pt x="26" y="9"/>
                    </a:lnTo>
                    <a:lnTo>
                      <a:pt x="9" y="27"/>
                    </a:lnTo>
                    <a:lnTo>
                      <a:pt x="0" y="45"/>
                    </a:lnTo>
                    <a:lnTo>
                      <a:pt x="0" y="62"/>
                    </a:lnTo>
                    <a:lnTo>
                      <a:pt x="0" y="89"/>
                    </a:lnTo>
                    <a:lnTo>
                      <a:pt x="62" y="177"/>
                    </a:lnTo>
                    <a:lnTo>
                      <a:pt x="79" y="195"/>
                    </a:lnTo>
                    <a:lnTo>
                      <a:pt x="97" y="203"/>
                    </a:lnTo>
                    <a:lnTo>
                      <a:pt x="123" y="203"/>
                    </a:lnTo>
                    <a:lnTo>
                      <a:pt x="141" y="195"/>
                    </a:lnTo>
                    <a:lnTo>
                      <a:pt x="159" y="177"/>
                    </a:lnTo>
                    <a:lnTo>
                      <a:pt x="167" y="159"/>
                    </a:lnTo>
                    <a:lnTo>
                      <a:pt x="167" y="133"/>
                    </a:lnTo>
                    <a:lnTo>
                      <a:pt x="159" y="115"/>
                    </a:lnTo>
                    <a:lnTo>
                      <a:pt x="106" y="27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237" name="Freeform 122"/>
              <p:cNvSpPr>
                <a:spLocks noChangeArrowheads="1"/>
              </p:cNvSpPr>
              <p:nvPr/>
            </p:nvSpPr>
            <p:spPr bwMode="auto">
              <a:xfrm>
                <a:off x="5268913" y="4346575"/>
                <a:ext cx="57150" cy="76200"/>
              </a:xfrm>
              <a:custGeom>
                <a:avLst/>
                <a:gdLst>
                  <a:gd name="T0" fmla="*/ 53578 w 160"/>
                  <a:gd name="T1" fmla="*/ 44361 h 213"/>
                  <a:gd name="T2" fmla="*/ 53578 w 160"/>
                  <a:gd name="T3" fmla="*/ 44361 h 213"/>
                  <a:gd name="T4" fmla="*/ 47149 w 160"/>
                  <a:gd name="T5" fmla="*/ 28620 h 213"/>
                  <a:gd name="T6" fmla="*/ 47149 w 160"/>
                  <a:gd name="T7" fmla="*/ 28620 h 213"/>
                  <a:gd name="T8" fmla="*/ 40719 w 160"/>
                  <a:gd name="T9" fmla="*/ 12521 h 213"/>
                  <a:gd name="T10" fmla="*/ 40719 w 160"/>
                  <a:gd name="T11" fmla="*/ 12521 h 213"/>
                  <a:gd name="T12" fmla="*/ 40719 w 160"/>
                  <a:gd name="T13" fmla="*/ 12521 h 213"/>
                  <a:gd name="T14" fmla="*/ 34647 w 160"/>
                  <a:gd name="T15" fmla="*/ 6439 h 213"/>
                  <a:gd name="T16" fmla="*/ 28218 w 160"/>
                  <a:gd name="T17" fmla="*/ 0 h 213"/>
                  <a:gd name="T18" fmla="*/ 22146 w 160"/>
                  <a:gd name="T19" fmla="*/ 0 h 213"/>
                  <a:gd name="T20" fmla="*/ 15716 w 160"/>
                  <a:gd name="T21" fmla="*/ 0 h 213"/>
                  <a:gd name="T22" fmla="*/ 15716 w 160"/>
                  <a:gd name="T23" fmla="*/ 0 h 213"/>
                  <a:gd name="T24" fmla="*/ 6072 w 160"/>
                  <a:gd name="T25" fmla="*/ 3220 h 213"/>
                  <a:gd name="T26" fmla="*/ 3215 w 160"/>
                  <a:gd name="T27" fmla="*/ 9659 h 213"/>
                  <a:gd name="T28" fmla="*/ 0 w 160"/>
                  <a:gd name="T29" fmla="*/ 18961 h 213"/>
                  <a:gd name="T30" fmla="*/ 3215 w 160"/>
                  <a:gd name="T31" fmla="*/ 25400 h 213"/>
                  <a:gd name="T32" fmla="*/ 3215 w 160"/>
                  <a:gd name="T33" fmla="*/ 25400 h 213"/>
                  <a:gd name="T34" fmla="*/ 9287 w 160"/>
                  <a:gd name="T35" fmla="*/ 44361 h 213"/>
                  <a:gd name="T36" fmla="*/ 9287 w 160"/>
                  <a:gd name="T37" fmla="*/ 44361 h 213"/>
                  <a:gd name="T38" fmla="*/ 18931 w 160"/>
                  <a:gd name="T39" fmla="*/ 63321 h 213"/>
                  <a:gd name="T40" fmla="*/ 18931 w 160"/>
                  <a:gd name="T41" fmla="*/ 63321 h 213"/>
                  <a:gd name="T42" fmla="*/ 18931 w 160"/>
                  <a:gd name="T43" fmla="*/ 63321 h 213"/>
                  <a:gd name="T44" fmla="*/ 18931 w 160"/>
                  <a:gd name="T45" fmla="*/ 63321 h 213"/>
                  <a:gd name="T46" fmla="*/ 18931 w 160"/>
                  <a:gd name="T47" fmla="*/ 63321 h 213"/>
                  <a:gd name="T48" fmla="*/ 22146 w 160"/>
                  <a:gd name="T49" fmla="*/ 69403 h 213"/>
                  <a:gd name="T50" fmla="*/ 28218 w 160"/>
                  <a:gd name="T51" fmla="*/ 72623 h 213"/>
                  <a:gd name="T52" fmla="*/ 37862 w 160"/>
                  <a:gd name="T53" fmla="*/ 75842 h 213"/>
                  <a:gd name="T54" fmla="*/ 43934 w 160"/>
                  <a:gd name="T55" fmla="*/ 72623 h 213"/>
                  <a:gd name="T56" fmla="*/ 43934 w 160"/>
                  <a:gd name="T57" fmla="*/ 72623 h 213"/>
                  <a:gd name="T58" fmla="*/ 50363 w 160"/>
                  <a:gd name="T59" fmla="*/ 69403 h 213"/>
                  <a:gd name="T60" fmla="*/ 56793 w 160"/>
                  <a:gd name="T61" fmla="*/ 60101 h 213"/>
                  <a:gd name="T62" fmla="*/ 56793 w 160"/>
                  <a:gd name="T63" fmla="*/ 53662 h 213"/>
                  <a:gd name="T64" fmla="*/ 53578 w 160"/>
                  <a:gd name="T65" fmla="*/ 44361 h 213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0" t="0" r="r" b="b"/>
                <a:pathLst>
                  <a:path w="160" h="213">
                    <a:moveTo>
                      <a:pt x="150" y="124"/>
                    </a:moveTo>
                    <a:lnTo>
                      <a:pt x="150" y="124"/>
                    </a:lnTo>
                    <a:lnTo>
                      <a:pt x="132" y="80"/>
                    </a:lnTo>
                    <a:lnTo>
                      <a:pt x="114" y="35"/>
                    </a:lnTo>
                    <a:lnTo>
                      <a:pt x="97" y="18"/>
                    </a:lnTo>
                    <a:lnTo>
                      <a:pt x="79" y="0"/>
                    </a:lnTo>
                    <a:lnTo>
                      <a:pt x="62" y="0"/>
                    </a:lnTo>
                    <a:lnTo>
                      <a:pt x="44" y="0"/>
                    </a:lnTo>
                    <a:lnTo>
                      <a:pt x="17" y="9"/>
                    </a:lnTo>
                    <a:lnTo>
                      <a:pt x="9" y="27"/>
                    </a:lnTo>
                    <a:lnTo>
                      <a:pt x="0" y="53"/>
                    </a:lnTo>
                    <a:lnTo>
                      <a:pt x="9" y="71"/>
                    </a:lnTo>
                    <a:lnTo>
                      <a:pt x="26" y="124"/>
                    </a:lnTo>
                    <a:lnTo>
                      <a:pt x="53" y="177"/>
                    </a:lnTo>
                    <a:lnTo>
                      <a:pt x="62" y="194"/>
                    </a:lnTo>
                    <a:lnTo>
                      <a:pt x="79" y="203"/>
                    </a:lnTo>
                    <a:lnTo>
                      <a:pt x="106" y="212"/>
                    </a:lnTo>
                    <a:lnTo>
                      <a:pt x="123" y="203"/>
                    </a:lnTo>
                    <a:lnTo>
                      <a:pt x="141" y="194"/>
                    </a:lnTo>
                    <a:lnTo>
                      <a:pt x="159" y="168"/>
                    </a:lnTo>
                    <a:lnTo>
                      <a:pt x="159" y="150"/>
                    </a:lnTo>
                    <a:lnTo>
                      <a:pt x="150" y="124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238" name="Freeform 123"/>
              <p:cNvSpPr>
                <a:spLocks noChangeArrowheads="1"/>
              </p:cNvSpPr>
              <p:nvPr/>
            </p:nvSpPr>
            <p:spPr bwMode="auto">
              <a:xfrm>
                <a:off x="5243513" y="4235450"/>
                <a:ext cx="44450" cy="76200"/>
              </a:xfrm>
              <a:custGeom>
                <a:avLst/>
                <a:gdLst>
                  <a:gd name="T0" fmla="*/ 3200 w 125"/>
                  <a:gd name="T1" fmla="*/ 41141 h 213"/>
                  <a:gd name="T2" fmla="*/ 3200 w 125"/>
                  <a:gd name="T3" fmla="*/ 41141 h 213"/>
                  <a:gd name="T4" fmla="*/ 6401 w 125"/>
                  <a:gd name="T5" fmla="*/ 60101 h 213"/>
                  <a:gd name="T6" fmla="*/ 6401 w 125"/>
                  <a:gd name="T7" fmla="*/ 60101 h 213"/>
                  <a:gd name="T8" fmla="*/ 6401 w 125"/>
                  <a:gd name="T9" fmla="*/ 60101 h 213"/>
                  <a:gd name="T10" fmla="*/ 6401 w 125"/>
                  <a:gd name="T11" fmla="*/ 60101 h 213"/>
                  <a:gd name="T12" fmla="*/ 6401 w 125"/>
                  <a:gd name="T13" fmla="*/ 60101 h 213"/>
                  <a:gd name="T14" fmla="*/ 9601 w 125"/>
                  <a:gd name="T15" fmla="*/ 66541 h 213"/>
                  <a:gd name="T16" fmla="*/ 15646 w 125"/>
                  <a:gd name="T17" fmla="*/ 72623 h 213"/>
                  <a:gd name="T18" fmla="*/ 22047 w 125"/>
                  <a:gd name="T19" fmla="*/ 75842 h 213"/>
                  <a:gd name="T20" fmla="*/ 28448 w 125"/>
                  <a:gd name="T21" fmla="*/ 75842 h 213"/>
                  <a:gd name="T22" fmla="*/ 28448 w 125"/>
                  <a:gd name="T23" fmla="*/ 75842 h 213"/>
                  <a:gd name="T24" fmla="*/ 37694 w 125"/>
                  <a:gd name="T25" fmla="*/ 72623 h 213"/>
                  <a:gd name="T26" fmla="*/ 40894 w 125"/>
                  <a:gd name="T27" fmla="*/ 66541 h 213"/>
                  <a:gd name="T28" fmla="*/ 44094 w 125"/>
                  <a:gd name="T29" fmla="*/ 60101 h 213"/>
                  <a:gd name="T30" fmla="*/ 44094 w 125"/>
                  <a:gd name="T31" fmla="*/ 53662 h 213"/>
                  <a:gd name="T32" fmla="*/ 44094 w 125"/>
                  <a:gd name="T33" fmla="*/ 53662 h 213"/>
                  <a:gd name="T34" fmla="*/ 40894 w 125"/>
                  <a:gd name="T35" fmla="*/ 34701 h 213"/>
                  <a:gd name="T36" fmla="*/ 40894 w 125"/>
                  <a:gd name="T37" fmla="*/ 34701 h 213"/>
                  <a:gd name="T38" fmla="*/ 40894 w 125"/>
                  <a:gd name="T39" fmla="*/ 15741 h 213"/>
                  <a:gd name="T40" fmla="*/ 40894 w 125"/>
                  <a:gd name="T41" fmla="*/ 15741 h 213"/>
                  <a:gd name="T42" fmla="*/ 40894 w 125"/>
                  <a:gd name="T43" fmla="*/ 15741 h 213"/>
                  <a:gd name="T44" fmla="*/ 37694 w 125"/>
                  <a:gd name="T45" fmla="*/ 9659 h 213"/>
                  <a:gd name="T46" fmla="*/ 31293 w 125"/>
                  <a:gd name="T47" fmla="*/ 3220 h 213"/>
                  <a:gd name="T48" fmla="*/ 25248 w 125"/>
                  <a:gd name="T49" fmla="*/ 0 h 213"/>
                  <a:gd name="T50" fmla="*/ 18847 w 125"/>
                  <a:gd name="T51" fmla="*/ 0 h 213"/>
                  <a:gd name="T52" fmla="*/ 18847 w 125"/>
                  <a:gd name="T53" fmla="*/ 0 h 213"/>
                  <a:gd name="T54" fmla="*/ 12446 w 125"/>
                  <a:gd name="T55" fmla="*/ 0 h 213"/>
                  <a:gd name="T56" fmla="*/ 6401 w 125"/>
                  <a:gd name="T57" fmla="*/ 6439 h 213"/>
                  <a:gd name="T58" fmla="*/ 3200 w 125"/>
                  <a:gd name="T59" fmla="*/ 12879 h 213"/>
                  <a:gd name="T60" fmla="*/ 0 w 125"/>
                  <a:gd name="T61" fmla="*/ 18961 h 213"/>
                  <a:gd name="T62" fmla="*/ 0 w 125"/>
                  <a:gd name="T63" fmla="*/ 18961 h 213"/>
                  <a:gd name="T64" fmla="*/ 3200 w 125"/>
                  <a:gd name="T65" fmla="*/ 41141 h 213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0" t="0" r="r" b="b"/>
                <a:pathLst>
                  <a:path w="125" h="213">
                    <a:moveTo>
                      <a:pt x="9" y="115"/>
                    </a:moveTo>
                    <a:lnTo>
                      <a:pt x="9" y="115"/>
                    </a:lnTo>
                    <a:lnTo>
                      <a:pt x="18" y="168"/>
                    </a:lnTo>
                    <a:lnTo>
                      <a:pt x="27" y="186"/>
                    </a:lnTo>
                    <a:lnTo>
                      <a:pt x="44" y="203"/>
                    </a:lnTo>
                    <a:lnTo>
                      <a:pt x="62" y="212"/>
                    </a:lnTo>
                    <a:lnTo>
                      <a:pt x="80" y="212"/>
                    </a:lnTo>
                    <a:lnTo>
                      <a:pt x="106" y="203"/>
                    </a:lnTo>
                    <a:lnTo>
                      <a:pt x="115" y="186"/>
                    </a:lnTo>
                    <a:lnTo>
                      <a:pt x="124" y="168"/>
                    </a:lnTo>
                    <a:lnTo>
                      <a:pt x="124" y="150"/>
                    </a:lnTo>
                    <a:lnTo>
                      <a:pt x="115" y="97"/>
                    </a:lnTo>
                    <a:lnTo>
                      <a:pt x="115" y="44"/>
                    </a:lnTo>
                    <a:lnTo>
                      <a:pt x="106" y="27"/>
                    </a:lnTo>
                    <a:lnTo>
                      <a:pt x="88" y="9"/>
                    </a:lnTo>
                    <a:lnTo>
                      <a:pt x="71" y="0"/>
                    </a:lnTo>
                    <a:lnTo>
                      <a:pt x="53" y="0"/>
                    </a:lnTo>
                    <a:lnTo>
                      <a:pt x="35" y="0"/>
                    </a:lnTo>
                    <a:lnTo>
                      <a:pt x="18" y="18"/>
                    </a:lnTo>
                    <a:lnTo>
                      <a:pt x="9" y="36"/>
                    </a:lnTo>
                    <a:lnTo>
                      <a:pt x="0" y="53"/>
                    </a:lnTo>
                    <a:lnTo>
                      <a:pt x="9" y="115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239" name="Freeform 124"/>
              <p:cNvSpPr>
                <a:spLocks noChangeArrowheads="1"/>
              </p:cNvSpPr>
              <p:nvPr/>
            </p:nvSpPr>
            <p:spPr bwMode="auto">
              <a:xfrm>
                <a:off x="5246688" y="4121150"/>
                <a:ext cx="44450" cy="73025"/>
              </a:xfrm>
              <a:custGeom>
                <a:avLst/>
                <a:gdLst>
                  <a:gd name="T0" fmla="*/ 15646 w 125"/>
                  <a:gd name="T1" fmla="*/ 72667 h 204"/>
                  <a:gd name="T2" fmla="*/ 15646 w 125"/>
                  <a:gd name="T3" fmla="*/ 72667 h 204"/>
                  <a:gd name="T4" fmla="*/ 25248 w 125"/>
                  <a:gd name="T5" fmla="*/ 72667 h 204"/>
                  <a:gd name="T6" fmla="*/ 31293 w 125"/>
                  <a:gd name="T7" fmla="*/ 69445 h 204"/>
                  <a:gd name="T8" fmla="*/ 34493 w 125"/>
                  <a:gd name="T9" fmla="*/ 66224 h 204"/>
                  <a:gd name="T10" fmla="*/ 37694 w 125"/>
                  <a:gd name="T11" fmla="*/ 59780 h 204"/>
                  <a:gd name="T12" fmla="*/ 40894 w 125"/>
                  <a:gd name="T13" fmla="*/ 50473 h 204"/>
                  <a:gd name="T14" fmla="*/ 40894 w 125"/>
                  <a:gd name="T15" fmla="*/ 40808 h 204"/>
                  <a:gd name="T16" fmla="*/ 40894 w 125"/>
                  <a:gd name="T17" fmla="*/ 40808 h 204"/>
                  <a:gd name="T18" fmla="*/ 44094 w 125"/>
                  <a:gd name="T19" fmla="*/ 21836 h 204"/>
                  <a:gd name="T20" fmla="*/ 44094 w 125"/>
                  <a:gd name="T21" fmla="*/ 21836 h 204"/>
                  <a:gd name="T22" fmla="*/ 44094 w 125"/>
                  <a:gd name="T23" fmla="*/ 21836 h 204"/>
                  <a:gd name="T24" fmla="*/ 44094 w 125"/>
                  <a:gd name="T25" fmla="*/ 15750 h 204"/>
                  <a:gd name="T26" fmla="*/ 44094 w 125"/>
                  <a:gd name="T27" fmla="*/ 9307 h 204"/>
                  <a:gd name="T28" fmla="*/ 37694 w 125"/>
                  <a:gd name="T29" fmla="*/ 2864 h 204"/>
                  <a:gd name="T30" fmla="*/ 31293 w 125"/>
                  <a:gd name="T31" fmla="*/ 0 h 204"/>
                  <a:gd name="T32" fmla="*/ 31293 w 125"/>
                  <a:gd name="T33" fmla="*/ 0 h 204"/>
                  <a:gd name="T34" fmla="*/ 25248 w 125"/>
                  <a:gd name="T35" fmla="*/ 0 h 204"/>
                  <a:gd name="T36" fmla="*/ 18847 w 125"/>
                  <a:gd name="T37" fmla="*/ 2864 h 204"/>
                  <a:gd name="T38" fmla="*/ 12446 w 125"/>
                  <a:gd name="T39" fmla="*/ 6085 h 204"/>
                  <a:gd name="T40" fmla="*/ 9246 w 125"/>
                  <a:gd name="T41" fmla="*/ 12529 h 204"/>
                  <a:gd name="T42" fmla="*/ 9246 w 125"/>
                  <a:gd name="T43" fmla="*/ 12529 h 204"/>
                  <a:gd name="T44" fmla="*/ 6401 w 125"/>
                  <a:gd name="T45" fmla="*/ 31501 h 204"/>
                  <a:gd name="T46" fmla="*/ 3200 w 125"/>
                  <a:gd name="T47" fmla="*/ 44030 h 204"/>
                  <a:gd name="T48" fmla="*/ 0 w 125"/>
                  <a:gd name="T49" fmla="*/ 53695 h 204"/>
                  <a:gd name="T50" fmla="*/ 0 w 125"/>
                  <a:gd name="T51" fmla="*/ 53695 h 204"/>
                  <a:gd name="T52" fmla="*/ 0 w 125"/>
                  <a:gd name="T53" fmla="*/ 53695 h 204"/>
                  <a:gd name="T54" fmla="*/ 0 w 125"/>
                  <a:gd name="T55" fmla="*/ 53695 h 204"/>
                  <a:gd name="T56" fmla="*/ 0 w 125"/>
                  <a:gd name="T57" fmla="*/ 59780 h 204"/>
                  <a:gd name="T58" fmla="*/ 3200 w 125"/>
                  <a:gd name="T59" fmla="*/ 66224 h 204"/>
                  <a:gd name="T60" fmla="*/ 9246 w 125"/>
                  <a:gd name="T61" fmla="*/ 72667 h 204"/>
                  <a:gd name="T62" fmla="*/ 15646 w 125"/>
                  <a:gd name="T63" fmla="*/ 72667 h 204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</a:gdLst>
                <a:ahLst/>
                <a:cxnLst>
                  <a:cxn ang="T64">
                    <a:pos x="T0" y="T1"/>
                  </a:cxn>
                  <a:cxn ang="T65">
                    <a:pos x="T2" y="T3"/>
                  </a:cxn>
                  <a:cxn ang="T66">
                    <a:pos x="T4" y="T5"/>
                  </a:cxn>
                  <a:cxn ang="T67">
                    <a:pos x="T6" y="T7"/>
                  </a:cxn>
                  <a:cxn ang="T68">
                    <a:pos x="T8" y="T9"/>
                  </a:cxn>
                  <a:cxn ang="T69">
                    <a:pos x="T10" y="T11"/>
                  </a:cxn>
                  <a:cxn ang="T70">
                    <a:pos x="T12" y="T13"/>
                  </a:cxn>
                  <a:cxn ang="T71">
                    <a:pos x="T14" y="T15"/>
                  </a:cxn>
                  <a:cxn ang="T72">
                    <a:pos x="T16" y="T17"/>
                  </a:cxn>
                  <a:cxn ang="T73">
                    <a:pos x="T18" y="T19"/>
                  </a:cxn>
                  <a:cxn ang="T74">
                    <a:pos x="T20" y="T21"/>
                  </a:cxn>
                  <a:cxn ang="T75">
                    <a:pos x="T22" y="T23"/>
                  </a:cxn>
                  <a:cxn ang="T76">
                    <a:pos x="T24" y="T25"/>
                  </a:cxn>
                  <a:cxn ang="T77">
                    <a:pos x="T26" y="T27"/>
                  </a:cxn>
                  <a:cxn ang="T78">
                    <a:pos x="T28" y="T29"/>
                  </a:cxn>
                  <a:cxn ang="T79">
                    <a:pos x="T30" y="T31"/>
                  </a:cxn>
                  <a:cxn ang="T80">
                    <a:pos x="T32" y="T33"/>
                  </a:cxn>
                  <a:cxn ang="T81">
                    <a:pos x="T34" y="T35"/>
                  </a:cxn>
                  <a:cxn ang="T82">
                    <a:pos x="T36" y="T37"/>
                  </a:cxn>
                  <a:cxn ang="T83">
                    <a:pos x="T38" y="T39"/>
                  </a:cxn>
                  <a:cxn ang="T84">
                    <a:pos x="T40" y="T41"/>
                  </a:cxn>
                  <a:cxn ang="T85">
                    <a:pos x="T42" y="T43"/>
                  </a:cxn>
                  <a:cxn ang="T86">
                    <a:pos x="T44" y="T45"/>
                  </a:cxn>
                  <a:cxn ang="T87">
                    <a:pos x="T46" y="T47"/>
                  </a:cxn>
                  <a:cxn ang="T88">
                    <a:pos x="T48" y="T49"/>
                  </a:cxn>
                  <a:cxn ang="T89">
                    <a:pos x="T50" y="T51"/>
                  </a:cxn>
                  <a:cxn ang="T90">
                    <a:pos x="T52" y="T53"/>
                  </a:cxn>
                  <a:cxn ang="T91">
                    <a:pos x="T54" y="T55"/>
                  </a:cxn>
                  <a:cxn ang="T92">
                    <a:pos x="T56" y="T57"/>
                  </a:cxn>
                  <a:cxn ang="T93">
                    <a:pos x="T58" y="T59"/>
                  </a:cxn>
                  <a:cxn ang="T94">
                    <a:pos x="T60" y="T61"/>
                  </a:cxn>
                  <a:cxn ang="T95">
                    <a:pos x="T62" y="T63"/>
                  </a:cxn>
                </a:cxnLst>
                <a:rect l="0" t="0" r="r" b="b"/>
                <a:pathLst>
                  <a:path w="125" h="204">
                    <a:moveTo>
                      <a:pt x="44" y="203"/>
                    </a:moveTo>
                    <a:lnTo>
                      <a:pt x="44" y="203"/>
                    </a:lnTo>
                    <a:lnTo>
                      <a:pt x="71" y="203"/>
                    </a:lnTo>
                    <a:lnTo>
                      <a:pt x="88" y="194"/>
                    </a:lnTo>
                    <a:lnTo>
                      <a:pt x="97" y="185"/>
                    </a:lnTo>
                    <a:lnTo>
                      <a:pt x="106" y="167"/>
                    </a:lnTo>
                    <a:lnTo>
                      <a:pt x="115" y="141"/>
                    </a:lnTo>
                    <a:lnTo>
                      <a:pt x="115" y="114"/>
                    </a:lnTo>
                    <a:lnTo>
                      <a:pt x="124" y="61"/>
                    </a:lnTo>
                    <a:lnTo>
                      <a:pt x="124" y="44"/>
                    </a:lnTo>
                    <a:lnTo>
                      <a:pt x="124" y="26"/>
                    </a:lnTo>
                    <a:lnTo>
                      <a:pt x="106" y="8"/>
                    </a:lnTo>
                    <a:lnTo>
                      <a:pt x="88" y="0"/>
                    </a:lnTo>
                    <a:lnTo>
                      <a:pt x="71" y="0"/>
                    </a:lnTo>
                    <a:lnTo>
                      <a:pt x="53" y="8"/>
                    </a:lnTo>
                    <a:lnTo>
                      <a:pt x="35" y="17"/>
                    </a:lnTo>
                    <a:lnTo>
                      <a:pt x="26" y="35"/>
                    </a:lnTo>
                    <a:lnTo>
                      <a:pt x="18" y="88"/>
                    </a:lnTo>
                    <a:lnTo>
                      <a:pt x="9" y="123"/>
                    </a:lnTo>
                    <a:lnTo>
                      <a:pt x="0" y="150"/>
                    </a:lnTo>
                    <a:lnTo>
                      <a:pt x="0" y="167"/>
                    </a:lnTo>
                    <a:lnTo>
                      <a:pt x="9" y="185"/>
                    </a:lnTo>
                    <a:lnTo>
                      <a:pt x="26" y="203"/>
                    </a:lnTo>
                    <a:lnTo>
                      <a:pt x="44" y="203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240" name="Freeform 125"/>
              <p:cNvSpPr>
                <a:spLocks noChangeArrowheads="1"/>
              </p:cNvSpPr>
              <p:nvPr/>
            </p:nvSpPr>
            <p:spPr bwMode="auto">
              <a:xfrm>
                <a:off x="5284788" y="4016375"/>
                <a:ext cx="53975" cy="69850"/>
              </a:xfrm>
              <a:custGeom>
                <a:avLst/>
                <a:gdLst>
                  <a:gd name="T0" fmla="*/ 53618 w 151"/>
                  <a:gd name="T1" fmla="*/ 28510 h 196"/>
                  <a:gd name="T2" fmla="*/ 53618 w 151"/>
                  <a:gd name="T3" fmla="*/ 28510 h 196"/>
                  <a:gd name="T4" fmla="*/ 53618 w 151"/>
                  <a:gd name="T5" fmla="*/ 28510 h 196"/>
                  <a:gd name="T6" fmla="*/ 53618 w 151"/>
                  <a:gd name="T7" fmla="*/ 22095 h 196"/>
                  <a:gd name="T8" fmla="*/ 53618 w 151"/>
                  <a:gd name="T9" fmla="*/ 16037 h 196"/>
                  <a:gd name="T10" fmla="*/ 53618 w 151"/>
                  <a:gd name="T11" fmla="*/ 9622 h 196"/>
                  <a:gd name="T12" fmla="*/ 47183 w 151"/>
                  <a:gd name="T13" fmla="*/ 3207 h 196"/>
                  <a:gd name="T14" fmla="*/ 47183 w 151"/>
                  <a:gd name="T15" fmla="*/ 3207 h 196"/>
                  <a:gd name="T16" fmla="*/ 41107 w 151"/>
                  <a:gd name="T17" fmla="*/ 0 h 196"/>
                  <a:gd name="T18" fmla="*/ 34673 w 151"/>
                  <a:gd name="T19" fmla="*/ 0 h 196"/>
                  <a:gd name="T20" fmla="*/ 28239 w 151"/>
                  <a:gd name="T21" fmla="*/ 3207 h 196"/>
                  <a:gd name="T22" fmla="*/ 22162 w 151"/>
                  <a:gd name="T23" fmla="*/ 9622 h 196"/>
                  <a:gd name="T24" fmla="*/ 22162 w 151"/>
                  <a:gd name="T25" fmla="*/ 9622 h 196"/>
                  <a:gd name="T26" fmla="*/ 12511 w 151"/>
                  <a:gd name="T27" fmla="*/ 25303 h 196"/>
                  <a:gd name="T28" fmla="*/ 12511 w 151"/>
                  <a:gd name="T29" fmla="*/ 25303 h 196"/>
                  <a:gd name="T30" fmla="*/ 3217 w 151"/>
                  <a:gd name="T31" fmla="*/ 44191 h 196"/>
                  <a:gd name="T32" fmla="*/ 3217 w 151"/>
                  <a:gd name="T33" fmla="*/ 44191 h 196"/>
                  <a:gd name="T34" fmla="*/ 3217 w 151"/>
                  <a:gd name="T35" fmla="*/ 44191 h 196"/>
                  <a:gd name="T36" fmla="*/ 3217 w 151"/>
                  <a:gd name="T37" fmla="*/ 44191 h 196"/>
                  <a:gd name="T38" fmla="*/ 3217 w 151"/>
                  <a:gd name="T39" fmla="*/ 44191 h 196"/>
                  <a:gd name="T40" fmla="*/ 0 w 151"/>
                  <a:gd name="T41" fmla="*/ 50606 h 196"/>
                  <a:gd name="T42" fmla="*/ 0 w 151"/>
                  <a:gd name="T43" fmla="*/ 56664 h 196"/>
                  <a:gd name="T44" fmla="*/ 3217 w 151"/>
                  <a:gd name="T45" fmla="*/ 63079 h 196"/>
                  <a:gd name="T46" fmla="*/ 9294 w 151"/>
                  <a:gd name="T47" fmla="*/ 66286 h 196"/>
                  <a:gd name="T48" fmla="*/ 9294 w 151"/>
                  <a:gd name="T49" fmla="*/ 66286 h 196"/>
                  <a:gd name="T50" fmla="*/ 15728 w 151"/>
                  <a:gd name="T51" fmla="*/ 69494 h 196"/>
                  <a:gd name="T52" fmla="*/ 22162 w 151"/>
                  <a:gd name="T53" fmla="*/ 69494 h 196"/>
                  <a:gd name="T54" fmla="*/ 28239 w 151"/>
                  <a:gd name="T55" fmla="*/ 66286 h 196"/>
                  <a:gd name="T56" fmla="*/ 34673 w 151"/>
                  <a:gd name="T57" fmla="*/ 59871 h 196"/>
                  <a:gd name="T58" fmla="*/ 34673 w 151"/>
                  <a:gd name="T59" fmla="*/ 59871 h 196"/>
                  <a:gd name="T60" fmla="*/ 41107 w 151"/>
                  <a:gd name="T61" fmla="*/ 44191 h 196"/>
                  <a:gd name="T62" fmla="*/ 41107 w 151"/>
                  <a:gd name="T63" fmla="*/ 44191 h 196"/>
                  <a:gd name="T64" fmla="*/ 53618 w 151"/>
                  <a:gd name="T65" fmla="*/ 28510 h 19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0" t="0" r="r" b="b"/>
                <a:pathLst>
                  <a:path w="151" h="196">
                    <a:moveTo>
                      <a:pt x="150" y="80"/>
                    </a:moveTo>
                    <a:lnTo>
                      <a:pt x="150" y="80"/>
                    </a:lnTo>
                    <a:lnTo>
                      <a:pt x="150" y="62"/>
                    </a:lnTo>
                    <a:lnTo>
                      <a:pt x="150" y="45"/>
                    </a:lnTo>
                    <a:lnTo>
                      <a:pt x="150" y="27"/>
                    </a:lnTo>
                    <a:lnTo>
                      <a:pt x="132" y="9"/>
                    </a:lnTo>
                    <a:lnTo>
                      <a:pt x="115" y="0"/>
                    </a:lnTo>
                    <a:lnTo>
                      <a:pt x="97" y="0"/>
                    </a:lnTo>
                    <a:lnTo>
                      <a:pt x="79" y="9"/>
                    </a:lnTo>
                    <a:lnTo>
                      <a:pt x="62" y="27"/>
                    </a:lnTo>
                    <a:lnTo>
                      <a:pt x="35" y="71"/>
                    </a:lnTo>
                    <a:lnTo>
                      <a:pt x="9" y="124"/>
                    </a:lnTo>
                    <a:lnTo>
                      <a:pt x="0" y="142"/>
                    </a:lnTo>
                    <a:lnTo>
                      <a:pt x="0" y="159"/>
                    </a:lnTo>
                    <a:lnTo>
                      <a:pt x="9" y="177"/>
                    </a:lnTo>
                    <a:lnTo>
                      <a:pt x="26" y="186"/>
                    </a:lnTo>
                    <a:lnTo>
                      <a:pt x="44" y="195"/>
                    </a:lnTo>
                    <a:lnTo>
                      <a:pt x="62" y="195"/>
                    </a:lnTo>
                    <a:lnTo>
                      <a:pt x="79" y="186"/>
                    </a:lnTo>
                    <a:lnTo>
                      <a:pt x="97" y="168"/>
                    </a:lnTo>
                    <a:lnTo>
                      <a:pt x="115" y="124"/>
                    </a:lnTo>
                    <a:lnTo>
                      <a:pt x="150" y="80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241" name="Freeform 126"/>
              <p:cNvSpPr>
                <a:spLocks noChangeArrowheads="1"/>
              </p:cNvSpPr>
              <p:nvPr/>
            </p:nvSpPr>
            <p:spPr bwMode="auto">
              <a:xfrm>
                <a:off x="5351463" y="3930650"/>
                <a:ext cx="63500" cy="60325"/>
              </a:xfrm>
              <a:custGeom>
                <a:avLst/>
                <a:gdLst>
                  <a:gd name="T0" fmla="*/ 56722 w 178"/>
                  <a:gd name="T1" fmla="*/ 28556 h 169"/>
                  <a:gd name="T2" fmla="*/ 56722 w 178"/>
                  <a:gd name="T3" fmla="*/ 28556 h 169"/>
                  <a:gd name="T4" fmla="*/ 59933 w 178"/>
                  <a:gd name="T5" fmla="*/ 25344 h 169"/>
                  <a:gd name="T6" fmla="*/ 63143 w 178"/>
                  <a:gd name="T7" fmla="*/ 18918 h 169"/>
                  <a:gd name="T8" fmla="*/ 59933 w 178"/>
                  <a:gd name="T9" fmla="*/ 12493 h 169"/>
                  <a:gd name="T10" fmla="*/ 56722 w 178"/>
                  <a:gd name="T11" fmla="*/ 6425 h 169"/>
                  <a:gd name="T12" fmla="*/ 56722 w 178"/>
                  <a:gd name="T13" fmla="*/ 6425 h 169"/>
                  <a:gd name="T14" fmla="*/ 53511 w 178"/>
                  <a:gd name="T15" fmla="*/ 3213 h 169"/>
                  <a:gd name="T16" fmla="*/ 47447 w 178"/>
                  <a:gd name="T17" fmla="*/ 0 h 169"/>
                  <a:gd name="T18" fmla="*/ 41025 w 178"/>
                  <a:gd name="T19" fmla="*/ 0 h 169"/>
                  <a:gd name="T20" fmla="*/ 34604 w 178"/>
                  <a:gd name="T21" fmla="*/ 3213 h 169"/>
                  <a:gd name="T22" fmla="*/ 34604 w 178"/>
                  <a:gd name="T23" fmla="*/ 3213 h 169"/>
                  <a:gd name="T24" fmla="*/ 6421 w 178"/>
                  <a:gd name="T25" fmla="*/ 31412 h 169"/>
                  <a:gd name="T26" fmla="*/ 6421 w 178"/>
                  <a:gd name="T27" fmla="*/ 31412 h 169"/>
                  <a:gd name="T28" fmla="*/ 6421 w 178"/>
                  <a:gd name="T29" fmla="*/ 31412 h 169"/>
                  <a:gd name="T30" fmla="*/ 6421 w 178"/>
                  <a:gd name="T31" fmla="*/ 31412 h 169"/>
                  <a:gd name="T32" fmla="*/ 3211 w 178"/>
                  <a:gd name="T33" fmla="*/ 37837 h 169"/>
                  <a:gd name="T34" fmla="*/ 0 w 178"/>
                  <a:gd name="T35" fmla="*/ 44262 h 169"/>
                  <a:gd name="T36" fmla="*/ 3211 w 178"/>
                  <a:gd name="T37" fmla="*/ 50330 h 169"/>
                  <a:gd name="T38" fmla="*/ 6421 w 178"/>
                  <a:gd name="T39" fmla="*/ 56755 h 169"/>
                  <a:gd name="T40" fmla="*/ 6421 w 178"/>
                  <a:gd name="T41" fmla="*/ 56755 h 169"/>
                  <a:gd name="T42" fmla="*/ 12486 w 178"/>
                  <a:gd name="T43" fmla="*/ 59968 h 169"/>
                  <a:gd name="T44" fmla="*/ 18907 w 178"/>
                  <a:gd name="T45" fmla="*/ 59968 h 169"/>
                  <a:gd name="T46" fmla="*/ 25329 w 178"/>
                  <a:gd name="T47" fmla="*/ 59968 h 169"/>
                  <a:gd name="T48" fmla="*/ 31393 w 178"/>
                  <a:gd name="T49" fmla="*/ 56755 h 169"/>
                  <a:gd name="T50" fmla="*/ 31393 w 178"/>
                  <a:gd name="T51" fmla="*/ 56755 h 169"/>
                  <a:gd name="T52" fmla="*/ 56722 w 178"/>
                  <a:gd name="T53" fmla="*/ 28556 h 169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</a:gdLst>
                <a:ahLst/>
                <a:cxnLst>
                  <a:cxn ang="T54">
                    <a:pos x="T0" y="T1"/>
                  </a:cxn>
                  <a:cxn ang="T55">
                    <a:pos x="T2" y="T3"/>
                  </a:cxn>
                  <a:cxn ang="T56">
                    <a:pos x="T4" y="T5"/>
                  </a:cxn>
                  <a:cxn ang="T57">
                    <a:pos x="T6" y="T7"/>
                  </a:cxn>
                  <a:cxn ang="T58">
                    <a:pos x="T8" y="T9"/>
                  </a:cxn>
                  <a:cxn ang="T59">
                    <a:pos x="T10" y="T11"/>
                  </a:cxn>
                  <a:cxn ang="T60">
                    <a:pos x="T12" y="T13"/>
                  </a:cxn>
                  <a:cxn ang="T61">
                    <a:pos x="T14" y="T15"/>
                  </a:cxn>
                  <a:cxn ang="T62">
                    <a:pos x="T16" y="T17"/>
                  </a:cxn>
                  <a:cxn ang="T63">
                    <a:pos x="T18" y="T19"/>
                  </a:cxn>
                  <a:cxn ang="T64">
                    <a:pos x="T20" y="T21"/>
                  </a:cxn>
                  <a:cxn ang="T65">
                    <a:pos x="T22" y="T23"/>
                  </a:cxn>
                  <a:cxn ang="T66">
                    <a:pos x="T24" y="T25"/>
                  </a:cxn>
                  <a:cxn ang="T67">
                    <a:pos x="T26" y="T27"/>
                  </a:cxn>
                  <a:cxn ang="T68">
                    <a:pos x="T28" y="T29"/>
                  </a:cxn>
                  <a:cxn ang="T69">
                    <a:pos x="T30" y="T31"/>
                  </a:cxn>
                  <a:cxn ang="T70">
                    <a:pos x="T32" y="T33"/>
                  </a:cxn>
                  <a:cxn ang="T71">
                    <a:pos x="T34" y="T35"/>
                  </a:cxn>
                  <a:cxn ang="T72">
                    <a:pos x="T36" y="T37"/>
                  </a:cxn>
                  <a:cxn ang="T73">
                    <a:pos x="T38" y="T39"/>
                  </a:cxn>
                  <a:cxn ang="T74">
                    <a:pos x="T40" y="T41"/>
                  </a:cxn>
                  <a:cxn ang="T75">
                    <a:pos x="T42" y="T43"/>
                  </a:cxn>
                  <a:cxn ang="T76">
                    <a:pos x="T44" y="T45"/>
                  </a:cxn>
                  <a:cxn ang="T77">
                    <a:pos x="T46" y="T47"/>
                  </a:cxn>
                  <a:cxn ang="T78">
                    <a:pos x="T48" y="T49"/>
                  </a:cxn>
                  <a:cxn ang="T79">
                    <a:pos x="T50" y="T51"/>
                  </a:cxn>
                  <a:cxn ang="T80">
                    <a:pos x="T52" y="T53"/>
                  </a:cxn>
                </a:cxnLst>
                <a:rect l="0" t="0" r="r" b="b"/>
                <a:pathLst>
                  <a:path w="178" h="169">
                    <a:moveTo>
                      <a:pt x="159" y="80"/>
                    </a:moveTo>
                    <a:lnTo>
                      <a:pt x="159" y="80"/>
                    </a:lnTo>
                    <a:lnTo>
                      <a:pt x="168" y="71"/>
                    </a:lnTo>
                    <a:lnTo>
                      <a:pt x="177" y="53"/>
                    </a:lnTo>
                    <a:lnTo>
                      <a:pt x="168" y="35"/>
                    </a:lnTo>
                    <a:lnTo>
                      <a:pt x="159" y="18"/>
                    </a:lnTo>
                    <a:lnTo>
                      <a:pt x="150" y="9"/>
                    </a:lnTo>
                    <a:lnTo>
                      <a:pt x="133" y="0"/>
                    </a:lnTo>
                    <a:lnTo>
                      <a:pt x="115" y="0"/>
                    </a:lnTo>
                    <a:lnTo>
                      <a:pt x="97" y="9"/>
                    </a:lnTo>
                    <a:lnTo>
                      <a:pt x="18" y="88"/>
                    </a:lnTo>
                    <a:lnTo>
                      <a:pt x="9" y="106"/>
                    </a:lnTo>
                    <a:lnTo>
                      <a:pt x="0" y="124"/>
                    </a:lnTo>
                    <a:lnTo>
                      <a:pt x="9" y="141"/>
                    </a:lnTo>
                    <a:lnTo>
                      <a:pt x="18" y="159"/>
                    </a:lnTo>
                    <a:lnTo>
                      <a:pt x="35" y="168"/>
                    </a:lnTo>
                    <a:lnTo>
                      <a:pt x="53" y="168"/>
                    </a:lnTo>
                    <a:lnTo>
                      <a:pt x="71" y="168"/>
                    </a:lnTo>
                    <a:lnTo>
                      <a:pt x="88" y="159"/>
                    </a:lnTo>
                    <a:lnTo>
                      <a:pt x="159" y="80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242" name="Freeform 127"/>
              <p:cNvSpPr>
                <a:spLocks noChangeArrowheads="1"/>
              </p:cNvSpPr>
              <p:nvPr/>
            </p:nvSpPr>
            <p:spPr bwMode="auto">
              <a:xfrm>
                <a:off x="5440363" y="3860800"/>
                <a:ext cx="63500" cy="53975"/>
              </a:xfrm>
              <a:custGeom>
                <a:avLst/>
                <a:gdLst>
                  <a:gd name="T0" fmla="*/ 25329 w 178"/>
                  <a:gd name="T1" fmla="*/ 50400 h 151"/>
                  <a:gd name="T2" fmla="*/ 25329 w 178"/>
                  <a:gd name="T3" fmla="*/ 50400 h 151"/>
                  <a:gd name="T4" fmla="*/ 56722 w 178"/>
                  <a:gd name="T5" fmla="*/ 28239 h 151"/>
                  <a:gd name="T6" fmla="*/ 56722 w 178"/>
                  <a:gd name="T7" fmla="*/ 28239 h 151"/>
                  <a:gd name="T8" fmla="*/ 56722 w 178"/>
                  <a:gd name="T9" fmla="*/ 28239 h 151"/>
                  <a:gd name="T10" fmla="*/ 59933 w 178"/>
                  <a:gd name="T11" fmla="*/ 25379 h 151"/>
                  <a:gd name="T12" fmla="*/ 63143 w 178"/>
                  <a:gd name="T13" fmla="*/ 18945 h 151"/>
                  <a:gd name="T14" fmla="*/ 63143 w 178"/>
                  <a:gd name="T15" fmla="*/ 12511 h 151"/>
                  <a:gd name="T16" fmla="*/ 59933 w 178"/>
                  <a:gd name="T17" fmla="*/ 6434 h 151"/>
                  <a:gd name="T18" fmla="*/ 59933 w 178"/>
                  <a:gd name="T19" fmla="*/ 6434 h 151"/>
                  <a:gd name="T20" fmla="*/ 56722 w 178"/>
                  <a:gd name="T21" fmla="*/ 3217 h 151"/>
                  <a:gd name="T22" fmla="*/ 50301 w 178"/>
                  <a:gd name="T23" fmla="*/ 0 h 151"/>
                  <a:gd name="T24" fmla="*/ 44236 w 178"/>
                  <a:gd name="T25" fmla="*/ 0 h 151"/>
                  <a:gd name="T26" fmla="*/ 37815 w 178"/>
                  <a:gd name="T27" fmla="*/ 3217 h 151"/>
                  <a:gd name="T28" fmla="*/ 37815 w 178"/>
                  <a:gd name="T29" fmla="*/ 3217 h 151"/>
                  <a:gd name="T30" fmla="*/ 6421 w 178"/>
                  <a:gd name="T31" fmla="*/ 25379 h 151"/>
                  <a:gd name="T32" fmla="*/ 6421 w 178"/>
                  <a:gd name="T33" fmla="*/ 25379 h 151"/>
                  <a:gd name="T34" fmla="*/ 6421 w 178"/>
                  <a:gd name="T35" fmla="*/ 25379 h 151"/>
                  <a:gd name="T36" fmla="*/ 6421 w 178"/>
                  <a:gd name="T37" fmla="*/ 25379 h 151"/>
                  <a:gd name="T38" fmla="*/ 0 w 178"/>
                  <a:gd name="T39" fmla="*/ 28239 h 151"/>
                  <a:gd name="T40" fmla="*/ 0 w 178"/>
                  <a:gd name="T41" fmla="*/ 34673 h 151"/>
                  <a:gd name="T42" fmla="*/ 0 w 178"/>
                  <a:gd name="T43" fmla="*/ 41107 h 151"/>
                  <a:gd name="T44" fmla="*/ 3211 w 178"/>
                  <a:gd name="T45" fmla="*/ 47183 h 151"/>
                  <a:gd name="T46" fmla="*/ 3211 w 178"/>
                  <a:gd name="T47" fmla="*/ 47183 h 151"/>
                  <a:gd name="T48" fmla="*/ 6421 w 178"/>
                  <a:gd name="T49" fmla="*/ 50400 h 151"/>
                  <a:gd name="T50" fmla="*/ 12843 w 178"/>
                  <a:gd name="T51" fmla="*/ 53618 h 151"/>
                  <a:gd name="T52" fmla="*/ 18907 w 178"/>
                  <a:gd name="T53" fmla="*/ 53618 h 151"/>
                  <a:gd name="T54" fmla="*/ 25329 w 178"/>
                  <a:gd name="T55" fmla="*/ 50400 h 151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</a:gdLst>
                <a:ahLst/>
                <a:cxnLst>
                  <a:cxn ang="T56">
                    <a:pos x="T0" y="T1"/>
                  </a:cxn>
                  <a:cxn ang="T57">
                    <a:pos x="T2" y="T3"/>
                  </a:cxn>
                  <a:cxn ang="T58">
                    <a:pos x="T4" y="T5"/>
                  </a:cxn>
                  <a:cxn ang="T59">
                    <a:pos x="T6" y="T7"/>
                  </a:cxn>
                  <a:cxn ang="T60">
                    <a:pos x="T8" y="T9"/>
                  </a:cxn>
                  <a:cxn ang="T61">
                    <a:pos x="T10" y="T11"/>
                  </a:cxn>
                  <a:cxn ang="T62">
                    <a:pos x="T12" y="T13"/>
                  </a:cxn>
                  <a:cxn ang="T63">
                    <a:pos x="T14" y="T15"/>
                  </a:cxn>
                  <a:cxn ang="T64">
                    <a:pos x="T16" y="T17"/>
                  </a:cxn>
                  <a:cxn ang="T65">
                    <a:pos x="T18" y="T19"/>
                  </a:cxn>
                  <a:cxn ang="T66">
                    <a:pos x="T20" y="T21"/>
                  </a:cxn>
                  <a:cxn ang="T67">
                    <a:pos x="T22" y="T23"/>
                  </a:cxn>
                  <a:cxn ang="T68">
                    <a:pos x="T24" y="T25"/>
                  </a:cxn>
                  <a:cxn ang="T69">
                    <a:pos x="T26" y="T27"/>
                  </a:cxn>
                  <a:cxn ang="T70">
                    <a:pos x="T28" y="T29"/>
                  </a:cxn>
                  <a:cxn ang="T71">
                    <a:pos x="T30" y="T31"/>
                  </a:cxn>
                  <a:cxn ang="T72">
                    <a:pos x="T32" y="T33"/>
                  </a:cxn>
                  <a:cxn ang="T73">
                    <a:pos x="T34" y="T35"/>
                  </a:cxn>
                  <a:cxn ang="T74">
                    <a:pos x="T36" y="T37"/>
                  </a:cxn>
                  <a:cxn ang="T75">
                    <a:pos x="T38" y="T39"/>
                  </a:cxn>
                  <a:cxn ang="T76">
                    <a:pos x="T40" y="T41"/>
                  </a:cxn>
                  <a:cxn ang="T77">
                    <a:pos x="T42" y="T43"/>
                  </a:cxn>
                  <a:cxn ang="T78">
                    <a:pos x="T44" y="T45"/>
                  </a:cxn>
                  <a:cxn ang="T79">
                    <a:pos x="T46" y="T47"/>
                  </a:cxn>
                  <a:cxn ang="T80">
                    <a:pos x="T48" y="T49"/>
                  </a:cxn>
                  <a:cxn ang="T81">
                    <a:pos x="T50" y="T51"/>
                  </a:cxn>
                  <a:cxn ang="T82">
                    <a:pos x="T52" y="T53"/>
                  </a:cxn>
                  <a:cxn ang="T83">
                    <a:pos x="T54" y="T55"/>
                  </a:cxn>
                </a:cxnLst>
                <a:rect l="0" t="0" r="r" b="b"/>
                <a:pathLst>
                  <a:path w="178" h="151">
                    <a:moveTo>
                      <a:pt x="71" y="141"/>
                    </a:moveTo>
                    <a:lnTo>
                      <a:pt x="71" y="141"/>
                    </a:lnTo>
                    <a:lnTo>
                      <a:pt x="159" y="79"/>
                    </a:lnTo>
                    <a:lnTo>
                      <a:pt x="168" y="71"/>
                    </a:lnTo>
                    <a:lnTo>
                      <a:pt x="177" y="53"/>
                    </a:lnTo>
                    <a:lnTo>
                      <a:pt x="177" y="35"/>
                    </a:lnTo>
                    <a:lnTo>
                      <a:pt x="168" y="18"/>
                    </a:lnTo>
                    <a:lnTo>
                      <a:pt x="159" y="9"/>
                    </a:lnTo>
                    <a:lnTo>
                      <a:pt x="141" y="0"/>
                    </a:lnTo>
                    <a:lnTo>
                      <a:pt x="124" y="0"/>
                    </a:lnTo>
                    <a:lnTo>
                      <a:pt x="106" y="9"/>
                    </a:lnTo>
                    <a:lnTo>
                      <a:pt x="18" y="71"/>
                    </a:lnTo>
                    <a:lnTo>
                      <a:pt x="0" y="79"/>
                    </a:lnTo>
                    <a:lnTo>
                      <a:pt x="0" y="97"/>
                    </a:lnTo>
                    <a:lnTo>
                      <a:pt x="0" y="115"/>
                    </a:lnTo>
                    <a:lnTo>
                      <a:pt x="9" y="132"/>
                    </a:lnTo>
                    <a:lnTo>
                      <a:pt x="18" y="141"/>
                    </a:lnTo>
                    <a:lnTo>
                      <a:pt x="36" y="150"/>
                    </a:lnTo>
                    <a:lnTo>
                      <a:pt x="53" y="150"/>
                    </a:lnTo>
                    <a:lnTo>
                      <a:pt x="71" y="141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243" name="Freeform 128"/>
              <p:cNvSpPr>
                <a:spLocks noChangeArrowheads="1"/>
              </p:cNvSpPr>
              <p:nvPr/>
            </p:nvSpPr>
            <p:spPr bwMode="auto">
              <a:xfrm>
                <a:off x="5538788" y="3800475"/>
                <a:ext cx="63500" cy="50800"/>
              </a:xfrm>
              <a:custGeom>
                <a:avLst/>
                <a:gdLst>
                  <a:gd name="T0" fmla="*/ 22243 w 177"/>
                  <a:gd name="T1" fmla="*/ 47223 h 142"/>
                  <a:gd name="T2" fmla="*/ 22243 w 177"/>
                  <a:gd name="T3" fmla="*/ 47223 h 142"/>
                  <a:gd name="T4" fmla="*/ 53814 w 177"/>
                  <a:gd name="T5" fmla="*/ 28262 h 142"/>
                  <a:gd name="T6" fmla="*/ 53814 w 177"/>
                  <a:gd name="T7" fmla="*/ 28262 h 142"/>
                  <a:gd name="T8" fmla="*/ 53814 w 177"/>
                  <a:gd name="T9" fmla="*/ 28262 h 142"/>
                  <a:gd name="T10" fmla="*/ 59912 w 177"/>
                  <a:gd name="T11" fmla="*/ 25042 h 142"/>
                  <a:gd name="T12" fmla="*/ 59912 w 177"/>
                  <a:gd name="T13" fmla="*/ 18603 h 142"/>
                  <a:gd name="T14" fmla="*/ 63141 w 177"/>
                  <a:gd name="T15" fmla="*/ 15741 h 142"/>
                  <a:gd name="T16" fmla="*/ 59912 w 177"/>
                  <a:gd name="T17" fmla="*/ 9659 h 142"/>
                  <a:gd name="T18" fmla="*/ 59912 w 177"/>
                  <a:gd name="T19" fmla="*/ 9659 h 142"/>
                  <a:gd name="T20" fmla="*/ 57042 w 177"/>
                  <a:gd name="T21" fmla="*/ 3220 h 142"/>
                  <a:gd name="T22" fmla="*/ 50585 w 177"/>
                  <a:gd name="T23" fmla="*/ 3220 h 142"/>
                  <a:gd name="T24" fmla="*/ 47356 w 177"/>
                  <a:gd name="T25" fmla="*/ 0 h 142"/>
                  <a:gd name="T26" fmla="*/ 41257 w 177"/>
                  <a:gd name="T27" fmla="*/ 3220 h 142"/>
                  <a:gd name="T28" fmla="*/ 41257 w 177"/>
                  <a:gd name="T29" fmla="*/ 3220 h 142"/>
                  <a:gd name="T30" fmla="*/ 6099 w 177"/>
                  <a:gd name="T31" fmla="*/ 21823 h 142"/>
                  <a:gd name="T32" fmla="*/ 6099 w 177"/>
                  <a:gd name="T33" fmla="*/ 21823 h 142"/>
                  <a:gd name="T34" fmla="*/ 6099 w 177"/>
                  <a:gd name="T35" fmla="*/ 21823 h 142"/>
                  <a:gd name="T36" fmla="*/ 6099 w 177"/>
                  <a:gd name="T37" fmla="*/ 21823 h 142"/>
                  <a:gd name="T38" fmla="*/ 6099 w 177"/>
                  <a:gd name="T39" fmla="*/ 21823 h 142"/>
                  <a:gd name="T40" fmla="*/ 0 w 177"/>
                  <a:gd name="T41" fmla="*/ 25042 h 142"/>
                  <a:gd name="T42" fmla="*/ 0 w 177"/>
                  <a:gd name="T43" fmla="*/ 31482 h 142"/>
                  <a:gd name="T44" fmla="*/ 0 w 177"/>
                  <a:gd name="T45" fmla="*/ 37563 h 142"/>
                  <a:gd name="T46" fmla="*/ 0 w 177"/>
                  <a:gd name="T47" fmla="*/ 40783 h 142"/>
                  <a:gd name="T48" fmla="*/ 0 w 177"/>
                  <a:gd name="T49" fmla="*/ 40783 h 142"/>
                  <a:gd name="T50" fmla="*/ 3229 w 177"/>
                  <a:gd name="T51" fmla="*/ 47223 h 142"/>
                  <a:gd name="T52" fmla="*/ 9328 w 177"/>
                  <a:gd name="T53" fmla="*/ 50442 h 142"/>
                  <a:gd name="T54" fmla="*/ 15785 w 177"/>
                  <a:gd name="T55" fmla="*/ 50442 h 142"/>
                  <a:gd name="T56" fmla="*/ 22243 w 177"/>
                  <a:gd name="T57" fmla="*/ 47223 h 142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0" t="0" r="r" b="b"/>
                <a:pathLst>
                  <a:path w="177" h="142">
                    <a:moveTo>
                      <a:pt x="62" y="132"/>
                    </a:moveTo>
                    <a:lnTo>
                      <a:pt x="62" y="132"/>
                    </a:lnTo>
                    <a:lnTo>
                      <a:pt x="150" y="79"/>
                    </a:lnTo>
                    <a:lnTo>
                      <a:pt x="167" y="70"/>
                    </a:lnTo>
                    <a:lnTo>
                      <a:pt x="167" y="52"/>
                    </a:lnTo>
                    <a:lnTo>
                      <a:pt x="176" y="44"/>
                    </a:lnTo>
                    <a:lnTo>
                      <a:pt x="167" y="27"/>
                    </a:lnTo>
                    <a:lnTo>
                      <a:pt x="159" y="9"/>
                    </a:lnTo>
                    <a:lnTo>
                      <a:pt x="141" y="9"/>
                    </a:lnTo>
                    <a:lnTo>
                      <a:pt x="132" y="0"/>
                    </a:lnTo>
                    <a:lnTo>
                      <a:pt x="115" y="9"/>
                    </a:lnTo>
                    <a:lnTo>
                      <a:pt x="17" y="61"/>
                    </a:lnTo>
                    <a:lnTo>
                      <a:pt x="0" y="70"/>
                    </a:lnTo>
                    <a:lnTo>
                      <a:pt x="0" y="88"/>
                    </a:lnTo>
                    <a:lnTo>
                      <a:pt x="0" y="105"/>
                    </a:lnTo>
                    <a:lnTo>
                      <a:pt x="0" y="114"/>
                    </a:lnTo>
                    <a:lnTo>
                      <a:pt x="9" y="132"/>
                    </a:lnTo>
                    <a:lnTo>
                      <a:pt x="26" y="141"/>
                    </a:lnTo>
                    <a:lnTo>
                      <a:pt x="44" y="141"/>
                    </a:lnTo>
                    <a:lnTo>
                      <a:pt x="62" y="132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244" name="Freeform 129"/>
              <p:cNvSpPr>
                <a:spLocks noChangeArrowheads="1"/>
              </p:cNvSpPr>
              <p:nvPr/>
            </p:nvSpPr>
            <p:spPr bwMode="auto">
              <a:xfrm>
                <a:off x="3986213" y="6748463"/>
                <a:ext cx="19050" cy="3175"/>
              </a:xfrm>
              <a:custGeom>
                <a:avLst/>
                <a:gdLst>
                  <a:gd name="T0" fmla="*/ 0 w 54"/>
                  <a:gd name="T1" fmla="*/ 2858 h 10"/>
                  <a:gd name="T2" fmla="*/ 18697 w 54"/>
                  <a:gd name="T3" fmla="*/ 0 h 10"/>
                  <a:gd name="T4" fmla="*/ 18697 w 54"/>
                  <a:gd name="T5" fmla="*/ 0 h 10"/>
                  <a:gd name="T6" fmla="*/ 18697 w 54"/>
                  <a:gd name="T7" fmla="*/ 0 h 10"/>
                  <a:gd name="T8" fmla="*/ 18697 w 54"/>
                  <a:gd name="T9" fmla="*/ 0 h 10"/>
                  <a:gd name="T10" fmla="*/ 18697 w 54"/>
                  <a:gd name="T11" fmla="*/ 0 h 10"/>
                  <a:gd name="T12" fmla="*/ 18697 w 54"/>
                  <a:gd name="T13" fmla="*/ 0 h 10"/>
                  <a:gd name="T14" fmla="*/ 0 w 54"/>
                  <a:gd name="T15" fmla="*/ 2858 h 1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54" h="10">
                    <a:moveTo>
                      <a:pt x="0" y="9"/>
                    </a:moveTo>
                    <a:lnTo>
                      <a:pt x="53" y="0"/>
                    </a:lnTo>
                    <a:lnTo>
                      <a:pt x="0" y="9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245" name="Freeform 130"/>
              <p:cNvSpPr>
                <a:spLocks noChangeArrowheads="1"/>
              </p:cNvSpPr>
              <p:nvPr/>
            </p:nvSpPr>
            <p:spPr bwMode="auto">
              <a:xfrm>
                <a:off x="4078288" y="6719888"/>
                <a:ext cx="44450" cy="15875"/>
              </a:xfrm>
              <a:custGeom>
                <a:avLst/>
                <a:gdLst>
                  <a:gd name="T0" fmla="*/ 37998 w 124"/>
                  <a:gd name="T1" fmla="*/ 0 h 45"/>
                  <a:gd name="T2" fmla="*/ 0 w 124"/>
                  <a:gd name="T3" fmla="*/ 9172 h 45"/>
                  <a:gd name="T4" fmla="*/ 0 w 124"/>
                  <a:gd name="T5" fmla="*/ 9172 h 45"/>
                  <a:gd name="T6" fmla="*/ 0 w 124"/>
                  <a:gd name="T7" fmla="*/ 12347 h 45"/>
                  <a:gd name="T8" fmla="*/ 0 w 124"/>
                  <a:gd name="T9" fmla="*/ 12347 h 45"/>
                  <a:gd name="T10" fmla="*/ 3226 w 124"/>
                  <a:gd name="T11" fmla="*/ 15522 h 45"/>
                  <a:gd name="T12" fmla="*/ 40865 w 124"/>
                  <a:gd name="T13" fmla="*/ 9172 h 45"/>
                  <a:gd name="T14" fmla="*/ 40865 w 124"/>
                  <a:gd name="T15" fmla="*/ 9172 h 45"/>
                  <a:gd name="T16" fmla="*/ 40865 w 124"/>
                  <a:gd name="T17" fmla="*/ 9172 h 45"/>
                  <a:gd name="T18" fmla="*/ 40865 w 124"/>
                  <a:gd name="T19" fmla="*/ 9172 h 45"/>
                  <a:gd name="T20" fmla="*/ 44092 w 124"/>
                  <a:gd name="T21" fmla="*/ 5997 h 45"/>
                  <a:gd name="T22" fmla="*/ 44092 w 124"/>
                  <a:gd name="T23" fmla="*/ 2822 h 45"/>
                  <a:gd name="T24" fmla="*/ 44092 w 124"/>
                  <a:gd name="T25" fmla="*/ 2822 h 45"/>
                  <a:gd name="T26" fmla="*/ 40865 w 124"/>
                  <a:gd name="T27" fmla="*/ 0 h 45"/>
                  <a:gd name="T28" fmla="*/ 37998 w 124"/>
                  <a:gd name="T29" fmla="*/ 0 h 45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124" h="45">
                    <a:moveTo>
                      <a:pt x="106" y="0"/>
                    </a:moveTo>
                    <a:lnTo>
                      <a:pt x="0" y="26"/>
                    </a:lnTo>
                    <a:lnTo>
                      <a:pt x="0" y="35"/>
                    </a:lnTo>
                    <a:lnTo>
                      <a:pt x="9" y="44"/>
                    </a:lnTo>
                    <a:lnTo>
                      <a:pt x="114" y="26"/>
                    </a:lnTo>
                    <a:lnTo>
                      <a:pt x="123" y="17"/>
                    </a:lnTo>
                    <a:lnTo>
                      <a:pt x="123" y="8"/>
                    </a:lnTo>
                    <a:lnTo>
                      <a:pt x="114" y="0"/>
                    </a:lnTo>
                    <a:lnTo>
                      <a:pt x="106" y="0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246" name="Freeform 131"/>
              <p:cNvSpPr>
                <a:spLocks noChangeArrowheads="1"/>
              </p:cNvSpPr>
              <p:nvPr/>
            </p:nvSpPr>
            <p:spPr bwMode="auto">
              <a:xfrm>
                <a:off x="4186238" y="6694488"/>
                <a:ext cx="50800" cy="19050"/>
              </a:xfrm>
              <a:custGeom>
                <a:avLst/>
                <a:gdLst>
                  <a:gd name="T0" fmla="*/ 44003 w 142"/>
                  <a:gd name="T1" fmla="*/ 0 h 54"/>
                  <a:gd name="T2" fmla="*/ 6082 w 142"/>
                  <a:gd name="T3" fmla="*/ 6350 h 54"/>
                  <a:gd name="T4" fmla="*/ 6082 w 142"/>
                  <a:gd name="T5" fmla="*/ 6350 h 54"/>
                  <a:gd name="T6" fmla="*/ 3220 w 142"/>
                  <a:gd name="T7" fmla="*/ 9172 h 54"/>
                  <a:gd name="T8" fmla="*/ 0 w 142"/>
                  <a:gd name="T9" fmla="*/ 15522 h 54"/>
                  <a:gd name="T10" fmla="*/ 0 w 142"/>
                  <a:gd name="T11" fmla="*/ 15522 h 54"/>
                  <a:gd name="T12" fmla="*/ 3220 w 142"/>
                  <a:gd name="T13" fmla="*/ 18697 h 54"/>
                  <a:gd name="T14" fmla="*/ 9301 w 142"/>
                  <a:gd name="T15" fmla="*/ 18697 h 54"/>
                  <a:gd name="T16" fmla="*/ 44003 w 142"/>
                  <a:gd name="T17" fmla="*/ 12347 h 54"/>
                  <a:gd name="T18" fmla="*/ 44003 w 142"/>
                  <a:gd name="T19" fmla="*/ 12347 h 54"/>
                  <a:gd name="T20" fmla="*/ 47223 w 142"/>
                  <a:gd name="T21" fmla="*/ 12347 h 54"/>
                  <a:gd name="T22" fmla="*/ 47223 w 142"/>
                  <a:gd name="T23" fmla="*/ 12347 h 54"/>
                  <a:gd name="T24" fmla="*/ 50442 w 142"/>
                  <a:gd name="T25" fmla="*/ 9172 h 54"/>
                  <a:gd name="T26" fmla="*/ 50442 w 142"/>
                  <a:gd name="T27" fmla="*/ 3175 h 54"/>
                  <a:gd name="T28" fmla="*/ 50442 w 142"/>
                  <a:gd name="T29" fmla="*/ 3175 h 54"/>
                  <a:gd name="T30" fmla="*/ 47223 w 142"/>
                  <a:gd name="T31" fmla="*/ 0 h 54"/>
                  <a:gd name="T32" fmla="*/ 44003 w 142"/>
                  <a:gd name="T33" fmla="*/ 0 h 54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142" h="54">
                    <a:moveTo>
                      <a:pt x="123" y="0"/>
                    </a:moveTo>
                    <a:lnTo>
                      <a:pt x="17" y="18"/>
                    </a:lnTo>
                    <a:lnTo>
                      <a:pt x="9" y="26"/>
                    </a:lnTo>
                    <a:lnTo>
                      <a:pt x="0" y="44"/>
                    </a:lnTo>
                    <a:lnTo>
                      <a:pt x="9" y="53"/>
                    </a:lnTo>
                    <a:lnTo>
                      <a:pt x="26" y="53"/>
                    </a:lnTo>
                    <a:lnTo>
                      <a:pt x="123" y="35"/>
                    </a:lnTo>
                    <a:lnTo>
                      <a:pt x="132" y="35"/>
                    </a:lnTo>
                    <a:lnTo>
                      <a:pt x="141" y="26"/>
                    </a:lnTo>
                    <a:lnTo>
                      <a:pt x="141" y="9"/>
                    </a:lnTo>
                    <a:lnTo>
                      <a:pt x="132" y="0"/>
                    </a:lnTo>
                    <a:lnTo>
                      <a:pt x="123" y="0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247" name="Freeform 132"/>
              <p:cNvSpPr>
                <a:spLocks noChangeArrowheads="1"/>
              </p:cNvSpPr>
              <p:nvPr/>
            </p:nvSpPr>
            <p:spPr bwMode="auto">
              <a:xfrm>
                <a:off x="4297363" y="6662738"/>
                <a:ext cx="57150" cy="28575"/>
              </a:xfrm>
              <a:custGeom>
                <a:avLst/>
                <a:gdLst>
                  <a:gd name="T0" fmla="*/ 44210 w 159"/>
                  <a:gd name="T1" fmla="*/ 0 h 80"/>
                  <a:gd name="T2" fmla="*/ 6110 w 159"/>
                  <a:gd name="T3" fmla="*/ 9287 h 80"/>
                  <a:gd name="T4" fmla="*/ 6110 w 159"/>
                  <a:gd name="T5" fmla="*/ 9287 h 80"/>
                  <a:gd name="T6" fmla="*/ 0 w 159"/>
                  <a:gd name="T7" fmla="*/ 15716 h 80"/>
                  <a:gd name="T8" fmla="*/ 0 w 159"/>
                  <a:gd name="T9" fmla="*/ 21788 h 80"/>
                  <a:gd name="T10" fmla="*/ 0 w 159"/>
                  <a:gd name="T11" fmla="*/ 21788 h 80"/>
                  <a:gd name="T12" fmla="*/ 2875 w 159"/>
                  <a:gd name="T13" fmla="*/ 28218 h 80"/>
                  <a:gd name="T14" fmla="*/ 9345 w 159"/>
                  <a:gd name="T15" fmla="*/ 28218 h 80"/>
                  <a:gd name="T16" fmla="*/ 47445 w 159"/>
                  <a:gd name="T17" fmla="*/ 18931 h 80"/>
                  <a:gd name="T18" fmla="*/ 47445 w 159"/>
                  <a:gd name="T19" fmla="*/ 18931 h 80"/>
                  <a:gd name="T20" fmla="*/ 47445 w 159"/>
                  <a:gd name="T21" fmla="*/ 18931 h 80"/>
                  <a:gd name="T22" fmla="*/ 47445 w 159"/>
                  <a:gd name="T23" fmla="*/ 18931 h 80"/>
                  <a:gd name="T24" fmla="*/ 53915 w 159"/>
                  <a:gd name="T25" fmla="*/ 15716 h 80"/>
                  <a:gd name="T26" fmla="*/ 56791 w 159"/>
                  <a:gd name="T27" fmla="*/ 9287 h 80"/>
                  <a:gd name="T28" fmla="*/ 56791 w 159"/>
                  <a:gd name="T29" fmla="*/ 9287 h 80"/>
                  <a:gd name="T30" fmla="*/ 50680 w 159"/>
                  <a:gd name="T31" fmla="*/ 3215 h 80"/>
                  <a:gd name="T32" fmla="*/ 44210 w 159"/>
                  <a:gd name="T33" fmla="*/ 0 h 80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159" h="80">
                    <a:moveTo>
                      <a:pt x="123" y="0"/>
                    </a:moveTo>
                    <a:lnTo>
                      <a:pt x="17" y="26"/>
                    </a:lnTo>
                    <a:lnTo>
                      <a:pt x="0" y="44"/>
                    </a:lnTo>
                    <a:lnTo>
                      <a:pt x="0" y="61"/>
                    </a:lnTo>
                    <a:lnTo>
                      <a:pt x="8" y="79"/>
                    </a:lnTo>
                    <a:lnTo>
                      <a:pt x="26" y="79"/>
                    </a:lnTo>
                    <a:lnTo>
                      <a:pt x="132" y="53"/>
                    </a:lnTo>
                    <a:lnTo>
                      <a:pt x="150" y="44"/>
                    </a:lnTo>
                    <a:lnTo>
                      <a:pt x="158" y="26"/>
                    </a:lnTo>
                    <a:lnTo>
                      <a:pt x="141" y="9"/>
                    </a:lnTo>
                    <a:lnTo>
                      <a:pt x="123" y="0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248" name="Freeform 133"/>
              <p:cNvSpPr>
                <a:spLocks noChangeArrowheads="1"/>
              </p:cNvSpPr>
              <p:nvPr/>
            </p:nvSpPr>
            <p:spPr bwMode="auto">
              <a:xfrm>
                <a:off x="4408488" y="6634163"/>
                <a:ext cx="60325" cy="31750"/>
              </a:xfrm>
              <a:custGeom>
                <a:avLst/>
                <a:gdLst>
                  <a:gd name="T0" fmla="*/ 44262 w 169"/>
                  <a:gd name="T1" fmla="*/ 0 h 90"/>
                  <a:gd name="T2" fmla="*/ 44262 w 169"/>
                  <a:gd name="T3" fmla="*/ 0 h 90"/>
                  <a:gd name="T4" fmla="*/ 6425 w 169"/>
                  <a:gd name="T5" fmla="*/ 9525 h 90"/>
                  <a:gd name="T6" fmla="*/ 6425 w 169"/>
                  <a:gd name="T7" fmla="*/ 9525 h 90"/>
                  <a:gd name="T8" fmla="*/ 0 w 169"/>
                  <a:gd name="T9" fmla="*/ 15522 h 90"/>
                  <a:gd name="T10" fmla="*/ 0 w 169"/>
                  <a:gd name="T11" fmla="*/ 21872 h 90"/>
                  <a:gd name="T12" fmla="*/ 0 w 169"/>
                  <a:gd name="T13" fmla="*/ 21872 h 90"/>
                  <a:gd name="T14" fmla="*/ 3213 w 169"/>
                  <a:gd name="T15" fmla="*/ 31397 h 90"/>
                  <a:gd name="T16" fmla="*/ 12850 w 169"/>
                  <a:gd name="T17" fmla="*/ 31397 h 90"/>
                  <a:gd name="T18" fmla="*/ 50687 w 169"/>
                  <a:gd name="T19" fmla="*/ 21872 h 90"/>
                  <a:gd name="T20" fmla="*/ 50687 w 169"/>
                  <a:gd name="T21" fmla="*/ 21872 h 90"/>
                  <a:gd name="T22" fmla="*/ 50687 w 169"/>
                  <a:gd name="T23" fmla="*/ 21872 h 90"/>
                  <a:gd name="T24" fmla="*/ 50687 w 169"/>
                  <a:gd name="T25" fmla="*/ 21872 h 90"/>
                  <a:gd name="T26" fmla="*/ 53543 w 169"/>
                  <a:gd name="T27" fmla="*/ 21872 h 90"/>
                  <a:gd name="T28" fmla="*/ 56755 w 169"/>
                  <a:gd name="T29" fmla="*/ 18697 h 90"/>
                  <a:gd name="T30" fmla="*/ 59968 w 169"/>
                  <a:gd name="T31" fmla="*/ 12700 h 90"/>
                  <a:gd name="T32" fmla="*/ 59968 w 169"/>
                  <a:gd name="T33" fmla="*/ 9525 h 90"/>
                  <a:gd name="T34" fmla="*/ 59968 w 169"/>
                  <a:gd name="T35" fmla="*/ 9525 h 90"/>
                  <a:gd name="T36" fmla="*/ 56755 w 169"/>
                  <a:gd name="T37" fmla="*/ 3175 h 90"/>
                  <a:gd name="T38" fmla="*/ 53543 w 169"/>
                  <a:gd name="T39" fmla="*/ 0 h 90"/>
                  <a:gd name="T40" fmla="*/ 47475 w 169"/>
                  <a:gd name="T41" fmla="*/ 0 h 90"/>
                  <a:gd name="T42" fmla="*/ 44262 w 169"/>
                  <a:gd name="T43" fmla="*/ 0 h 90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0" t="0" r="r" b="b"/>
                <a:pathLst>
                  <a:path w="169" h="90">
                    <a:moveTo>
                      <a:pt x="124" y="0"/>
                    </a:moveTo>
                    <a:lnTo>
                      <a:pt x="124" y="0"/>
                    </a:lnTo>
                    <a:lnTo>
                      <a:pt x="18" y="27"/>
                    </a:lnTo>
                    <a:lnTo>
                      <a:pt x="0" y="44"/>
                    </a:lnTo>
                    <a:lnTo>
                      <a:pt x="0" y="62"/>
                    </a:lnTo>
                    <a:lnTo>
                      <a:pt x="9" y="89"/>
                    </a:lnTo>
                    <a:lnTo>
                      <a:pt x="36" y="89"/>
                    </a:lnTo>
                    <a:lnTo>
                      <a:pt x="142" y="62"/>
                    </a:lnTo>
                    <a:lnTo>
                      <a:pt x="150" y="62"/>
                    </a:lnTo>
                    <a:lnTo>
                      <a:pt x="159" y="53"/>
                    </a:lnTo>
                    <a:lnTo>
                      <a:pt x="168" y="36"/>
                    </a:lnTo>
                    <a:lnTo>
                      <a:pt x="168" y="27"/>
                    </a:lnTo>
                    <a:lnTo>
                      <a:pt x="159" y="9"/>
                    </a:lnTo>
                    <a:lnTo>
                      <a:pt x="150" y="0"/>
                    </a:lnTo>
                    <a:lnTo>
                      <a:pt x="133" y="0"/>
                    </a:lnTo>
                    <a:lnTo>
                      <a:pt x="124" y="0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249" name="Freeform 134"/>
              <p:cNvSpPr>
                <a:spLocks noChangeArrowheads="1"/>
              </p:cNvSpPr>
              <p:nvPr/>
            </p:nvSpPr>
            <p:spPr bwMode="auto">
              <a:xfrm>
                <a:off x="4516438" y="6602413"/>
                <a:ext cx="66675" cy="38100"/>
              </a:xfrm>
              <a:custGeom>
                <a:avLst/>
                <a:gdLst>
                  <a:gd name="T0" fmla="*/ 47421 w 187"/>
                  <a:gd name="T1" fmla="*/ 0 h 107"/>
                  <a:gd name="T2" fmla="*/ 47421 w 187"/>
                  <a:gd name="T3" fmla="*/ 0 h 107"/>
                  <a:gd name="T4" fmla="*/ 9627 w 187"/>
                  <a:gd name="T5" fmla="*/ 9614 h 107"/>
                  <a:gd name="T6" fmla="*/ 9627 w 187"/>
                  <a:gd name="T7" fmla="*/ 9614 h 107"/>
                  <a:gd name="T8" fmla="*/ 6418 w 187"/>
                  <a:gd name="T9" fmla="*/ 12463 h 107"/>
                  <a:gd name="T10" fmla="*/ 3209 w 187"/>
                  <a:gd name="T11" fmla="*/ 15667 h 107"/>
                  <a:gd name="T12" fmla="*/ 0 w 187"/>
                  <a:gd name="T13" fmla="*/ 22077 h 107"/>
                  <a:gd name="T14" fmla="*/ 0 w 187"/>
                  <a:gd name="T15" fmla="*/ 25281 h 107"/>
                  <a:gd name="T16" fmla="*/ 0 w 187"/>
                  <a:gd name="T17" fmla="*/ 25281 h 107"/>
                  <a:gd name="T18" fmla="*/ 3209 w 187"/>
                  <a:gd name="T19" fmla="*/ 31335 h 107"/>
                  <a:gd name="T20" fmla="*/ 6418 w 187"/>
                  <a:gd name="T21" fmla="*/ 34539 h 107"/>
                  <a:gd name="T22" fmla="*/ 12836 w 187"/>
                  <a:gd name="T23" fmla="*/ 37744 h 107"/>
                  <a:gd name="T24" fmla="*/ 18897 w 187"/>
                  <a:gd name="T25" fmla="*/ 37744 h 107"/>
                  <a:gd name="T26" fmla="*/ 53483 w 187"/>
                  <a:gd name="T27" fmla="*/ 28130 h 107"/>
                  <a:gd name="T28" fmla="*/ 53483 w 187"/>
                  <a:gd name="T29" fmla="*/ 28130 h 107"/>
                  <a:gd name="T30" fmla="*/ 53483 w 187"/>
                  <a:gd name="T31" fmla="*/ 28130 h 107"/>
                  <a:gd name="T32" fmla="*/ 53483 w 187"/>
                  <a:gd name="T33" fmla="*/ 28130 h 107"/>
                  <a:gd name="T34" fmla="*/ 59901 w 187"/>
                  <a:gd name="T35" fmla="*/ 25281 h 107"/>
                  <a:gd name="T36" fmla="*/ 63109 w 187"/>
                  <a:gd name="T37" fmla="*/ 18872 h 107"/>
                  <a:gd name="T38" fmla="*/ 66318 w 187"/>
                  <a:gd name="T39" fmla="*/ 15667 h 107"/>
                  <a:gd name="T40" fmla="*/ 66318 w 187"/>
                  <a:gd name="T41" fmla="*/ 9614 h 107"/>
                  <a:gd name="T42" fmla="*/ 66318 w 187"/>
                  <a:gd name="T43" fmla="*/ 9614 h 107"/>
                  <a:gd name="T44" fmla="*/ 63109 w 187"/>
                  <a:gd name="T45" fmla="*/ 3205 h 107"/>
                  <a:gd name="T46" fmla="*/ 56692 w 187"/>
                  <a:gd name="T47" fmla="*/ 0 h 107"/>
                  <a:gd name="T48" fmla="*/ 53483 w 187"/>
                  <a:gd name="T49" fmla="*/ 0 h 107"/>
                  <a:gd name="T50" fmla="*/ 47421 w 187"/>
                  <a:gd name="T51" fmla="*/ 0 h 107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0" t="0" r="r" b="b"/>
                <a:pathLst>
                  <a:path w="187" h="107">
                    <a:moveTo>
                      <a:pt x="133" y="0"/>
                    </a:moveTo>
                    <a:lnTo>
                      <a:pt x="133" y="0"/>
                    </a:lnTo>
                    <a:lnTo>
                      <a:pt x="27" y="27"/>
                    </a:lnTo>
                    <a:lnTo>
                      <a:pt x="18" y="35"/>
                    </a:lnTo>
                    <a:lnTo>
                      <a:pt x="9" y="44"/>
                    </a:lnTo>
                    <a:lnTo>
                      <a:pt x="0" y="62"/>
                    </a:lnTo>
                    <a:lnTo>
                      <a:pt x="0" y="71"/>
                    </a:lnTo>
                    <a:lnTo>
                      <a:pt x="9" y="88"/>
                    </a:lnTo>
                    <a:lnTo>
                      <a:pt x="18" y="97"/>
                    </a:lnTo>
                    <a:lnTo>
                      <a:pt x="36" y="106"/>
                    </a:lnTo>
                    <a:lnTo>
                      <a:pt x="53" y="106"/>
                    </a:lnTo>
                    <a:lnTo>
                      <a:pt x="150" y="79"/>
                    </a:lnTo>
                    <a:lnTo>
                      <a:pt x="168" y="71"/>
                    </a:lnTo>
                    <a:lnTo>
                      <a:pt x="177" y="53"/>
                    </a:lnTo>
                    <a:lnTo>
                      <a:pt x="186" y="44"/>
                    </a:lnTo>
                    <a:lnTo>
                      <a:pt x="186" y="27"/>
                    </a:lnTo>
                    <a:lnTo>
                      <a:pt x="177" y="9"/>
                    </a:lnTo>
                    <a:lnTo>
                      <a:pt x="159" y="0"/>
                    </a:lnTo>
                    <a:lnTo>
                      <a:pt x="150" y="0"/>
                    </a:lnTo>
                    <a:lnTo>
                      <a:pt x="133" y="0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250" name="Freeform 135"/>
              <p:cNvSpPr>
                <a:spLocks noChangeArrowheads="1"/>
              </p:cNvSpPr>
              <p:nvPr/>
            </p:nvSpPr>
            <p:spPr bwMode="auto">
              <a:xfrm>
                <a:off x="4627563" y="6567488"/>
                <a:ext cx="66675" cy="44450"/>
              </a:xfrm>
              <a:custGeom>
                <a:avLst/>
                <a:gdLst>
                  <a:gd name="T0" fmla="*/ 66318 w 187"/>
                  <a:gd name="T1" fmla="*/ 12446 h 125"/>
                  <a:gd name="T2" fmla="*/ 66318 w 187"/>
                  <a:gd name="T3" fmla="*/ 12446 h 125"/>
                  <a:gd name="T4" fmla="*/ 63109 w 187"/>
                  <a:gd name="T5" fmla="*/ 6401 h 125"/>
                  <a:gd name="T6" fmla="*/ 59901 w 187"/>
                  <a:gd name="T7" fmla="*/ 3200 h 125"/>
                  <a:gd name="T8" fmla="*/ 53483 w 187"/>
                  <a:gd name="T9" fmla="*/ 0 h 125"/>
                  <a:gd name="T10" fmla="*/ 47421 w 187"/>
                  <a:gd name="T11" fmla="*/ 0 h 125"/>
                  <a:gd name="T12" fmla="*/ 47421 w 187"/>
                  <a:gd name="T13" fmla="*/ 0 h 125"/>
                  <a:gd name="T14" fmla="*/ 9627 w 187"/>
                  <a:gd name="T15" fmla="*/ 12446 h 125"/>
                  <a:gd name="T16" fmla="*/ 9627 w 187"/>
                  <a:gd name="T17" fmla="*/ 12446 h 125"/>
                  <a:gd name="T18" fmla="*/ 3209 w 187"/>
                  <a:gd name="T19" fmla="*/ 15646 h 125"/>
                  <a:gd name="T20" fmla="*/ 0 w 187"/>
                  <a:gd name="T21" fmla="*/ 18847 h 125"/>
                  <a:gd name="T22" fmla="*/ 0 w 187"/>
                  <a:gd name="T23" fmla="*/ 25248 h 125"/>
                  <a:gd name="T24" fmla="*/ 0 w 187"/>
                  <a:gd name="T25" fmla="*/ 31293 h 125"/>
                  <a:gd name="T26" fmla="*/ 0 w 187"/>
                  <a:gd name="T27" fmla="*/ 31293 h 125"/>
                  <a:gd name="T28" fmla="*/ 3209 w 187"/>
                  <a:gd name="T29" fmla="*/ 37694 h 125"/>
                  <a:gd name="T30" fmla="*/ 6418 w 187"/>
                  <a:gd name="T31" fmla="*/ 40894 h 125"/>
                  <a:gd name="T32" fmla="*/ 12836 w 187"/>
                  <a:gd name="T33" fmla="*/ 44094 h 125"/>
                  <a:gd name="T34" fmla="*/ 18897 w 187"/>
                  <a:gd name="T35" fmla="*/ 40894 h 125"/>
                  <a:gd name="T36" fmla="*/ 56692 w 187"/>
                  <a:gd name="T37" fmla="*/ 31293 h 125"/>
                  <a:gd name="T38" fmla="*/ 56692 w 187"/>
                  <a:gd name="T39" fmla="*/ 31293 h 125"/>
                  <a:gd name="T40" fmla="*/ 56692 w 187"/>
                  <a:gd name="T41" fmla="*/ 31293 h 125"/>
                  <a:gd name="T42" fmla="*/ 56692 w 187"/>
                  <a:gd name="T43" fmla="*/ 31293 h 125"/>
                  <a:gd name="T44" fmla="*/ 63109 w 187"/>
                  <a:gd name="T45" fmla="*/ 28092 h 125"/>
                  <a:gd name="T46" fmla="*/ 66318 w 187"/>
                  <a:gd name="T47" fmla="*/ 25248 h 125"/>
                  <a:gd name="T48" fmla="*/ 66318 w 187"/>
                  <a:gd name="T49" fmla="*/ 18847 h 125"/>
                  <a:gd name="T50" fmla="*/ 66318 w 187"/>
                  <a:gd name="T51" fmla="*/ 12446 h 125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0" t="0" r="r" b="b"/>
                <a:pathLst>
                  <a:path w="187" h="125">
                    <a:moveTo>
                      <a:pt x="186" y="35"/>
                    </a:moveTo>
                    <a:lnTo>
                      <a:pt x="186" y="35"/>
                    </a:lnTo>
                    <a:lnTo>
                      <a:pt x="177" y="18"/>
                    </a:lnTo>
                    <a:lnTo>
                      <a:pt x="168" y="9"/>
                    </a:lnTo>
                    <a:lnTo>
                      <a:pt x="150" y="0"/>
                    </a:lnTo>
                    <a:lnTo>
                      <a:pt x="133" y="0"/>
                    </a:lnTo>
                    <a:lnTo>
                      <a:pt x="27" y="35"/>
                    </a:lnTo>
                    <a:lnTo>
                      <a:pt x="9" y="44"/>
                    </a:lnTo>
                    <a:lnTo>
                      <a:pt x="0" y="53"/>
                    </a:lnTo>
                    <a:lnTo>
                      <a:pt x="0" y="71"/>
                    </a:lnTo>
                    <a:lnTo>
                      <a:pt x="0" y="88"/>
                    </a:lnTo>
                    <a:lnTo>
                      <a:pt x="9" y="106"/>
                    </a:lnTo>
                    <a:lnTo>
                      <a:pt x="18" y="115"/>
                    </a:lnTo>
                    <a:lnTo>
                      <a:pt x="36" y="124"/>
                    </a:lnTo>
                    <a:lnTo>
                      <a:pt x="53" y="115"/>
                    </a:lnTo>
                    <a:lnTo>
                      <a:pt x="159" y="88"/>
                    </a:lnTo>
                    <a:lnTo>
                      <a:pt x="177" y="79"/>
                    </a:lnTo>
                    <a:lnTo>
                      <a:pt x="186" y="71"/>
                    </a:lnTo>
                    <a:lnTo>
                      <a:pt x="186" y="53"/>
                    </a:lnTo>
                    <a:lnTo>
                      <a:pt x="186" y="35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251" name="Freeform 136"/>
              <p:cNvSpPr>
                <a:spLocks noChangeArrowheads="1"/>
              </p:cNvSpPr>
              <p:nvPr/>
            </p:nvSpPr>
            <p:spPr bwMode="auto">
              <a:xfrm>
                <a:off x="4735513" y="6532563"/>
                <a:ext cx="73025" cy="47625"/>
              </a:xfrm>
              <a:custGeom>
                <a:avLst/>
                <a:gdLst>
                  <a:gd name="T0" fmla="*/ 60138 w 204"/>
                  <a:gd name="T1" fmla="*/ 34734 h 133"/>
                  <a:gd name="T2" fmla="*/ 60138 w 204"/>
                  <a:gd name="T3" fmla="*/ 34734 h 133"/>
                  <a:gd name="T4" fmla="*/ 66582 w 204"/>
                  <a:gd name="T5" fmla="*/ 31511 h 133"/>
                  <a:gd name="T6" fmla="*/ 69445 w 204"/>
                  <a:gd name="T7" fmla="*/ 25424 h 133"/>
                  <a:gd name="T8" fmla="*/ 72667 w 204"/>
                  <a:gd name="T9" fmla="*/ 18978 h 133"/>
                  <a:gd name="T10" fmla="*/ 69445 w 204"/>
                  <a:gd name="T11" fmla="*/ 12533 h 133"/>
                  <a:gd name="T12" fmla="*/ 69445 w 204"/>
                  <a:gd name="T13" fmla="*/ 12533 h 133"/>
                  <a:gd name="T14" fmla="*/ 66582 w 204"/>
                  <a:gd name="T15" fmla="*/ 6445 h 133"/>
                  <a:gd name="T16" fmla="*/ 63360 w 204"/>
                  <a:gd name="T17" fmla="*/ 3223 h 133"/>
                  <a:gd name="T18" fmla="*/ 56917 w 204"/>
                  <a:gd name="T19" fmla="*/ 0 h 133"/>
                  <a:gd name="T20" fmla="*/ 47609 w 204"/>
                  <a:gd name="T21" fmla="*/ 0 h 133"/>
                  <a:gd name="T22" fmla="*/ 47609 w 204"/>
                  <a:gd name="T23" fmla="*/ 0 h 133"/>
                  <a:gd name="T24" fmla="*/ 12887 w 204"/>
                  <a:gd name="T25" fmla="*/ 12533 h 133"/>
                  <a:gd name="T26" fmla="*/ 12887 w 204"/>
                  <a:gd name="T27" fmla="*/ 12533 h 133"/>
                  <a:gd name="T28" fmla="*/ 6443 w 204"/>
                  <a:gd name="T29" fmla="*/ 15756 h 133"/>
                  <a:gd name="T30" fmla="*/ 3222 w 204"/>
                  <a:gd name="T31" fmla="*/ 22201 h 133"/>
                  <a:gd name="T32" fmla="*/ 0 w 204"/>
                  <a:gd name="T33" fmla="*/ 28289 h 133"/>
                  <a:gd name="T34" fmla="*/ 0 w 204"/>
                  <a:gd name="T35" fmla="*/ 34734 h 133"/>
                  <a:gd name="T36" fmla="*/ 0 w 204"/>
                  <a:gd name="T37" fmla="*/ 34734 h 133"/>
                  <a:gd name="T38" fmla="*/ 3222 w 204"/>
                  <a:gd name="T39" fmla="*/ 41180 h 133"/>
                  <a:gd name="T40" fmla="*/ 9665 w 204"/>
                  <a:gd name="T41" fmla="*/ 44044 h 133"/>
                  <a:gd name="T42" fmla="*/ 15750 w 204"/>
                  <a:gd name="T43" fmla="*/ 47267 h 133"/>
                  <a:gd name="T44" fmla="*/ 22194 w 204"/>
                  <a:gd name="T45" fmla="*/ 47267 h 133"/>
                  <a:gd name="T46" fmla="*/ 60138 w 204"/>
                  <a:gd name="T47" fmla="*/ 34734 h 133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0" t="0" r="r" b="b"/>
                <a:pathLst>
                  <a:path w="204" h="133">
                    <a:moveTo>
                      <a:pt x="168" y="97"/>
                    </a:moveTo>
                    <a:lnTo>
                      <a:pt x="168" y="97"/>
                    </a:lnTo>
                    <a:lnTo>
                      <a:pt x="186" y="88"/>
                    </a:lnTo>
                    <a:lnTo>
                      <a:pt x="194" y="71"/>
                    </a:lnTo>
                    <a:lnTo>
                      <a:pt x="203" y="53"/>
                    </a:lnTo>
                    <a:lnTo>
                      <a:pt x="194" y="35"/>
                    </a:lnTo>
                    <a:lnTo>
                      <a:pt x="186" y="18"/>
                    </a:lnTo>
                    <a:lnTo>
                      <a:pt x="177" y="9"/>
                    </a:lnTo>
                    <a:lnTo>
                      <a:pt x="159" y="0"/>
                    </a:lnTo>
                    <a:lnTo>
                      <a:pt x="133" y="0"/>
                    </a:lnTo>
                    <a:lnTo>
                      <a:pt x="36" y="35"/>
                    </a:lnTo>
                    <a:lnTo>
                      <a:pt x="18" y="44"/>
                    </a:lnTo>
                    <a:lnTo>
                      <a:pt x="9" y="62"/>
                    </a:lnTo>
                    <a:lnTo>
                      <a:pt x="0" y="79"/>
                    </a:lnTo>
                    <a:lnTo>
                      <a:pt x="0" y="97"/>
                    </a:lnTo>
                    <a:lnTo>
                      <a:pt x="9" y="115"/>
                    </a:lnTo>
                    <a:lnTo>
                      <a:pt x="27" y="123"/>
                    </a:lnTo>
                    <a:lnTo>
                      <a:pt x="44" y="132"/>
                    </a:lnTo>
                    <a:lnTo>
                      <a:pt x="62" y="132"/>
                    </a:lnTo>
                    <a:lnTo>
                      <a:pt x="168" y="97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252" name="Freeform 137"/>
              <p:cNvSpPr>
                <a:spLocks noChangeArrowheads="1"/>
              </p:cNvSpPr>
              <p:nvPr/>
            </p:nvSpPr>
            <p:spPr bwMode="auto">
              <a:xfrm>
                <a:off x="4843463" y="6494463"/>
                <a:ext cx="76200" cy="50800"/>
              </a:xfrm>
              <a:custGeom>
                <a:avLst/>
                <a:gdLst>
                  <a:gd name="T0" fmla="*/ 63321 w 213"/>
                  <a:gd name="T1" fmla="*/ 37921 h 142"/>
                  <a:gd name="T2" fmla="*/ 63321 w 213"/>
                  <a:gd name="T3" fmla="*/ 37921 h 142"/>
                  <a:gd name="T4" fmla="*/ 63321 w 213"/>
                  <a:gd name="T5" fmla="*/ 37921 h 142"/>
                  <a:gd name="T6" fmla="*/ 63321 w 213"/>
                  <a:gd name="T7" fmla="*/ 37921 h 142"/>
                  <a:gd name="T8" fmla="*/ 69403 w 213"/>
                  <a:gd name="T9" fmla="*/ 34701 h 142"/>
                  <a:gd name="T10" fmla="*/ 72623 w 213"/>
                  <a:gd name="T11" fmla="*/ 28262 h 142"/>
                  <a:gd name="T12" fmla="*/ 75842 w 213"/>
                  <a:gd name="T13" fmla="*/ 22180 h 142"/>
                  <a:gd name="T14" fmla="*/ 72623 w 213"/>
                  <a:gd name="T15" fmla="*/ 12521 h 142"/>
                  <a:gd name="T16" fmla="*/ 72623 w 213"/>
                  <a:gd name="T17" fmla="*/ 12521 h 142"/>
                  <a:gd name="T18" fmla="*/ 69403 w 213"/>
                  <a:gd name="T19" fmla="*/ 6439 h 142"/>
                  <a:gd name="T20" fmla="*/ 63321 w 213"/>
                  <a:gd name="T21" fmla="*/ 3220 h 142"/>
                  <a:gd name="T22" fmla="*/ 56882 w 213"/>
                  <a:gd name="T23" fmla="*/ 0 h 142"/>
                  <a:gd name="T24" fmla="*/ 50442 w 213"/>
                  <a:gd name="T25" fmla="*/ 3220 h 142"/>
                  <a:gd name="T26" fmla="*/ 50442 w 213"/>
                  <a:gd name="T27" fmla="*/ 3220 h 142"/>
                  <a:gd name="T28" fmla="*/ 12879 w 213"/>
                  <a:gd name="T29" fmla="*/ 15741 h 142"/>
                  <a:gd name="T30" fmla="*/ 12879 w 213"/>
                  <a:gd name="T31" fmla="*/ 15741 h 142"/>
                  <a:gd name="T32" fmla="*/ 12879 w 213"/>
                  <a:gd name="T33" fmla="*/ 15741 h 142"/>
                  <a:gd name="T34" fmla="*/ 6439 w 213"/>
                  <a:gd name="T35" fmla="*/ 18961 h 142"/>
                  <a:gd name="T36" fmla="*/ 3220 w 213"/>
                  <a:gd name="T37" fmla="*/ 25400 h 142"/>
                  <a:gd name="T38" fmla="*/ 0 w 213"/>
                  <a:gd name="T39" fmla="*/ 31482 h 142"/>
                  <a:gd name="T40" fmla="*/ 3220 w 213"/>
                  <a:gd name="T41" fmla="*/ 37921 h 142"/>
                  <a:gd name="T42" fmla="*/ 3220 w 213"/>
                  <a:gd name="T43" fmla="*/ 37921 h 142"/>
                  <a:gd name="T44" fmla="*/ 6439 w 213"/>
                  <a:gd name="T45" fmla="*/ 44361 h 142"/>
                  <a:gd name="T46" fmla="*/ 12879 w 213"/>
                  <a:gd name="T47" fmla="*/ 47223 h 142"/>
                  <a:gd name="T48" fmla="*/ 18961 w 213"/>
                  <a:gd name="T49" fmla="*/ 50442 h 142"/>
                  <a:gd name="T50" fmla="*/ 25400 w 213"/>
                  <a:gd name="T51" fmla="*/ 50442 h 142"/>
                  <a:gd name="T52" fmla="*/ 63321 w 213"/>
                  <a:gd name="T53" fmla="*/ 37921 h 142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</a:gdLst>
                <a:ahLst/>
                <a:cxnLst>
                  <a:cxn ang="T54">
                    <a:pos x="T0" y="T1"/>
                  </a:cxn>
                  <a:cxn ang="T55">
                    <a:pos x="T2" y="T3"/>
                  </a:cxn>
                  <a:cxn ang="T56">
                    <a:pos x="T4" y="T5"/>
                  </a:cxn>
                  <a:cxn ang="T57">
                    <a:pos x="T6" y="T7"/>
                  </a:cxn>
                  <a:cxn ang="T58">
                    <a:pos x="T8" y="T9"/>
                  </a:cxn>
                  <a:cxn ang="T59">
                    <a:pos x="T10" y="T11"/>
                  </a:cxn>
                  <a:cxn ang="T60">
                    <a:pos x="T12" y="T13"/>
                  </a:cxn>
                  <a:cxn ang="T61">
                    <a:pos x="T14" y="T15"/>
                  </a:cxn>
                  <a:cxn ang="T62">
                    <a:pos x="T16" y="T17"/>
                  </a:cxn>
                  <a:cxn ang="T63">
                    <a:pos x="T18" y="T19"/>
                  </a:cxn>
                  <a:cxn ang="T64">
                    <a:pos x="T20" y="T21"/>
                  </a:cxn>
                  <a:cxn ang="T65">
                    <a:pos x="T22" y="T23"/>
                  </a:cxn>
                  <a:cxn ang="T66">
                    <a:pos x="T24" y="T25"/>
                  </a:cxn>
                  <a:cxn ang="T67">
                    <a:pos x="T26" y="T27"/>
                  </a:cxn>
                  <a:cxn ang="T68">
                    <a:pos x="T28" y="T29"/>
                  </a:cxn>
                  <a:cxn ang="T69">
                    <a:pos x="T30" y="T31"/>
                  </a:cxn>
                  <a:cxn ang="T70">
                    <a:pos x="T32" y="T33"/>
                  </a:cxn>
                  <a:cxn ang="T71">
                    <a:pos x="T34" y="T35"/>
                  </a:cxn>
                  <a:cxn ang="T72">
                    <a:pos x="T36" y="T37"/>
                  </a:cxn>
                  <a:cxn ang="T73">
                    <a:pos x="T38" y="T39"/>
                  </a:cxn>
                  <a:cxn ang="T74">
                    <a:pos x="T40" y="T41"/>
                  </a:cxn>
                  <a:cxn ang="T75">
                    <a:pos x="T42" y="T43"/>
                  </a:cxn>
                  <a:cxn ang="T76">
                    <a:pos x="T44" y="T45"/>
                  </a:cxn>
                  <a:cxn ang="T77">
                    <a:pos x="T46" y="T47"/>
                  </a:cxn>
                  <a:cxn ang="T78">
                    <a:pos x="T48" y="T49"/>
                  </a:cxn>
                  <a:cxn ang="T79">
                    <a:pos x="T50" y="T51"/>
                  </a:cxn>
                  <a:cxn ang="T80">
                    <a:pos x="T52" y="T53"/>
                  </a:cxn>
                </a:cxnLst>
                <a:rect l="0" t="0" r="r" b="b"/>
                <a:pathLst>
                  <a:path w="213" h="142">
                    <a:moveTo>
                      <a:pt x="177" y="106"/>
                    </a:moveTo>
                    <a:lnTo>
                      <a:pt x="177" y="106"/>
                    </a:lnTo>
                    <a:lnTo>
                      <a:pt x="194" y="97"/>
                    </a:lnTo>
                    <a:lnTo>
                      <a:pt x="203" y="79"/>
                    </a:lnTo>
                    <a:lnTo>
                      <a:pt x="212" y="62"/>
                    </a:lnTo>
                    <a:lnTo>
                      <a:pt x="203" y="35"/>
                    </a:lnTo>
                    <a:lnTo>
                      <a:pt x="194" y="18"/>
                    </a:lnTo>
                    <a:lnTo>
                      <a:pt x="177" y="9"/>
                    </a:lnTo>
                    <a:lnTo>
                      <a:pt x="159" y="0"/>
                    </a:lnTo>
                    <a:lnTo>
                      <a:pt x="141" y="9"/>
                    </a:lnTo>
                    <a:lnTo>
                      <a:pt x="36" y="44"/>
                    </a:lnTo>
                    <a:lnTo>
                      <a:pt x="18" y="53"/>
                    </a:lnTo>
                    <a:lnTo>
                      <a:pt x="9" y="71"/>
                    </a:lnTo>
                    <a:lnTo>
                      <a:pt x="0" y="88"/>
                    </a:lnTo>
                    <a:lnTo>
                      <a:pt x="9" y="106"/>
                    </a:lnTo>
                    <a:lnTo>
                      <a:pt x="18" y="124"/>
                    </a:lnTo>
                    <a:lnTo>
                      <a:pt x="36" y="132"/>
                    </a:lnTo>
                    <a:lnTo>
                      <a:pt x="53" y="141"/>
                    </a:lnTo>
                    <a:lnTo>
                      <a:pt x="71" y="141"/>
                    </a:lnTo>
                    <a:lnTo>
                      <a:pt x="177" y="106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253" name="Freeform 138"/>
              <p:cNvSpPr>
                <a:spLocks noChangeArrowheads="1"/>
              </p:cNvSpPr>
              <p:nvPr/>
            </p:nvSpPr>
            <p:spPr bwMode="auto">
              <a:xfrm>
                <a:off x="4951413" y="6456363"/>
                <a:ext cx="79375" cy="53975"/>
              </a:xfrm>
              <a:custGeom>
                <a:avLst/>
                <a:gdLst>
                  <a:gd name="T0" fmla="*/ 28604 w 222"/>
                  <a:gd name="T1" fmla="*/ 50400 h 151"/>
                  <a:gd name="T2" fmla="*/ 63285 w 222"/>
                  <a:gd name="T3" fmla="*/ 37890 h 151"/>
                  <a:gd name="T4" fmla="*/ 63285 w 222"/>
                  <a:gd name="T5" fmla="*/ 37890 h 151"/>
                  <a:gd name="T6" fmla="*/ 63285 w 222"/>
                  <a:gd name="T7" fmla="*/ 37890 h 151"/>
                  <a:gd name="T8" fmla="*/ 63285 w 222"/>
                  <a:gd name="T9" fmla="*/ 37890 h 151"/>
                  <a:gd name="T10" fmla="*/ 72582 w 222"/>
                  <a:gd name="T11" fmla="*/ 34673 h 151"/>
                  <a:gd name="T12" fmla="*/ 75800 w 222"/>
                  <a:gd name="T13" fmla="*/ 28596 h 151"/>
                  <a:gd name="T14" fmla="*/ 79017 w 222"/>
                  <a:gd name="T15" fmla="*/ 18945 h 151"/>
                  <a:gd name="T16" fmla="*/ 75800 w 222"/>
                  <a:gd name="T17" fmla="*/ 12511 h 151"/>
                  <a:gd name="T18" fmla="*/ 75800 w 222"/>
                  <a:gd name="T19" fmla="*/ 12511 h 151"/>
                  <a:gd name="T20" fmla="*/ 72582 w 222"/>
                  <a:gd name="T21" fmla="*/ 6434 h 151"/>
                  <a:gd name="T22" fmla="*/ 66503 w 222"/>
                  <a:gd name="T23" fmla="*/ 0 h 151"/>
                  <a:gd name="T24" fmla="*/ 56850 w 222"/>
                  <a:gd name="T25" fmla="*/ 0 h 151"/>
                  <a:gd name="T26" fmla="*/ 50771 w 222"/>
                  <a:gd name="T27" fmla="*/ 0 h 151"/>
                  <a:gd name="T28" fmla="*/ 50771 w 222"/>
                  <a:gd name="T29" fmla="*/ 0 h 151"/>
                  <a:gd name="T30" fmla="*/ 12872 w 222"/>
                  <a:gd name="T31" fmla="*/ 12511 h 151"/>
                  <a:gd name="T32" fmla="*/ 12872 w 222"/>
                  <a:gd name="T33" fmla="*/ 12511 h 151"/>
                  <a:gd name="T34" fmla="*/ 12872 w 222"/>
                  <a:gd name="T35" fmla="*/ 12511 h 151"/>
                  <a:gd name="T36" fmla="*/ 6436 w 222"/>
                  <a:gd name="T37" fmla="*/ 18945 h 151"/>
                  <a:gd name="T38" fmla="*/ 3218 w 222"/>
                  <a:gd name="T39" fmla="*/ 25379 h 151"/>
                  <a:gd name="T40" fmla="*/ 0 w 222"/>
                  <a:gd name="T41" fmla="*/ 31456 h 151"/>
                  <a:gd name="T42" fmla="*/ 3218 w 222"/>
                  <a:gd name="T43" fmla="*/ 37890 h 151"/>
                  <a:gd name="T44" fmla="*/ 3218 w 222"/>
                  <a:gd name="T45" fmla="*/ 37890 h 151"/>
                  <a:gd name="T46" fmla="*/ 6436 w 222"/>
                  <a:gd name="T47" fmla="*/ 47541 h 151"/>
                  <a:gd name="T48" fmla="*/ 12872 w 222"/>
                  <a:gd name="T49" fmla="*/ 50400 h 151"/>
                  <a:gd name="T50" fmla="*/ 18950 w 222"/>
                  <a:gd name="T51" fmla="*/ 53618 h 151"/>
                  <a:gd name="T52" fmla="*/ 28604 w 222"/>
                  <a:gd name="T53" fmla="*/ 50400 h 151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</a:gdLst>
                <a:ahLst/>
                <a:cxnLst>
                  <a:cxn ang="T54">
                    <a:pos x="T0" y="T1"/>
                  </a:cxn>
                  <a:cxn ang="T55">
                    <a:pos x="T2" y="T3"/>
                  </a:cxn>
                  <a:cxn ang="T56">
                    <a:pos x="T4" y="T5"/>
                  </a:cxn>
                  <a:cxn ang="T57">
                    <a:pos x="T6" y="T7"/>
                  </a:cxn>
                  <a:cxn ang="T58">
                    <a:pos x="T8" y="T9"/>
                  </a:cxn>
                  <a:cxn ang="T59">
                    <a:pos x="T10" y="T11"/>
                  </a:cxn>
                  <a:cxn ang="T60">
                    <a:pos x="T12" y="T13"/>
                  </a:cxn>
                  <a:cxn ang="T61">
                    <a:pos x="T14" y="T15"/>
                  </a:cxn>
                  <a:cxn ang="T62">
                    <a:pos x="T16" y="T17"/>
                  </a:cxn>
                  <a:cxn ang="T63">
                    <a:pos x="T18" y="T19"/>
                  </a:cxn>
                  <a:cxn ang="T64">
                    <a:pos x="T20" y="T21"/>
                  </a:cxn>
                  <a:cxn ang="T65">
                    <a:pos x="T22" y="T23"/>
                  </a:cxn>
                  <a:cxn ang="T66">
                    <a:pos x="T24" y="T25"/>
                  </a:cxn>
                  <a:cxn ang="T67">
                    <a:pos x="T26" y="T27"/>
                  </a:cxn>
                  <a:cxn ang="T68">
                    <a:pos x="T28" y="T29"/>
                  </a:cxn>
                  <a:cxn ang="T69">
                    <a:pos x="T30" y="T31"/>
                  </a:cxn>
                  <a:cxn ang="T70">
                    <a:pos x="T32" y="T33"/>
                  </a:cxn>
                  <a:cxn ang="T71">
                    <a:pos x="T34" y="T35"/>
                  </a:cxn>
                  <a:cxn ang="T72">
                    <a:pos x="T36" y="T37"/>
                  </a:cxn>
                  <a:cxn ang="T73">
                    <a:pos x="T38" y="T39"/>
                  </a:cxn>
                  <a:cxn ang="T74">
                    <a:pos x="T40" y="T41"/>
                  </a:cxn>
                  <a:cxn ang="T75">
                    <a:pos x="T42" y="T43"/>
                  </a:cxn>
                  <a:cxn ang="T76">
                    <a:pos x="T44" y="T45"/>
                  </a:cxn>
                  <a:cxn ang="T77">
                    <a:pos x="T46" y="T47"/>
                  </a:cxn>
                  <a:cxn ang="T78">
                    <a:pos x="T48" y="T49"/>
                  </a:cxn>
                  <a:cxn ang="T79">
                    <a:pos x="T50" y="T51"/>
                  </a:cxn>
                  <a:cxn ang="T80">
                    <a:pos x="T52" y="T53"/>
                  </a:cxn>
                </a:cxnLst>
                <a:rect l="0" t="0" r="r" b="b"/>
                <a:pathLst>
                  <a:path w="222" h="151">
                    <a:moveTo>
                      <a:pt x="80" y="141"/>
                    </a:moveTo>
                    <a:lnTo>
                      <a:pt x="177" y="106"/>
                    </a:lnTo>
                    <a:lnTo>
                      <a:pt x="203" y="97"/>
                    </a:lnTo>
                    <a:lnTo>
                      <a:pt x="212" y="80"/>
                    </a:lnTo>
                    <a:lnTo>
                      <a:pt x="221" y="53"/>
                    </a:lnTo>
                    <a:lnTo>
                      <a:pt x="212" y="35"/>
                    </a:lnTo>
                    <a:lnTo>
                      <a:pt x="203" y="18"/>
                    </a:lnTo>
                    <a:lnTo>
                      <a:pt x="186" y="0"/>
                    </a:lnTo>
                    <a:lnTo>
                      <a:pt x="159" y="0"/>
                    </a:lnTo>
                    <a:lnTo>
                      <a:pt x="142" y="0"/>
                    </a:lnTo>
                    <a:lnTo>
                      <a:pt x="36" y="35"/>
                    </a:lnTo>
                    <a:lnTo>
                      <a:pt x="18" y="53"/>
                    </a:lnTo>
                    <a:lnTo>
                      <a:pt x="9" y="71"/>
                    </a:lnTo>
                    <a:lnTo>
                      <a:pt x="0" y="88"/>
                    </a:lnTo>
                    <a:lnTo>
                      <a:pt x="9" y="106"/>
                    </a:lnTo>
                    <a:lnTo>
                      <a:pt x="18" y="133"/>
                    </a:lnTo>
                    <a:lnTo>
                      <a:pt x="36" y="141"/>
                    </a:lnTo>
                    <a:lnTo>
                      <a:pt x="53" y="150"/>
                    </a:lnTo>
                    <a:lnTo>
                      <a:pt x="80" y="141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254" name="Freeform 139"/>
              <p:cNvSpPr>
                <a:spLocks noChangeArrowheads="1"/>
              </p:cNvSpPr>
              <p:nvPr/>
            </p:nvSpPr>
            <p:spPr bwMode="auto">
              <a:xfrm>
                <a:off x="5059363" y="6411913"/>
                <a:ext cx="79375" cy="57150"/>
              </a:xfrm>
              <a:custGeom>
                <a:avLst/>
                <a:gdLst>
                  <a:gd name="T0" fmla="*/ 28733 w 221"/>
                  <a:gd name="T1" fmla="*/ 56791 h 159"/>
                  <a:gd name="T2" fmla="*/ 66445 w 221"/>
                  <a:gd name="T3" fmla="*/ 40975 h 159"/>
                  <a:gd name="T4" fmla="*/ 66445 w 221"/>
                  <a:gd name="T5" fmla="*/ 40975 h 159"/>
                  <a:gd name="T6" fmla="*/ 66445 w 221"/>
                  <a:gd name="T7" fmla="*/ 40975 h 159"/>
                  <a:gd name="T8" fmla="*/ 66445 w 221"/>
                  <a:gd name="T9" fmla="*/ 40975 h 159"/>
                  <a:gd name="T10" fmla="*/ 72551 w 221"/>
                  <a:gd name="T11" fmla="*/ 38100 h 159"/>
                  <a:gd name="T12" fmla="*/ 75783 w 221"/>
                  <a:gd name="T13" fmla="*/ 31630 h 159"/>
                  <a:gd name="T14" fmla="*/ 79016 w 221"/>
                  <a:gd name="T15" fmla="*/ 21925 h 159"/>
                  <a:gd name="T16" fmla="*/ 75783 w 221"/>
                  <a:gd name="T17" fmla="*/ 12580 h 159"/>
                  <a:gd name="T18" fmla="*/ 75783 w 221"/>
                  <a:gd name="T19" fmla="*/ 12580 h 159"/>
                  <a:gd name="T20" fmla="*/ 72551 w 221"/>
                  <a:gd name="T21" fmla="*/ 6110 h 159"/>
                  <a:gd name="T22" fmla="*/ 66445 w 221"/>
                  <a:gd name="T23" fmla="*/ 2875 h 159"/>
                  <a:gd name="T24" fmla="*/ 56748 w 221"/>
                  <a:gd name="T25" fmla="*/ 0 h 159"/>
                  <a:gd name="T26" fmla="*/ 50642 w 221"/>
                  <a:gd name="T27" fmla="*/ 2875 h 159"/>
                  <a:gd name="T28" fmla="*/ 47410 w 221"/>
                  <a:gd name="T29" fmla="*/ 2875 h 159"/>
                  <a:gd name="T30" fmla="*/ 12930 w 221"/>
                  <a:gd name="T31" fmla="*/ 15815 h 159"/>
                  <a:gd name="T32" fmla="*/ 12930 w 221"/>
                  <a:gd name="T33" fmla="*/ 15815 h 159"/>
                  <a:gd name="T34" fmla="*/ 12930 w 221"/>
                  <a:gd name="T35" fmla="*/ 15815 h 159"/>
                  <a:gd name="T36" fmla="*/ 6465 w 221"/>
                  <a:gd name="T37" fmla="*/ 21925 h 159"/>
                  <a:gd name="T38" fmla="*/ 3232 w 221"/>
                  <a:gd name="T39" fmla="*/ 28395 h 159"/>
                  <a:gd name="T40" fmla="*/ 0 w 221"/>
                  <a:gd name="T41" fmla="*/ 34865 h 159"/>
                  <a:gd name="T42" fmla="*/ 3232 w 221"/>
                  <a:gd name="T43" fmla="*/ 44210 h 159"/>
                  <a:gd name="T44" fmla="*/ 3232 w 221"/>
                  <a:gd name="T45" fmla="*/ 44210 h 159"/>
                  <a:gd name="T46" fmla="*/ 6465 w 221"/>
                  <a:gd name="T47" fmla="*/ 50680 h 159"/>
                  <a:gd name="T48" fmla="*/ 12930 w 221"/>
                  <a:gd name="T49" fmla="*/ 56791 h 159"/>
                  <a:gd name="T50" fmla="*/ 22268 w 221"/>
                  <a:gd name="T51" fmla="*/ 56791 h 159"/>
                  <a:gd name="T52" fmla="*/ 28733 w 221"/>
                  <a:gd name="T53" fmla="*/ 56791 h 159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</a:gdLst>
                <a:ahLst/>
                <a:cxnLst>
                  <a:cxn ang="T54">
                    <a:pos x="T0" y="T1"/>
                  </a:cxn>
                  <a:cxn ang="T55">
                    <a:pos x="T2" y="T3"/>
                  </a:cxn>
                  <a:cxn ang="T56">
                    <a:pos x="T4" y="T5"/>
                  </a:cxn>
                  <a:cxn ang="T57">
                    <a:pos x="T6" y="T7"/>
                  </a:cxn>
                  <a:cxn ang="T58">
                    <a:pos x="T8" y="T9"/>
                  </a:cxn>
                  <a:cxn ang="T59">
                    <a:pos x="T10" y="T11"/>
                  </a:cxn>
                  <a:cxn ang="T60">
                    <a:pos x="T12" y="T13"/>
                  </a:cxn>
                  <a:cxn ang="T61">
                    <a:pos x="T14" y="T15"/>
                  </a:cxn>
                  <a:cxn ang="T62">
                    <a:pos x="T16" y="T17"/>
                  </a:cxn>
                  <a:cxn ang="T63">
                    <a:pos x="T18" y="T19"/>
                  </a:cxn>
                  <a:cxn ang="T64">
                    <a:pos x="T20" y="T21"/>
                  </a:cxn>
                  <a:cxn ang="T65">
                    <a:pos x="T22" y="T23"/>
                  </a:cxn>
                  <a:cxn ang="T66">
                    <a:pos x="T24" y="T25"/>
                  </a:cxn>
                  <a:cxn ang="T67">
                    <a:pos x="T26" y="T27"/>
                  </a:cxn>
                  <a:cxn ang="T68">
                    <a:pos x="T28" y="T29"/>
                  </a:cxn>
                  <a:cxn ang="T69">
                    <a:pos x="T30" y="T31"/>
                  </a:cxn>
                  <a:cxn ang="T70">
                    <a:pos x="T32" y="T33"/>
                  </a:cxn>
                  <a:cxn ang="T71">
                    <a:pos x="T34" y="T35"/>
                  </a:cxn>
                  <a:cxn ang="T72">
                    <a:pos x="T36" y="T37"/>
                  </a:cxn>
                  <a:cxn ang="T73">
                    <a:pos x="T38" y="T39"/>
                  </a:cxn>
                  <a:cxn ang="T74">
                    <a:pos x="T40" y="T41"/>
                  </a:cxn>
                  <a:cxn ang="T75">
                    <a:pos x="T42" y="T43"/>
                  </a:cxn>
                  <a:cxn ang="T76">
                    <a:pos x="T44" y="T45"/>
                  </a:cxn>
                  <a:cxn ang="T77">
                    <a:pos x="T46" y="T47"/>
                  </a:cxn>
                  <a:cxn ang="T78">
                    <a:pos x="T48" y="T49"/>
                  </a:cxn>
                  <a:cxn ang="T79">
                    <a:pos x="T50" y="T51"/>
                  </a:cxn>
                  <a:cxn ang="T80">
                    <a:pos x="T52" y="T53"/>
                  </a:cxn>
                </a:cxnLst>
                <a:rect l="0" t="0" r="r" b="b"/>
                <a:pathLst>
                  <a:path w="221" h="159">
                    <a:moveTo>
                      <a:pt x="80" y="158"/>
                    </a:moveTo>
                    <a:lnTo>
                      <a:pt x="185" y="114"/>
                    </a:lnTo>
                    <a:lnTo>
                      <a:pt x="202" y="106"/>
                    </a:lnTo>
                    <a:lnTo>
                      <a:pt x="211" y="88"/>
                    </a:lnTo>
                    <a:lnTo>
                      <a:pt x="220" y="61"/>
                    </a:lnTo>
                    <a:lnTo>
                      <a:pt x="211" y="35"/>
                    </a:lnTo>
                    <a:lnTo>
                      <a:pt x="202" y="17"/>
                    </a:lnTo>
                    <a:lnTo>
                      <a:pt x="185" y="8"/>
                    </a:lnTo>
                    <a:lnTo>
                      <a:pt x="158" y="0"/>
                    </a:lnTo>
                    <a:lnTo>
                      <a:pt x="141" y="8"/>
                    </a:lnTo>
                    <a:lnTo>
                      <a:pt x="132" y="8"/>
                    </a:lnTo>
                    <a:lnTo>
                      <a:pt x="36" y="44"/>
                    </a:lnTo>
                    <a:lnTo>
                      <a:pt x="18" y="61"/>
                    </a:lnTo>
                    <a:lnTo>
                      <a:pt x="9" y="79"/>
                    </a:lnTo>
                    <a:lnTo>
                      <a:pt x="0" y="97"/>
                    </a:lnTo>
                    <a:lnTo>
                      <a:pt x="9" y="123"/>
                    </a:lnTo>
                    <a:lnTo>
                      <a:pt x="18" y="141"/>
                    </a:lnTo>
                    <a:lnTo>
                      <a:pt x="36" y="158"/>
                    </a:lnTo>
                    <a:lnTo>
                      <a:pt x="62" y="158"/>
                    </a:lnTo>
                    <a:lnTo>
                      <a:pt x="80" y="158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255" name="Freeform 140"/>
              <p:cNvSpPr>
                <a:spLocks noChangeArrowheads="1"/>
              </p:cNvSpPr>
              <p:nvPr/>
            </p:nvSpPr>
            <p:spPr bwMode="auto">
              <a:xfrm>
                <a:off x="5167313" y="6367463"/>
                <a:ext cx="79375" cy="60325"/>
              </a:xfrm>
              <a:custGeom>
                <a:avLst/>
                <a:gdLst>
                  <a:gd name="T0" fmla="*/ 28604 w 222"/>
                  <a:gd name="T1" fmla="*/ 56755 h 169"/>
                  <a:gd name="T2" fmla="*/ 63285 w 222"/>
                  <a:gd name="T3" fmla="*/ 41050 h 169"/>
                  <a:gd name="T4" fmla="*/ 63285 w 222"/>
                  <a:gd name="T5" fmla="*/ 41050 h 169"/>
                  <a:gd name="T6" fmla="*/ 66503 w 222"/>
                  <a:gd name="T7" fmla="*/ 41050 h 169"/>
                  <a:gd name="T8" fmla="*/ 66503 w 222"/>
                  <a:gd name="T9" fmla="*/ 41050 h 169"/>
                  <a:gd name="T10" fmla="*/ 72582 w 222"/>
                  <a:gd name="T11" fmla="*/ 37837 h 169"/>
                  <a:gd name="T12" fmla="*/ 75800 w 222"/>
                  <a:gd name="T13" fmla="*/ 28556 h 169"/>
                  <a:gd name="T14" fmla="*/ 79017 w 222"/>
                  <a:gd name="T15" fmla="*/ 22131 h 169"/>
                  <a:gd name="T16" fmla="*/ 75800 w 222"/>
                  <a:gd name="T17" fmla="*/ 12493 h 169"/>
                  <a:gd name="T18" fmla="*/ 75800 w 222"/>
                  <a:gd name="T19" fmla="*/ 12493 h 169"/>
                  <a:gd name="T20" fmla="*/ 69364 w 222"/>
                  <a:gd name="T21" fmla="*/ 6425 h 169"/>
                  <a:gd name="T22" fmla="*/ 63285 w 222"/>
                  <a:gd name="T23" fmla="*/ 0 h 169"/>
                  <a:gd name="T24" fmla="*/ 56850 w 222"/>
                  <a:gd name="T25" fmla="*/ 0 h 169"/>
                  <a:gd name="T26" fmla="*/ 47553 w 222"/>
                  <a:gd name="T27" fmla="*/ 0 h 169"/>
                  <a:gd name="T28" fmla="*/ 47553 w 222"/>
                  <a:gd name="T29" fmla="*/ 0 h 169"/>
                  <a:gd name="T30" fmla="*/ 12872 w 222"/>
                  <a:gd name="T31" fmla="*/ 15706 h 169"/>
                  <a:gd name="T32" fmla="*/ 12872 w 222"/>
                  <a:gd name="T33" fmla="*/ 15706 h 169"/>
                  <a:gd name="T34" fmla="*/ 12872 w 222"/>
                  <a:gd name="T35" fmla="*/ 15706 h 169"/>
                  <a:gd name="T36" fmla="*/ 3218 w 222"/>
                  <a:gd name="T37" fmla="*/ 22131 h 169"/>
                  <a:gd name="T38" fmla="*/ 0 w 222"/>
                  <a:gd name="T39" fmla="*/ 28556 h 169"/>
                  <a:gd name="T40" fmla="*/ 0 w 222"/>
                  <a:gd name="T41" fmla="*/ 37837 h 169"/>
                  <a:gd name="T42" fmla="*/ 0 w 222"/>
                  <a:gd name="T43" fmla="*/ 44262 h 169"/>
                  <a:gd name="T44" fmla="*/ 0 w 222"/>
                  <a:gd name="T45" fmla="*/ 44262 h 169"/>
                  <a:gd name="T46" fmla="*/ 6436 w 222"/>
                  <a:gd name="T47" fmla="*/ 53543 h 169"/>
                  <a:gd name="T48" fmla="*/ 12872 w 222"/>
                  <a:gd name="T49" fmla="*/ 56755 h 169"/>
                  <a:gd name="T50" fmla="*/ 22168 w 222"/>
                  <a:gd name="T51" fmla="*/ 59968 h 169"/>
                  <a:gd name="T52" fmla="*/ 28604 w 222"/>
                  <a:gd name="T53" fmla="*/ 56755 h 169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</a:gdLst>
                <a:ahLst/>
                <a:cxnLst>
                  <a:cxn ang="T54">
                    <a:pos x="T0" y="T1"/>
                  </a:cxn>
                  <a:cxn ang="T55">
                    <a:pos x="T2" y="T3"/>
                  </a:cxn>
                  <a:cxn ang="T56">
                    <a:pos x="T4" y="T5"/>
                  </a:cxn>
                  <a:cxn ang="T57">
                    <a:pos x="T6" y="T7"/>
                  </a:cxn>
                  <a:cxn ang="T58">
                    <a:pos x="T8" y="T9"/>
                  </a:cxn>
                  <a:cxn ang="T59">
                    <a:pos x="T10" y="T11"/>
                  </a:cxn>
                  <a:cxn ang="T60">
                    <a:pos x="T12" y="T13"/>
                  </a:cxn>
                  <a:cxn ang="T61">
                    <a:pos x="T14" y="T15"/>
                  </a:cxn>
                  <a:cxn ang="T62">
                    <a:pos x="T16" y="T17"/>
                  </a:cxn>
                  <a:cxn ang="T63">
                    <a:pos x="T18" y="T19"/>
                  </a:cxn>
                  <a:cxn ang="T64">
                    <a:pos x="T20" y="T21"/>
                  </a:cxn>
                  <a:cxn ang="T65">
                    <a:pos x="T22" y="T23"/>
                  </a:cxn>
                  <a:cxn ang="T66">
                    <a:pos x="T24" y="T25"/>
                  </a:cxn>
                  <a:cxn ang="T67">
                    <a:pos x="T26" y="T27"/>
                  </a:cxn>
                  <a:cxn ang="T68">
                    <a:pos x="T28" y="T29"/>
                  </a:cxn>
                  <a:cxn ang="T69">
                    <a:pos x="T30" y="T31"/>
                  </a:cxn>
                  <a:cxn ang="T70">
                    <a:pos x="T32" y="T33"/>
                  </a:cxn>
                  <a:cxn ang="T71">
                    <a:pos x="T34" y="T35"/>
                  </a:cxn>
                  <a:cxn ang="T72">
                    <a:pos x="T36" y="T37"/>
                  </a:cxn>
                  <a:cxn ang="T73">
                    <a:pos x="T38" y="T39"/>
                  </a:cxn>
                  <a:cxn ang="T74">
                    <a:pos x="T40" y="T41"/>
                  </a:cxn>
                  <a:cxn ang="T75">
                    <a:pos x="T42" y="T43"/>
                  </a:cxn>
                  <a:cxn ang="T76">
                    <a:pos x="T44" y="T45"/>
                  </a:cxn>
                  <a:cxn ang="T77">
                    <a:pos x="T46" y="T47"/>
                  </a:cxn>
                  <a:cxn ang="T78">
                    <a:pos x="T48" y="T49"/>
                  </a:cxn>
                  <a:cxn ang="T79">
                    <a:pos x="T50" y="T51"/>
                  </a:cxn>
                  <a:cxn ang="T80">
                    <a:pos x="T52" y="T53"/>
                  </a:cxn>
                </a:cxnLst>
                <a:rect l="0" t="0" r="r" b="b"/>
                <a:pathLst>
                  <a:path w="222" h="169">
                    <a:moveTo>
                      <a:pt x="80" y="159"/>
                    </a:moveTo>
                    <a:lnTo>
                      <a:pt x="177" y="115"/>
                    </a:lnTo>
                    <a:lnTo>
                      <a:pt x="186" y="115"/>
                    </a:lnTo>
                    <a:lnTo>
                      <a:pt x="203" y="106"/>
                    </a:lnTo>
                    <a:lnTo>
                      <a:pt x="212" y="80"/>
                    </a:lnTo>
                    <a:lnTo>
                      <a:pt x="221" y="62"/>
                    </a:lnTo>
                    <a:lnTo>
                      <a:pt x="212" y="35"/>
                    </a:lnTo>
                    <a:lnTo>
                      <a:pt x="194" y="18"/>
                    </a:lnTo>
                    <a:lnTo>
                      <a:pt x="177" y="0"/>
                    </a:lnTo>
                    <a:lnTo>
                      <a:pt x="159" y="0"/>
                    </a:lnTo>
                    <a:lnTo>
                      <a:pt x="133" y="0"/>
                    </a:lnTo>
                    <a:lnTo>
                      <a:pt x="36" y="44"/>
                    </a:lnTo>
                    <a:lnTo>
                      <a:pt x="9" y="62"/>
                    </a:lnTo>
                    <a:lnTo>
                      <a:pt x="0" y="80"/>
                    </a:lnTo>
                    <a:lnTo>
                      <a:pt x="0" y="106"/>
                    </a:lnTo>
                    <a:lnTo>
                      <a:pt x="0" y="124"/>
                    </a:lnTo>
                    <a:lnTo>
                      <a:pt x="18" y="150"/>
                    </a:lnTo>
                    <a:lnTo>
                      <a:pt x="36" y="159"/>
                    </a:lnTo>
                    <a:lnTo>
                      <a:pt x="62" y="168"/>
                    </a:lnTo>
                    <a:lnTo>
                      <a:pt x="80" y="159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256" name="Freeform 141"/>
              <p:cNvSpPr>
                <a:spLocks noChangeArrowheads="1"/>
              </p:cNvSpPr>
              <p:nvPr/>
            </p:nvSpPr>
            <p:spPr bwMode="auto">
              <a:xfrm>
                <a:off x="5268913" y="6316663"/>
                <a:ext cx="82550" cy="63500"/>
              </a:xfrm>
              <a:custGeom>
                <a:avLst/>
                <a:gdLst>
                  <a:gd name="T0" fmla="*/ 34815 w 230"/>
                  <a:gd name="T1" fmla="*/ 60271 h 177"/>
                  <a:gd name="T2" fmla="*/ 69629 w 230"/>
                  <a:gd name="T3" fmla="*/ 44127 h 177"/>
                  <a:gd name="T4" fmla="*/ 69629 w 230"/>
                  <a:gd name="T5" fmla="*/ 44127 h 177"/>
                  <a:gd name="T6" fmla="*/ 69629 w 230"/>
                  <a:gd name="T7" fmla="*/ 44127 h 177"/>
                  <a:gd name="T8" fmla="*/ 69629 w 230"/>
                  <a:gd name="T9" fmla="*/ 44127 h 177"/>
                  <a:gd name="T10" fmla="*/ 76090 w 230"/>
                  <a:gd name="T11" fmla="*/ 38028 h 177"/>
                  <a:gd name="T12" fmla="*/ 82191 w 230"/>
                  <a:gd name="T13" fmla="*/ 31571 h 177"/>
                  <a:gd name="T14" fmla="*/ 82191 w 230"/>
                  <a:gd name="T15" fmla="*/ 22243 h 177"/>
                  <a:gd name="T16" fmla="*/ 78961 w 230"/>
                  <a:gd name="T17" fmla="*/ 12556 h 177"/>
                  <a:gd name="T18" fmla="*/ 78961 w 230"/>
                  <a:gd name="T19" fmla="*/ 12556 h 177"/>
                  <a:gd name="T20" fmla="*/ 72859 w 230"/>
                  <a:gd name="T21" fmla="*/ 6458 h 177"/>
                  <a:gd name="T22" fmla="*/ 66399 w 230"/>
                  <a:gd name="T23" fmla="*/ 3229 h 177"/>
                  <a:gd name="T24" fmla="*/ 57067 w 230"/>
                  <a:gd name="T25" fmla="*/ 0 h 177"/>
                  <a:gd name="T26" fmla="*/ 50607 w 230"/>
                  <a:gd name="T27" fmla="*/ 3229 h 177"/>
                  <a:gd name="T28" fmla="*/ 47377 w 230"/>
                  <a:gd name="T29" fmla="*/ 3229 h 177"/>
                  <a:gd name="T30" fmla="*/ 15792 w 230"/>
                  <a:gd name="T31" fmla="*/ 19014 h 177"/>
                  <a:gd name="T32" fmla="*/ 15792 w 230"/>
                  <a:gd name="T33" fmla="*/ 19014 h 177"/>
                  <a:gd name="T34" fmla="*/ 15792 w 230"/>
                  <a:gd name="T35" fmla="*/ 19014 h 177"/>
                  <a:gd name="T36" fmla="*/ 6102 w 230"/>
                  <a:gd name="T37" fmla="*/ 25472 h 177"/>
                  <a:gd name="T38" fmla="*/ 3230 w 230"/>
                  <a:gd name="T39" fmla="*/ 31571 h 177"/>
                  <a:gd name="T40" fmla="*/ 0 w 230"/>
                  <a:gd name="T41" fmla="*/ 41257 h 177"/>
                  <a:gd name="T42" fmla="*/ 3230 w 230"/>
                  <a:gd name="T43" fmla="*/ 50585 h 177"/>
                  <a:gd name="T44" fmla="*/ 3230 w 230"/>
                  <a:gd name="T45" fmla="*/ 50585 h 177"/>
                  <a:gd name="T46" fmla="*/ 9332 w 230"/>
                  <a:gd name="T47" fmla="*/ 57042 h 177"/>
                  <a:gd name="T48" fmla="*/ 15792 w 230"/>
                  <a:gd name="T49" fmla="*/ 63141 h 177"/>
                  <a:gd name="T50" fmla="*/ 25124 w 230"/>
                  <a:gd name="T51" fmla="*/ 63141 h 177"/>
                  <a:gd name="T52" fmla="*/ 34815 w 230"/>
                  <a:gd name="T53" fmla="*/ 60271 h 177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</a:gdLst>
                <a:ahLst/>
                <a:cxnLst>
                  <a:cxn ang="T54">
                    <a:pos x="T0" y="T1"/>
                  </a:cxn>
                  <a:cxn ang="T55">
                    <a:pos x="T2" y="T3"/>
                  </a:cxn>
                  <a:cxn ang="T56">
                    <a:pos x="T4" y="T5"/>
                  </a:cxn>
                  <a:cxn ang="T57">
                    <a:pos x="T6" y="T7"/>
                  </a:cxn>
                  <a:cxn ang="T58">
                    <a:pos x="T8" y="T9"/>
                  </a:cxn>
                  <a:cxn ang="T59">
                    <a:pos x="T10" y="T11"/>
                  </a:cxn>
                  <a:cxn ang="T60">
                    <a:pos x="T12" y="T13"/>
                  </a:cxn>
                  <a:cxn ang="T61">
                    <a:pos x="T14" y="T15"/>
                  </a:cxn>
                  <a:cxn ang="T62">
                    <a:pos x="T16" y="T17"/>
                  </a:cxn>
                  <a:cxn ang="T63">
                    <a:pos x="T18" y="T19"/>
                  </a:cxn>
                  <a:cxn ang="T64">
                    <a:pos x="T20" y="T21"/>
                  </a:cxn>
                  <a:cxn ang="T65">
                    <a:pos x="T22" y="T23"/>
                  </a:cxn>
                  <a:cxn ang="T66">
                    <a:pos x="T24" y="T25"/>
                  </a:cxn>
                  <a:cxn ang="T67">
                    <a:pos x="T26" y="T27"/>
                  </a:cxn>
                  <a:cxn ang="T68">
                    <a:pos x="T28" y="T29"/>
                  </a:cxn>
                  <a:cxn ang="T69">
                    <a:pos x="T30" y="T31"/>
                  </a:cxn>
                  <a:cxn ang="T70">
                    <a:pos x="T32" y="T33"/>
                  </a:cxn>
                  <a:cxn ang="T71">
                    <a:pos x="T34" y="T35"/>
                  </a:cxn>
                  <a:cxn ang="T72">
                    <a:pos x="T36" y="T37"/>
                  </a:cxn>
                  <a:cxn ang="T73">
                    <a:pos x="T38" y="T39"/>
                  </a:cxn>
                  <a:cxn ang="T74">
                    <a:pos x="T40" y="T41"/>
                  </a:cxn>
                  <a:cxn ang="T75">
                    <a:pos x="T42" y="T43"/>
                  </a:cxn>
                  <a:cxn ang="T76">
                    <a:pos x="T44" y="T45"/>
                  </a:cxn>
                  <a:cxn ang="T77">
                    <a:pos x="T46" y="T47"/>
                  </a:cxn>
                  <a:cxn ang="T78">
                    <a:pos x="T48" y="T49"/>
                  </a:cxn>
                  <a:cxn ang="T79">
                    <a:pos x="T50" y="T51"/>
                  </a:cxn>
                  <a:cxn ang="T80">
                    <a:pos x="T52" y="T53"/>
                  </a:cxn>
                </a:cxnLst>
                <a:rect l="0" t="0" r="r" b="b"/>
                <a:pathLst>
                  <a:path w="230" h="177">
                    <a:moveTo>
                      <a:pt x="97" y="168"/>
                    </a:moveTo>
                    <a:lnTo>
                      <a:pt x="194" y="123"/>
                    </a:lnTo>
                    <a:lnTo>
                      <a:pt x="212" y="106"/>
                    </a:lnTo>
                    <a:lnTo>
                      <a:pt x="229" y="88"/>
                    </a:lnTo>
                    <a:lnTo>
                      <a:pt x="229" y="62"/>
                    </a:lnTo>
                    <a:lnTo>
                      <a:pt x="220" y="35"/>
                    </a:lnTo>
                    <a:lnTo>
                      <a:pt x="203" y="18"/>
                    </a:lnTo>
                    <a:lnTo>
                      <a:pt x="185" y="9"/>
                    </a:lnTo>
                    <a:lnTo>
                      <a:pt x="159" y="0"/>
                    </a:lnTo>
                    <a:lnTo>
                      <a:pt x="141" y="9"/>
                    </a:lnTo>
                    <a:lnTo>
                      <a:pt x="132" y="9"/>
                    </a:lnTo>
                    <a:lnTo>
                      <a:pt x="44" y="53"/>
                    </a:lnTo>
                    <a:lnTo>
                      <a:pt x="17" y="71"/>
                    </a:lnTo>
                    <a:lnTo>
                      <a:pt x="9" y="88"/>
                    </a:lnTo>
                    <a:lnTo>
                      <a:pt x="0" y="115"/>
                    </a:lnTo>
                    <a:lnTo>
                      <a:pt x="9" y="141"/>
                    </a:lnTo>
                    <a:lnTo>
                      <a:pt x="26" y="159"/>
                    </a:lnTo>
                    <a:lnTo>
                      <a:pt x="44" y="176"/>
                    </a:lnTo>
                    <a:lnTo>
                      <a:pt x="70" y="176"/>
                    </a:lnTo>
                    <a:lnTo>
                      <a:pt x="97" y="168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257" name="Freeform 142"/>
              <p:cNvSpPr>
                <a:spLocks noChangeArrowheads="1"/>
              </p:cNvSpPr>
              <p:nvPr/>
            </p:nvSpPr>
            <p:spPr bwMode="auto">
              <a:xfrm>
                <a:off x="5373688" y="6262688"/>
                <a:ext cx="79375" cy="66675"/>
              </a:xfrm>
              <a:custGeom>
                <a:avLst/>
                <a:gdLst>
                  <a:gd name="T0" fmla="*/ 34682 w 222"/>
                  <a:gd name="T1" fmla="*/ 63090 h 186"/>
                  <a:gd name="T2" fmla="*/ 69364 w 222"/>
                  <a:gd name="T3" fmla="*/ 44092 h 186"/>
                  <a:gd name="T4" fmla="*/ 69364 w 222"/>
                  <a:gd name="T5" fmla="*/ 44092 h 186"/>
                  <a:gd name="T6" fmla="*/ 69364 w 222"/>
                  <a:gd name="T7" fmla="*/ 44092 h 186"/>
                  <a:gd name="T8" fmla="*/ 75800 w 222"/>
                  <a:gd name="T9" fmla="*/ 37998 h 186"/>
                  <a:gd name="T10" fmla="*/ 79017 w 222"/>
                  <a:gd name="T11" fmla="*/ 31545 h 186"/>
                  <a:gd name="T12" fmla="*/ 79017 w 222"/>
                  <a:gd name="T13" fmla="*/ 22225 h 186"/>
                  <a:gd name="T14" fmla="*/ 79017 w 222"/>
                  <a:gd name="T15" fmla="*/ 12546 h 186"/>
                  <a:gd name="T16" fmla="*/ 79017 w 222"/>
                  <a:gd name="T17" fmla="*/ 12546 h 186"/>
                  <a:gd name="T18" fmla="*/ 72582 w 222"/>
                  <a:gd name="T19" fmla="*/ 6452 h 186"/>
                  <a:gd name="T20" fmla="*/ 62928 w 222"/>
                  <a:gd name="T21" fmla="*/ 3226 h 186"/>
                  <a:gd name="T22" fmla="*/ 53632 w 222"/>
                  <a:gd name="T23" fmla="*/ 0 h 186"/>
                  <a:gd name="T24" fmla="*/ 47196 w 222"/>
                  <a:gd name="T25" fmla="*/ 3226 h 186"/>
                  <a:gd name="T26" fmla="*/ 43978 w 222"/>
                  <a:gd name="T27" fmla="*/ 3226 h 186"/>
                  <a:gd name="T28" fmla="*/ 12514 w 222"/>
                  <a:gd name="T29" fmla="*/ 22225 h 186"/>
                  <a:gd name="T30" fmla="*/ 12514 w 222"/>
                  <a:gd name="T31" fmla="*/ 22225 h 186"/>
                  <a:gd name="T32" fmla="*/ 12514 w 222"/>
                  <a:gd name="T33" fmla="*/ 22225 h 186"/>
                  <a:gd name="T34" fmla="*/ 6436 w 222"/>
                  <a:gd name="T35" fmla="*/ 28319 h 186"/>
                  <a:gd name="T36" fmla="*/ 0 w 222"/>
                  <a:gd name="T37" fmla="*/ 34771 h 186"/>
                  <a:gd name="T38" fmla="*/ 0 w 222"/>
                  <a:gd name="T39" fmla="*/ 44092 h 186"/>
                  <a:gd name="T40" fmla="*/ 3218 w 222"/>
                  <a:gd name="T41" fmla="*/ 53770 h 186"/>
                  <a:gd name="T42" fmla="*/ 3218 w 222"/>
                  <a:gd name="T43" fmla="*/ 53770 h 186"/>
                  <a:gd name="T44" fmla="*/ 9296 w 222"/>
                  <a:gd name="T45" fmla="*/ 60223 h 186"/>
                  <a:gd name="T46" fmla="*/ 15732 w 222"/>
                  <a:gd name="T47" fmla="*/ 63090 h 186"/>
                  <a:gd name="T48" fmla="*/ 25386 w 222"/>
                  <a:gd name="T49" fmla="*/ 66317 h 186"/>
                  <a:gd name="T50" fmla="*/ 34682 w 222"/>
                  <a:gd name="T51" fmla="*/ 63090 h 18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0" t="0" r="r" b="b"/>
                <a:pathLst>
                  <a:path w="222" h="186">
                    <a:moveTo>
                      <a:pt x="97" y="176"/>
                    </a:moveTo>
                    <a:lnTo>
                      <a:pt x="194" y="123"/>
                    </a:lnTo>
                    <a:lnTo>
                      <a:pt x="212" y="106"/>
                    </a:lnTo>
                    <a:lnTo>
                      <a:pt x="221" y="88"/>
                    </a:lnTo>
                    <a:lnTo>
                      <a:pt x="221" y="62"/>
                    </a:lnTo>
                    <a:lnTo>
                      <a:pt x="221" y="35"/>
                    </a:lnTo>
                    <a:lnTo>
                      <a:pt x="203" y="18"/>
                    </a:lnTo>
                    <a:lnTo>
                      <a:pt x="176" y="9"/>
                    </a:lnTo>
                    <a:lnTo>
                      <a:pt x="150" y="0"/>
                    </a:lnTo>
                    <a:lnTo>
                      <a:pt x="132" y="9"/>
                    </a:lnTo>
                    <a:lnTo>
                      <a:pt x="123" y="9"/>
                    </a:lnTo>
                    <a:lnTo>
                      <a:pt x="35" y="62"/>
                    </a:lnTo>
                    <a:lnTo>
                      <a:pt x="18" y="79"/>
                    </a:lnTo>
                    <a:lnTo>
                      <a:pt x="0" y="97"/>
                    </a:lnTo>
                    <a:lnTo>
                      <a:pt x="0" y="123"/>
                    </a:lnTo>
                    <a:lnTo>
                      <a:pt x="9" y="150"/>
                    </a:lnTo>
                    <a:lnTo>
                      <a:pt x="26" y="168"/>
                    </a:lnTo>
                    <a:lnTo>
                      <a:pt x="44" y="176"/>
                    </a:lnTo>
                    <a:lnTo>
                      <a:pt x="71" y="185"/>
                    </a:lnTo>
                    <a:lnTo>
                      <a:pt x="97" y="176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258" name="Freeform 143"/>
              <p:cNvSpPr>
                <a:spLocks noChangeArrowheads="1"/>
              </p:cNvSpPr>
              <p:nvPr/>
            </p:nvSpPr>
            <p:spPr bwMode="auto">
              <a:xfrm>
                <a:off x="5475288" y="6205538"/>
                <a:ext cx="79375" cy="66675"/>
              </a:xfrm>
              <a:custGeom>
                <a:avLst/>
                <a:gdLst>
                  <a:gd name="T0" fmla="*/ 34682 w 222"/>
                  <a:gd name="T1" fmla="*/ 63449 h 186"/>
                  <a:gd name="T2" fmla="*/ 66503 w 222"/>
                  <a:gd name="T3" fmla="*/ 44450 h 186"/>
                  <a:gd name="T4" fmla="*/ 66503 w 222"/>
                  <a:gd name="T5" fmla="*/ 44450 h 186"/>
                  <a:gd name="T6" fmla="*/ 66503 w 222"/>
                  <a:gd name="T7" fmla="*/ 44450 h 186"/>
                  <a:gd name="T8" fmla="*/ 75800 w 222"/>
                  <a:gd name="T9" fmla="*/ 37998 h 186"/>
                  <a:gd name="T10" fmla="*/ 79017 w 222"/>
                  <a:gd name="T11" fmla="*/ 28319 h 186"/>
                  <a:gd name="T12" fmla="*/ 79017 w 222"/>
                  <a:gd name="T13" fmla="*/ 18999 h 186"/>
                  <a:gd name="T14" fmla="*/ 75800 w 222"/>
                  <a:gd name="T15" fmla="*/ 9679 h 186"/>
                  <a:gd name="T16" fmla="*/ 75800 w 222"/>
                  <a:gd name="T17" fmla="*/ 9679 h 186"/>
                  <a:gd name="T18" fmla="*/ 69364 w 222"/>
                  <a:gd name="T19" fmla="*/ 3226 h 186"/>
                  <a:gd name="T20" fmla="*/ 60068 w 222"/>
                  <a:gd name="T21" fmla="*/ 0 h 186"/>
                  <a:gd name="T22" fmla="*/ 50414 w 222"/>
                  <a:gd name="T23" fmla="*/ 0 h 186"/>
                  <a:gd name="T24" fmla="*/ 44336 w 222"/>
                  <a:gd name="T25" fmla="*/ 3226 h 186"/>
                  <a:gd name="T26" fmla="*/ 44336 w 222"/>
                  <a:gd name="T27" fmla="*/ 3226 h 186"/>
                  <a:gd name="T28" fmla="*/ 9654 w 222"/>
                  <a:gd name="T29" fmla="*/ 22225 h 186"/>
                  <a:gd name="T30" fmla="*/ 9654 w 222"/>
                  <a:gd name="T31" fmla="*/ 22225 h 186"/>
                  <a:gd name="T32" fmla="*/ 9654 w 222"/>
                  <a:gd name="T33" fmla="*/ 22225 h 186"/>
                  <a:gd name="T34" fmla="*/ 3218 w 222"/>
                  <a:gd name="T35" fmla="*/ 28319 h 186"/>
                  <a:gd name="T36" fmla="*/ 0 w 222"/>
                  <a:gd name="T37" fmla="*/ 37998 h 186"/>
                  <a:gd name="T38" fmla="*/ 0 w 222"/>
                  <a:gd name="T39" fmla="*/ 47318 h 186"/>
                  <a:gd name="T40" fmla="*/ 3218 w 222"/>
                  <a:gd name="T41" fmla="*/ 53770 h 186"/>
                  <a:gd name="T42" fmla="*/ 3218 w 222"/>
                  <a:gd name="T43" fmla="*/ 53770 h 186"/>
                  <a:gd name="T44" fmla="*/ 9654 w 222"/>
                  <a:gd name="T45" fmla="*/ 63449 h 186"/>
                  <a:gd name="T46" fmla="*/ 15732 w 222"/>
                  <a:gd name="T47" fmla="*/ 66317 h 186"/>
                  <a:gd name="T48" fmla="*/ 25386 w 222"/>
                  <a:gd name="T49" fmla="*/ 66317 h 186"/>
                  <a:gd name="T50" fmla="*/ 34682 w 222"/>
                  <a:gd name="T51" fmla="*/ 63449 h 18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0" t="0" r="r" b="b"/>
                <a:pathLst>
                  <a:path w="222" h="186">
                    <a:moveTo>
                      <a:pt x="97" y="177"/>
                    </a:moveTo>
                    <a:lnTo>
                      <a:pt x="186" y="124"/>
                    </a:lnTo>
                    <a:lnTo>
                      <a:pt x="212" y="106"/>
                    </a:lnTo>
                    <a:lnTo>
                      <a:pt x="221" y="79"/>
                    </a:lnTo>
                    <a:lnTo>
                      <a:pt x="221" y="53"/>
                    </a:lnTo>
                    <a:lnTo>
                      <a:pt x="212" y="27"/>
                    </a:lnTo>
                    <a:lnTo>
                      <a:pt x="194" y="9"/>
                    </a:lnTo>
                    <a:lnTo>
                      <a:pt x="168" y="0"/>
                    </a:lnTo>
                    <a:lnTo>
                      <a:pt x="141" y="0"/>
                    </a:lnTo>
                    <a:lnTo>
                      <a:pt x="124" y="9"/>
                    </a:lnTo>
                    <a:lnTo>
                      <a:pt x="27" y="62"/>
                    </a:lnTo>
                    <a:lnTo>
                      <a:pt x="9" y="79"/>
                    </a:lnTo>
                    <a:lnTo>
                      <a:pt x="0" y="106"/>
                    </a:lnTo>
                    <a:lnTo>
                      <a:pt x="0" y="132"/>
                    </a:lnTo>
                    <a:lnTo>
                      <a:pt x="9" y="150"/>
                    </a:lnTo>
                    <a:lnTo>
                      <a:pt x="27" y="177"/>
                    </a:lnTo>
                    <a:lnTo>
                      <a:pt x="44" y="185"/>
                    </a:lnTo>
                    <a:lnTo>
                      <a:pt x="71" y="185"/>
                    </a:lnTo>
                    <a:lnTo>
                      <a:pt x="97" y="177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259" name="Freeform 144"/>
              <p:cNvSpPr>
                <a:spLocks noChangeArrowheads="1"/>
              </p:cNvSpPr>
              <p:nvPr/>
            </p:nvSpPr>
            <p:spPr bwMode="auto">
              <a:xfrm>
                <a:off x="5573713" y="6142038"/>
                <a:ext cx="76200" cy="66675"/>
              </a:xfrm>
              <a:custGeom>
                <a:avLst/>
                <a:gdLst>
                  <a:gd name="T0" fmla="*/ 34701 w 213"/>
                  <a:gd name="T1" fmla="*/ 63090 h 186"/>
                  <a:gd name="T2" fmla="*/ 34701 w 213"/>
                  <a:gd name="T3" fmla="*/ 63090 h 186"/>
                  <a:gd name="T4" fmla="*/ 34701 w 213"/>
                  <a:gd name="T5" fmla="*/ 63090 h 186"/>
                  <a:gd name="T6" fmla="*/ 66183 w 213"/>
                  <a:gd name="T7" fmla="*/ 40865 h 186"/>
                  <a:gd name="T8" fmla="*/ 66183 w 213"/>
                  <a:gd name="T9" fmla="*/ 40865 h 186"/>
                  <a:gd name="T10" fmla="*/ 66183 w 213"/>
                  <a:gd name="T11" fmla="*/ 40865 h 186"/>
                  <a:gd name="T12" fmla="*/ 72623 w 213"/>
                  <a:gd name="T13" fmla="*/ 34771 h 186"/>
                  <a:gd name="T14" fmla="*/ 75842 w 213"/>
                  <a:gd name="T15" fmla="*/ 25093 h 186"/>
                  <a:gd name="T16" fmla="*/ 75842 w 213"/>
                  <a:gd name="T17" fmla="*/ 15773 h 186"/>
                  <a:gd name="T18" fmla="*/ 72623 w 213"/>
                  <a:gd name="T19" fmla="*/ 9320 h 186"/>
                  <a:gd name="T20" fmla="*/ 72623 w 213"/>
                  <a:gd name="T21" fmla="*/ 9320 h 186"/>
                  <a:gd name="T22" fmla="*/ 66183 w 213"/>
                  <a:gd name="T23" fmla="*/ 2868 h 186"/>
                  <a:gd name="T24" fmla="*/ 56882 w 213"/>
                  <a:gd name="T25" fmla="*/ 0 h 186"/>
                  <a:gd name="T26" fmla="*/ 47223 w 213"/>
                  <a:gd name="T27" fmla="*/ 0 h 186"/>
                  <a:gd name="T28" fmla="*/ 37921 w 213"/>
                  <a:gd name="T29" fmla="*/ 2868 h 186"/>
                  <a:gd name="T30" fmla="*/ 37921 w 213"/>
                  <a:gd name="T31" fmla="*/ 2868 h 186"/>
                  <a:gd name="T32" fmla="*/ 37921 w 213"/>
                  <a:gd name="T33" fmla="*/ 2868 h 186"/>
                  <a:gd name="T34" fmla="*/ 9301 w 213"/>
                  <a:gd name="T35" fmla="*/ 25093 h 186"/>
                  <a:gd name="T36" fmla="*/ 9301 w 213"/>
                  <a:gd name="T37" fmla="*/ 25093 h 186"/>
                  <a:gd name="T38" fmla="*/ 3220 w 213"/>
                  <a:gd name="T39" fmla="*/ 31545 h 186"/>
                  <a:gd name="T40" fmla="*/ 0 w 213"/>
                  <a:gd name="T41" fmla="*/ 40865 h 186"/>
                  <a:gd name="T42" fmla="*/ 0 w 213"/>
                  <a:gd name="T43" fmla="*/ 50544 h 186"/>
                  <a:gd name="T44" fmla="*/ 3220 w 213"/>
                  <a:gd name="T45" fmla="*/ 56638 h 186"/>
                  <a:gd name="T46" fmla="*/ 3220 w 213"/>
                  <a:gd name="T47" fmla="*/ 56638 h 186"/>
                  <a:gd name="T48" fmla="*/ 9301 w 213"/>
                  <a:gd name="T49" fmla="*/ 63090 h 186"/>
                  <a:gd name="T50" fmla="*/ 15741 w 213"/>
                  <a:gd name="T51" fmla="*/ 66317 h 186"/>
                  <a:gd name="T52" fmla="*/ 25042 w 213"/>
                  <a:gd name="T53" fmla="*/ 66317 h 186"/>
                  <a:gd name="T54" fmla="*/ 34701 w 213"/>
                  <a:gd name="T55" fmla="*/ 63090 h 18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</a:gdLst>
                <a:ahLst/>
                <a:cxnLst>
                  <a:cxn ang="T56">
                    <a:pos x="T0" y="T1"/>
                  </a:cxn>
                  <a:cxn ang="T57">
                    <a:pos x="T2" y="T3"/>
                  </a:cxn>
                  <a:cxn ang="T58">
                    <a:pos x="T4" y="T5"/>
                  </a:cxn>
                  <a:cxn ang="T59">
                    <a:pos x="T6" y="T7"/>
                  </a:cxn>
                  <a:cxn ang="T60">
                    <a:pos x="T8" y="T9"/>
                  </a:cxn>
                  <a:cxn ang="T61">
                    <a:pos x="T10" y="T11"/>
                  </a:cxn>
                  <a:cxn ang="T62">
                    <a:pos x="T12" y="T13"/>
                  </a:cxn>
                  <a:cxn ang="T63">
                    <a:pos x="T14" y="T15"/>
                  </a:cxn>
                  <a:cxn ang="T64">
                    <a:pos x="T16" y="T17"/>
                  </a:cxn>
                  <a:cxn ang="T65">
                    <a:pos x="T18" y="T19"/>
                  </a:cxn>
                  <a:cxn ang="T66">
                    <a:pos x="T20" y="T21"/>
                  </a:cxn>
                  <a:cxn ang="T67">
                    <a:pos x="T22" y="T23"/>
                  </a:cxn>
                  <a:cxn ang="T68">
                    <a:pos x="T24" y="T25"/>
                  </a:cxn>
                  <a:cxn ang="T69">
                    <a:pos x="T26" y="T27"/>
                  </a:cxn>
                  <a:cxn ang="T70">
                    <a:pos x="T28" y="T29"/>
                  </a:cxn>
                  <a:cxn ang="T71">
                    <a:pos x="T30" y="T31"/>
                  </a:cxn>
                  <a:cxn ang="T72">
                    <a:pos x="T32" y="T33"/>
                  </a:cxn>
                  <a:cxn ang="T73">
                    <a:pos x="T34" y="T35"/>
                  </a:cxn>
                  <a:cxn ang="T74">
                    <a:pos x="T36" y="T37"/>
                  </a:cxn>
                  <a:cxn ang="T75">
                    <a:pos x="T38" y="T39"/>
                  </a:cxn>
                  <a:cxn ang="T76">
                    <a:pos x="T40" y="T41"/>
                  </a:cxn>
                  <a:cxn ang="T77">
                    <a:pos x="T42" y="T43"/>
                  </a:cxn>
                  <a:cxn ang="T78">
                    <a:pos x="T44" y="T45"/>
                  </a:cxn>
                  <a:cxn ang="T79">
                    <a:pos x="T46" y="T47"/>
                  </a:cxn>
                  <a:cxn ang="T80">
                    <a:pos x="T48" y="T49"/>
                  </a:cxn>
                  <a:cxn ang="T81">
                    <a:pos x="T50" y="T51"/>
                  </a:cxn>
                  <a:cxn ang="T82">
                    <a:pos x="T52" y="T53"/>
                  </a:cxn>
                  <a:cxn ang="T83">
                    <a:pos x="T54" y="T55"/>
                  </a:cxn>
                </a:cxnLst>
                <a:rect l="0" t="0" r="r" b="b"/>
                <a:pathLst>
                  <a:path w="213" h="186">
                    <a:moveTo>
                      <a:pt x="97" y="176"/>
                    </a:moveTo>
                    <a:lnTo>
                      <a:pt x="97" y="176"/>
                    </a:lnTo>
                    <a:lnTo>
                      <a:pt x="185" y="114"/>
                    </a:lnTo>
                    <a:lnTo>
                      <a:pt x="203" y="97"/>
                    </a:lnTo>
                    <a:lnTo>
                      <a:pt x="212" y="70"/>
                    </a:lnTo>
                    <a:lnTo>
                      <a:pt x="212" y="44"/>
                    </a:lnTo>
                    <a:lnTo>
                      <a:pt x="203" y="26"/>
                    </a:lnTo>
                    <a:lnTo>
                      <a:pt x="185" y="8"/>
                    </a:lnTo>
                    <a:lnTo>
                      <a:pt x="159" y="0"/>
                    </a:lnTo>
                    <a:lnTo>
                      <a:pt x="132" y="0"/>
                    </a:lnTo>
                    <a:lnTo>
                      <a:pt x="106" y="8"/>
                    </a:lnTo>
                    <a:lnTo>
                      <a:pt x="26" y="70"/>
                    </a:lnTo>
                    <a:lnTo>
                      <a:pt x="9" y="88"/>
                    </a:lnTo>
                    <a:lnTo>
                      <a:pt x="0" y="114"/>
                    </a:lnTo>
                    <a:lnTo>
                      <a:pt x="0" y="141"/>
                    </a:lnTo>
                    <a:lnTo>
                      <a:pt x="9" y="158"/>
                    </a:lnTo>
                    <a:lnTo>
                      <a:pt x="26" y="176"/>
                    </a:lnTo>
                    <a:lnTo>
                      <a:pt x="44" y="185"/>
                    </a:lnTo>
                    <a:lnTo>
                      <a:pt x="70" y="185"/>
                    </a:lnTo>
                    <a:lnTo>
                      <a:pt x="97" y="176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260" name="Freeform 145"/>
              <p:cNvSpPr>
                <a:spLocks noChangeArrowheads="1"/>
              </p:cNvSpPr>
              <p:nvPr/>
            </p:nvSpPr>
            <p:spPr bwMode="auto">
              <a:xfrm>
                <a:off x="5665788" y="6069013"/>
                <a:ext cx="76200" cy="73025"/>
              </a:xfrm>
              <a:custGeom>
                <a:avLst/>
                <a:gdLst>
                  <a:gd name="T0" fmla="*/ 37921 w 213"/>
                  <a:gd name="T1" fmla="*/ 66224 h 204"/>
                  <a:gd name="T2" fmla="*/ 37921 w 213"/>
                  <a:gd name="T3" fmla="*/ 66224 h 204"/>
                  <a:gd name="T4" fmla="*/ 69403 w 213"/>
                  <a:gd name="T5" fmla="*/ 44030 h 204"/>
                  <a:gd name="T6" fmla="*/ 69403 w 213"/>
                  <a:gd name="T7" fmla="*/ 44030 h 204"/>
                  <a:gd name="T8" fmla="*/ 72623 w 213"/>
                  <a:gd name="T9" fmla="*/ 34723 h 204"/>
                  <a:gd name="T10" fmla="*/ 75842 w 213"/>
                  <a:gd name="T11" fmla="*/ 25058 h 204"/>
                  <a:gd name="T12" fmla="*/ 75842 w 213"/>
                  <a:gd name="T13" fmla="*/ 18972 h 204"/>
                  <a:gd name="T14" fmla="*/ 69403 w 213"/>
                  <a:gd name="T15" fmla="*/ 9307 h 204"/>
                  <a:gd name="T16" fmla="*/ 69403 w 213"/>
                  <a:gd name="T17" fmla="*/ 9307 h 204"/>
                  <a:gd name="T18" fmla="*/ 62963 w 213"/>
                  <a:gd name="T19" fmla="*/ 2864 h 204"/>
                  <a:gd name="T20" fmla="*/ 53662 w 213"/>
                  <a:gd name="T21" fmla="*/ 0 h 204"/>
                  <a:gd name="T22" fmla="*/ 44003 w 213"/>
                  <a:gd name="T23" fmla="*/ 2864 h 204"/>
                  <a:gd name="T24" fmla="*/ 37921 w 213"/>
                  <a:gd name="T25" fmla="*/ 6085 h 204"/>
                  <a:gd name="T26" fmla="*/ 37921 w 213"/>
                  <a:gd name="T27" fmla="*/ 6085 h 204"/>
                  <a:gd name="T28" fmla="*/ 37921 w 213"/>
                  <a:gd name="T29" fmla="*/ 6085 h 204"/>
                  <a:gd name="T30" fmla="*/ 9301 w 213"/>
                  <a:gd name="T31" fmla="*/ 31501 h 204"/>
                  <a:gd name="T32" fmla="*/ 6082 w 213"/>
                  <a:gd name="T33" fmla="*/ 31501 h 204"/>
                  <a:gd name="T34" fmla="*/ 6082 w 213"/>
                  <a:gd name="T35" fmla="*/ 31501 h 204"/>
                  <a:gd name="T36" fmla="*/ 3220 w 213"/>
                  <a:gd name="T37" fmla="*/ 37944 h 204"/>
                  <a:gd name="T38" fmla="*/ 0 w 213"/>
                  <a:gd name="T39" fmla="*/ 47251 h 204"/>
                  <a:gd name="T40" fmla="*/ 0 w 213"/>
                  <a:gd name="T41" fmla="*/ 56559 h 204"/>
                  <a:gd name="T42" fmla="*/ 3220 w 213"/>
                  <a:gd name="T43" fmla="*/ 63002 h 204"/>
                  <a:gd name="T44" fmla="*/ 3220 w 213"/>
                  <a:gd name="T45" fmla="*/ 63002 h 204"/>
                  <a:gd name="T46" fmla="*/ 12521 w 213"/>
                  <a:gd name="T47" fmla="*/ 69445 h 204"/>
                  <a:gd name="T48" fmla="*/ 18961 w 213"/>
                  <a:gd name="T49" fmla="*/ 72667 h 204"/>
                  <a:gd name="T50" fmla="*/ 28262 w 213"/>
                  <a:gd name="T51" fmla="*/ 72667 h 204"/>
                  <a:gd name="T52" fmla="*/ 37921 w 213"/>
                  <a:gd name="T53" fmla="*/ 66224 h 204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</a:gdLst>
                <a:ahLst/>
                <a:cxnLst>
                  <a:cxn ang="T54">
                    <a:pos x="T0" y="T1"/>
                  </a:cxn>
                  <a:cxn ang="T55">
                    <a:pos x="T2" y="T3"/>
                  </a:cxn>
                  <a:cxn ang="T56">
                    <a:pos x="T4" y="T5"/>
                  </a:cxn>
                  <a:cxn ang="T57">
                    <a:pos x="T6" y="T7"/>
                  </a:cxn>
                  <a:cxn ang="T58">
                    <a:pos x="T8" y="T9"/>
                  </a:cxn>
                  <a:cxn ang="T59">
                    <a:pos x="T10" y="T11"/>
                  </a:cxn>
                  <a:cxn ang="T60">
                    <a:pos x="T12" y="T13"/>
                  </a:cxn>
                  <a:cxn ang="T61">
                    <a:pos x="T14" y="T15"/>
                  </a:cxn>
                  <a:cxn ang="T62">
                    <a:pos x="T16" y="T17"/>
                  </a:cxn>
                  <a:cxn ang="T63">
                    <a:pos x="T18" y="T19"/>
                  </a:cxn>
                  <a:cxn ang="T64">
                    <a:pos x="T20" y="T21"/>
                  </a:cxn>
                  <a:cxn ang="T65">
                    <a:pos x="T22" y="T23"/>
                  </a:cxn>
                  <a:cxn ang="T66">
                    <a:pos x="T24" y="T25"/>
                  </a:cxn>
                  <a:cxn ang="T67">
                    <a:pos x="T26" y="T27"/>
                  </a:cxn>
                  <a:cxn ang="T68">
                    <a:pos x="T28" y="T29"/>
                  </a:cxn>
                  <a:cxn ang="T69">
                    <a:pos x="T30" y="T31"/>
                  </a:cxn>
                  <a:cxn ang="T70">
                    <a:pos x="T32" y="T33"/>
                  </a:cxn>
                  <a:cxn ang="T71">
                    <a:pos x="T34" y="T35"/>
                  </a:cxn>
                  <a:cxn ang="T72">
                    <a:pos x="T36" y="T37"/>
                  </a:cxn>
                  <a:cxn ang="T73">
                    <a:pos x="T38" y="T39"/>
                  </a:cxn>
                  <a:cxn ang="T74">
                    <a:pos x="T40" y="T41"/>
                  </a:cxn>
                  <a:cxn ang="T75">
                    <a:pos x="T42" y="T43"/>
                  </a:cxn>
                  <a:cxn ang="T76">
                    <a:pos x="T44" y="T45"/>
                  </a:cxn>
                  <a:cxn ang="T77">
                    <a:pos x="T46" y="T47"/>
                  </a:cxn>
                  <a:cxn ang="T78">
                    <a:pos x="T48" y="T49"/>
                  </a:cxn>
                  <a:cxn ang="T79">
                    <a:pos x="T50" y="T51"/>
                  </a:cxn>
                  <a:cxn ang="T80">
                    <a:pos x="T52" y="T53"/>
                  </a:cxn>
                </a:cxnLst>
                <a:rect l="0" t="0" r="r" b="b"/>
                <a:pathLst>
                  <a:path w="213" h="204">
                    <a:moveTo>
                      <a:pt x="106" y="185"/>
                    </a:moveTo>
                    <a:lnTo>
                      <a:pt x="106" y="185"/>
                    </a:lnTo>
                    <a:lnTo>
                      <a:pt x="194" y="123"/>
                    </a:lnTo>
                    <a:lnTo>
                      <a:pt x="203" y="97"/>
                    </a:lnTo>
                    <a:lnTo>
                      <a:pt x="212" y="70"/>
                    </a:lnTo>
                    <a:lnTo>
                      <a:pt x="212" y="53"/>
                    </a:lnTo>
                    <a:lnTo>
                      <a:pt x="194" y="26"/>
                    </a:lnTo>
                    <a:lnTo>
                      <a:pt x="176" y="8"/>
                    </a:lnTo>
                    <a:lnTo>
                      <a:pt x="150" y="0"/>
                    </a:lnTo>
                    <a:lnTo>
                      <a:pt x="123" y="8"/>
                    </a:lnTo>
                    <a:lnTo>
                      <a:pt x="106" y="17"/>
                    </a:lnTo>
                    <a:lnTo>
                      <a:pt x="26" y="88"/>
                    </a:lnTo>
                    <a:lnTo>
                      <a:pt x="17" y="88"/>
                    </a:lnTo>
                    <a:lnTo>
                      <a:pt x="9" y="106"/>
                    </a:lnTo>
                    <a:lnTo>
                      <a:pt x="0" y="132"/>
                    </a:lnTo>
                    <a:lnTo>
                      <a:pt x="0" y="158"/>
                    </a:lnTo>
                    <a:lnTo>
                      <a:pt x="9" y="176"/>
                    </a:lnTo>
                    <a:lnTo>
                      <a:pt x="35" y="194"/>
                    </a:lnTo>
                    <a:lnTo>
                      <a:pt x="53" y="203"/>
                    </a:lnTo>
                    <a:lnTo>
                      <a:pt x="79" y="203"/>
                    </a:lnTo>
                    <a:lnTo>
                      <a:pt x="106" y="185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261" name="Freeform 146"/>
              <p:cNvSpPr>
                <a:spLocks noChangeArrowheads="1"/>
              </p:cNvSpPr>
              <p:nvPr/>
            </p:nvSpPr>
            <p:spPr bwMode="auto">
              <a:xfrm>
                <a:off x="5751513" y="5992813"/>
                <a:ext cx="76200" cy="73025"/>
              </a:xfrm>
              <a:custGeom>
                <a:avLst/>
                <a:gdLst>
                  <a:gd name="T0" fmla="*/ 69403 w 213"/>
                  <a:gd name="T1" fmla="*/ 6443 h 204"/>
                  <a:gd name="T2" fmla="*/ 69403 w 213"/>
                  <a:gd name="T3" fmla="*/ 6443 h 204"/>
                  <a:gd name="T4" fmla="*/ 60101 w 213"/>
                  <a:gd name="T5" fmla="*/ 0 h 204"/>
                  <a:gd name="T6" fmla="*/ 50442 w 213"/>
                  <a:gd name="T7" fmla="*/ 0 h 204"/>
                  <a:gd name="T8" fmla="*/ 41141 w 213"/>
                  <a:gd name="T9" fmla="*/ 0 h 204"/>
                  <a:gd name="T10" fmla="*/ 34701 w 213"/>
                  <a:gd name="T11" fmla="*/ 6443 h 204"/>
                  <a:gd name="T12" fmla="*/ 34701 w 213"/>
                  <a:gd name="T13" fmla="*/ 6443 h 204"/>
                  <a:gd name="T14" fmla="*/ 34701 w 213"/>
                  <a:gd name="T15" fmla="*/ 6443 h 204"/>
                  <a:gd name="T16" fmla="*/ 9301 w 213"/>
                  <a:gd name="T17" fmla="*/ 31501 h 204"/>
                  <a:gd name="T18" fmla="*/ 9301 w 213"/>
                  <a:gd name="T19" fmla="*/ 31501 h 204"/>
                  <a:gd name="T20" fmla="*/ 9301 w 213"/>
                  <a:gd name="T21" fmla="*/ 31501 h 204"/>
                  <a:gd name="T22" fmla="*/ 3220 w 213"/>
                  <a:gd name="T23" fmla="*/ 41166 h 204"/>
                  <a:gd name="T24" fmla="*/ 0 w 213"/>
                  <a:gd name="T25" fmla="*/ 47251 h 204"/>
                  <a:gd name="T26" fmla="*/ 3220 w 213"/>
                  <a:gd name="T27" fmla="*/ 56917 h 204"/>
                  <a:gd name="T28" fmla="*/ 6439 w 213"/>
                  <a:gd name="T29" fmla="*/ 66224 h 204"/>
                  <a:gd name="T30" fmla="*/ 6439 w 213"/>
                  <a:gd name="T31" fmla="*/ 66224 h 204"/>
                  <a:gd name="T32" fmla="*/ 15741 w 213"/>
                  <a:gd name="T33" fmla="*/ 69445 h 204"/>
                  <a:gd name="T34" fmla="*/ 25400 w 213"/>
                  <a:gd name="T35" fmla="*/ 72667 h 204"/>
                  <a:gd name="T36" fmla="*/ 31482 w 213"/>
                  <a:gd name="T37" fmla="*/ 72667 h 204"/>
                  <a:gd name="T38" fmla="*/ 41141 w 213"/>
                  <a:gd name="T39" fmla="*/ 66224 h 204"/>
                  <a:gd name="T40" fmla="*/ 41141 w 213"/>
                  <a:gd name="T41" fmla="*/ 66224 h 204"/>
                  <a:gd name="T42" fmla="*/ 41141 w 213"/>
                  <a:gd name="T43" fmla="*/ 66224 h 204"/>
                  <a:gd name="T44" fmla="*/ 69403 w 213"/>
                  <a:gd name="T45" fmla="*/ 37944 h 204"/>
                  <a:gd name="T46" fmla="*/ 69403 w 213"/>
                  <a:gd name="T47" fmla="*/ 37944 h 204"/>
                  <a:gd name="T48" fmla="*/ 72623 w 213"/>
                  <a:gd name="T49" fmla="*/ 31501 h 204"/>
                  <a:gd name="T50" fmla="*/ 75842 w 213"/>
                  <a:gd name="T51" fmla="*/ 22194 h 204"/>
                  <a:gd name="T52" fmla="*/ 72623 w 213"/>
                  <a:gd name="T53" fmla="*/ 12529 h 204"/>
                  <a:gd name="T54" fmla="*/ 69403 w 213"/>
                  <a:gd name="T55" fmla="*/ 6443 h 204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</a:gdLst>
                <a:ahLst/>
                <a:cxnLst>
                  <a:cxn ang="T56">
                    <a:pos x="T0" y="T1"/>
                  </a:cxn>
                  <a:cxn ang="T57">
                    <a:pos x="T2" y="T3"/>
                  </a:cxn>
                  <a:cxn ang="T58">
                    <a:pos x="T4" y="T5"/>
                  </a:cxn>
                  <a:cxn ang="T59">
                    <a:pos x="T6" y="T7"/>
                  </a:cxn>
                  <a:cxn ang="T60">
                    <a:pos x="T8" y="T9"/>
                  </a:cxn>
                  <a:cxn ang="T61">
                    <a:pos x="T10" y="T11"/>
                  </a:cxn>
                  <a:cxn ang="T62">
                    <a:pos x="T12" y="T13"/>
                  </a:cxn>
                  <a:cxn ang="T63">
                    <a:pos x="T14" y="T15"/>
                  </a:cxn>
                  <a:cxn ang="T64">
                    <a:pos x="T16" y="T17"/>
                  </a:cxn>
                  <a:cxn ang="T65">
                    <a:pos x="T18" y="T19"/>
                  </a:cxn>
                  <a:cxn ang="T66">
                    <a:pos x="T20" y="T21"/>
                  </a:cxn>
                  <a:cxn ang="T67">
                    <a:pos x="T22" y="T23"/>
                  </a:cxn>
                  <a:cxn ang="T68">
                    <a:pos x="T24" y="T25"/>
                  </a:cxn>
                  <a:cxn ang="T69">
                    <a:pos x="T26" y="T27"/>
                  </a:cxn>
                  <a:cxn ang="T70">
                    <a:pos x="T28" y="T29"/>
                  </a:cxn>
                  <a:cxn ang="T71">
                    <a:pos x="T30" y="T31"/>
                  </a:cxn>
                  <a:cxn ang="T72">
                    <a:pos x="T32" y="T33"/>
                  </a:cxn>
                  <a:cxn ang="T73">
                    <a:pos x="T34" y="T35"/>
                  </a:cxn>
                  <a:cxn ang="T74">
                    <a:pos x="T36" y="T37"/>
                  </a:cxn>
                  <a:cxn ang="T75">
                    <a:pos x="T38" y="T39"/>
                  </a:cxn>
                  <a:cxn ang="T76">
                    <a:pos x="T40" y="T41"/>
                  </a:cxn>
                  <a:cxn ang="T77">
                    <a:pos x="T42" y="T43"/>
                  </a:cxn>
                  <a:cxn ang="T78">
                    <a:pos x="T44" y="T45"/>
                  </a:cxn>
                  <a:cxn ang="T79">
                    <a:pos x="T46" y="T47"/>
                  </a:cxn>
                  <a:cxn ang="T80">
                    <a:pos x="T48" y="T49"/>
                  </a:cxn>
                  <a:cxn ang="T81">
                    <a:pos x="T50" y="T51"/>
                  </a:cxn>
                  <a:cxn ang="T82">
                    <a:pos x="T52" y="T53"/>
                  </a:cxn>
                  <a:cxn ang="T83">
                    <a:pos x="T54" y="T55"/>
                  </a:cxn>
                </a:cxnLst>
                <a:rect l="0" t="0" r="r" b="b"/>
                <a:pathLst>
                  <a:path w="213" h="204">
                    <a:moveTo>
                      <a:pt x="194" y="18"/>
                    </a:moveTo>
                    <a:lnTo>
                      <a:pt x="194" y="18"/>
                    </a:lnTo>
                    <a:lnTo>
                      <a:pt x="168" y="0"/>
                    </a:lnTo>
                    <a:lnTo>
                      <a:pt x="141" y="0"/>
                    </a:lnTo>
                    <a:lnTo>
                      <a:pt x="115" y="0"/>
                    </a:lnTo>
                    <a:lnTo>
                      <a:pt x="97" y="18"/>
                    </a:lnTo>
                    <a:lnTo>
                      <a:pt x="26" y="88"/>
                    </a:lnTo>
                    <a:lnTo>
                      <a:pt x="9" y="115"/>
                    </a:lnTo>
                    <a:lnTo>
                      <a:pt x="0" y="132"/>
                    </a:lnTo>
                    <a:lnTo>
                      <a:pt x="9" y="159"/>
                    </a:lnTo>
                    <a:lnTo>
                      <a:pt x="18" y="185"/>
                    </a:lnTo>
                    <a:lnTo>
                      <a:pt x="44" y="194"/>
                    </a:lnTo>
                    <a:lnTo>
                      <a:pt x="71" y="203"/>
                    </a:lnTo>
                    <a:lnTo>
                      <a:pt x="88" y="203"/>
                    </a:lnTo>
                    <a:lnTo>
                      <a:pt x="115" y="185"/>
                    </a:lnTo>
                    <a:lnTo>
                      <a:pt x="194" y="106"/>
                    </a:lnTo>
                    <a:lnTo>
                      <a:pt x="203" y="88"/>
                    </a:lnTo>
                    <a:lnTo>
                      <a:pt x="212" y="62"/>
                    </a:lnTo>
                    <a:lnTo>
                      <a:pt x="203" y="35"/>
                    </a:lnTo>
                    <a:lnTo>
                      <a:pt x="194" y="18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262" name="Freeform 147"/>
              <p:cNvSpPr>
                <a:spLocks noChangeArrowheads="1"/>
              </p:cNvSpPr>
              <p:nvPr/>
            </p:nvSpPr>
            <p:spPr bwMode="auto">
              <a:xfrm>
                <a:off x="5830888" y="5903913"/>
                <a:ext cx="69850" cy="76200"/>
              </a:xfrm>
              <a:custGeom>
                <a:avLst/>
                <a:gdLst>
                  <a:gd name="T0" fmla="*/ 28298 w 195"/>
                  <a:gd name="T1" fmla="*/ 9301 h 213"/>
                  <a:gd name="T2" fmla="*/ 28298 w 195"/>
                  <a:gd name="T3" fmla="*/ 9301 h 213"/>
                  <a:gd name="T4" fmla="*/ 6089 w 195"/>
                  <a:gd name="T5" fmla="*/ 37921 h 213"/>
                  <a:gd name="T6" fmla="*/ 6089 w 195"/>
                  <a:gd name="T7" fmla="*/ 37921 h 213"/>
                  <a:gd name="T8" fmla="*/ 6089 w 195"/>
                  <a:gd name="T9" fmla="*/ 37921 h 213"/>
                  <a:gd name="T10" fmla="*/ 0 w 195"/>
                  <a:gd name="T11" fmla="*/ 47223 h 213"/>
                  <a:gd name="T12" fmla="*/ 0 w 195"/>
                  <a:gd name="T13" fmla="*/ 56882 h 213"/>
                  <a:gd name="T14" fmla="*/ 2866 w 195"/>
                  <a:gd name="T15" fmla="*/ 62963 h 213"/>
                  <a:gd name="T16" fmla="*/ 9313 w 195"/>
                  <a:gd name="T17" fmla="*/ 72623 h 213"/>
                  <a:gd name="T18" fmla="*/ 9313 w 195"/>
                  <a:gd name="T19" fmla="*/ 72623 h 213"/>
                  <a:gd name="T20" fmla="*/ 15761 w 195"/>
                  <a:gd name="T21" fmla="*/ 75842 h 213"/>
                  <a:gd name="T22" fmla="*/ 25074 w 195"/>
                  <a:gd name="T23" fmla="*/ 75842 h 213"/>
                  <a:gd name="T24" fmla="*/ 34746 w 195"/>
                  <a:gd name="T25" fmla="*/ 72623 h 213"/>
                  <a:gd name="T26" fmla="*/ 40835 w 195"/>
                  <a:gd name="T27" fmla="*/ 69403 h 213"/>
                  <a:gd name="T28" fmla="*/ 40835 w 195"/>
                  <a:gd name="T29" fmla="*/ 69403 h 213"/>
                  <a:gd name="T30" fmla="*/ 40835 w 195"/>
                  <a:gd name="T31" fmla="*/ 69403 h 213"/>
                  <a:gd name="T32" fmla="*/ 66268 w 195"/>
                  <a:gd name="T33" fmla="*/ 37921 h 213"/>
                  <a:gd name="T34" fmla="*/ 66268 w 195"/>
                  <a:gd name="T35" fmla="*/ 37921 h 213"/>
                  <a:gd name="T36" fmla="*/ 69492 w 195"/>
                  <a:gd name="T37" fmla="*/ 28262 h 213"/>
                  <a:gd name="T38" fmla="*/ 69492 w 195"/>
                  <a:gd name="T39" fmla="*/ 18961 h 213"/>
                  <a:gd name="T40" fmla="*/ 66268 w 195"/>
                  <a:gd name="T41" fmla="*/ 12521 h 213"/>
                  <a:gd name="T42" fmla="*/ 63044 w 195"/>
                  <a:gd name="T43" fmla="*/ 6082 h 213"/>
                  <a:gd name="T44" fmla="*/ 63044 w 195"/>
                  <a:gd name="T45" fmla="*/ 6082 h 213"/>
                  <a:gd name="T46" fmla="*/ 53731 w 195"/>
                  <a:gd name="T47" fmla="*/ 0 h 213"/>
                  <a:gd name="T48" fmla="*/ 44059 w 195"/>
                  <a:gd name="T49" fmla="*/ 0 h 213"/>
                  <a:gd name="T50" fmla="*/ 34746 w 195"/>
                  <a:gd name="T51" fmla="*/ 3220 h 213"/>
                  <a:gd name="T52" fmla="*/ 28298 w 195"/>
                  <a:gd name="T53" fmla="*/ 9301 h 213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</a:gdLst>
                <a:ahLst/>
                <a:cxnLst>
                  <a:cxn ang="T54">
                    <a:pos x="T0" y="T1"/>
                  </a:cxn>
                  <a:cxn ang="T55">
                    <a:pos x="T2" y="T3"/>
                  </a:cxn>
                  <a:cxn ang="T56">
                    <a:pos x="T4" y="T5"/>
                  </a:cxn>
                  <a:cxn ang="T57">
                    <a:pos x="T6" y="T7"/>
                  </a:cxn>
                  <a:cxn ang="T58">
                    <a:pos x="T8" y="T9"/>
                  </a:cxn>
                  <a:cxn ang="T59">
                    <a:pos x="T10" y="T11"/>
                  </a:cxn>
                  <a:cxn ang="T60">
                    <a:pos x="T12" y="T13"/>
                  </a:cxn>
                  <a:cxn ang="T61">
                    <a:pos x="T14" y="T15"/>
                  </a:cxn>
                  <a:cxn ang="T62">
                    <a:pos x="T16" y="T17"/>
                  </a:cxn>
                  <a:cxn ang="T63">
                    <a:pos x="T18" y="T19"/>
                  </a:cxn>
                  <a:cxn ang="T64">
                    <a:pos x="T20" y="T21"/>
                  </a:cxn>
                  <a:cxn ang="T65">
                    <a:pos x="T22" y="T23"/>
                  </a:cxn>
                  <a:cxn ang="T66">
                    <a:pos x="T24" y="T25"/>
                  </a:cxn>
                  <a:cxn ang="T67">
                    <a:pos x="T26" y="T27"/>
                  </a:cxn>
                  <a:cxn ang="T68">
                    <a:pos x="T28" y="T29"/>
                  </a:cxn>
                  <a:cxn ang="T69">
                    <a:pos x="T30" y="T31"/>
                  </a:cxn>
                  <a:cxn ang="T70">
                    <a:pos x="T32" y="T33"/>
                  </a:cxn>
                  <a:cxn ang="T71">
                    <a:pos x="T34" y="T35"/>
                  </a:cxn>
                  <a:cxn ang="T72">
                    <a:pos x="T36" y="T37"/>
                  </a:cxn>
                  <a:cxn ang="T73">
                    <a:pos x="T38" y="T39"/>
                  </a:cxn>
                  <a:cxn ang="T74">
                    <a:pos x="T40" y="T41"/>
                  </a:cxn>
                  <a:cxn ang="T75">
                    <a:pos x="T42" y="T43"/>
                  </a:cxn>
                  <a:cxn ang="T76">
                    <a:pos x="T44" y="T45"/>
                  </a:cxn>
                  <a:cxn ang="T77">
                    <a:pos x="T46" y="T47"/>
                  </a:cxn>
                  <a:cxn ang="T78">
                    <a:pos x="T48" y="T49"/>
                  </a:cxn>
                  <a:cxn ang="T79">
                    <a:pos x="T50" y="T51"/>
                  </a:cxn>
                  <a:cxn ang="T80">
                    <a:pos x="T52" y="T53"/>
                  </a:cxn>
                </a:cxnLst>
                <a:rect l="0" t="0" r="r" b="b"/>
                <a:pathLst>
                  <a:path w="195" h="213">
                    <a:moveTo>
                      <a:pt x="79" y="26"/>
                    </a:moveTo>
                    <a:lnTo>
                      <a:pt x="79" y="26"/>
                    </a:lnTo>
                    <a:lnTo>
                      <a:pt x="17" y="106"/>
                    </a:lnTo>
                    <a:lnTo>
                      <a:pt x="0" y="132"/>
                    </a:lnTo>
                    <a:lnTo>
                      <a:pt x="0" y="159"/>
                    </a:lnTo>
                    <a:lnTo>
                      <a:pt x="8" y="176"/>
                    </a:lnTo>
                    <a:lnTo>
                      <a:pt x="26" y="203"/>
                    </a:lnTo>
                    <a:lnTo>
                      <a:pt x="44" y="212"/>
                    </a:lnTo>
                    <a:lnTo>
                      <a:pt x="70" y="212"/>
                    </a:lnTo>
                    <a:lnTo>
                      <a:pt x="97" y="203"/>
                    </a:lnTo>
                    <a:lnTo>
                      <a:pt x="114" y="194"/>
                    </a:lnTo>
                    <a:lnTo>
                      <a:pt x="185" y="106"/>
                    </a:lnTo>
                    <a:lnTo>
                      <a:pt x="194" y="79"/>
                    </a:lnTo>
                    <a:lnTo>
                      <a:pt x="194" y="53"/>
                    </a:lnTo>
                    <a:lnTo>
                      <a:pt x="185" y="35"/>
                    </a:lnTo>
                    <a:lnTo>
                      <a:pt x="176" y="17"/>
                    </a:lnTo>
                    <a:lnTo>
                      <a:pt x="150" y="0"/>
                    </a:lnTo>
                    <a:lnTo>
                      <a:pt x="123" y="0"/>
                    </a:lnTo>
                    <a:lnTo>
                      <a:pt x="97" y="9"/>
                    </a:lnTo>
                    <a:lnTo>
                      <a:pt x="79" y="26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263" name="Freeform 148"/>
              <p:cNvSpPr>
                <a:spLocks noChangeArrowheads="1"/>
              </p:cNvSpPr>
              <p:nvPr/>
            </p:nvSpPr>
            <p:spPr bwMode="auto">
              <a:xfrm>
                <a:off x="5900738" y="5808663"/>
                <a:ext cx="63500" cy="79375"/>
              </a:xfrm>
              <a:custGeom>
                <a:avLst/>
                <a:gdLst>
                  <a:gd name="T0" fmla="*/ 9328 w 177"/>
                  <a:gd name="T1" fmla="*/ 75800 h 222"/>
                  <a:gd name="T2" fmla="*/ 9328 w 177"/>
                  <a:gd name="T3" fmla="*/ 75800 h 222"/>
                  <a:gd name="T4" fmla="*/ 19014 w 177"/>
                  <a:gd name="T5" fmla="*/ 79017 h 222"/>
                  <a:gd name="T6" fmla="*/ 28342 w 177"/>
                  <a:gd name="T7" fmla="*/ 75800 h 222"/>
                  <a:gd name="T8" fmla="*/ 34799 w 177"/>
                  <a:gd name="T9" fmla="*/ 72582 h 222"/>
                  <a:gd name="T10" fmla="*/ 40898 w 177"/>
                  <a:gd name="T11" fmla="*/ 66146 h 222"/>
                  <a:gd name="T12" fmla="*/ 40898 w 177"/>
                  <a:gd name="T13" fmla="*/ 66146 h 222"/>
                  <a:gd name="T14" fmla="*/ 40898 w 177"/>
                  <a:gd name="T15" fmla="*/ 66146 h 222"/>
                  <a:gd name="T16" fmla="*/ 59912 w 177"/>
                  <a:gd name="T17" fmla="*/ 31464 h 222"/>
                  <a:gd name="T18" fmla="*/ 59912 w 177"/>
                  <a:gd name="T19" fmla="*/ 31464 h 222"/>
                  <a:gd name="T20" fmla="*/ 63141 w 177"/>
                  <a:gd name="T21" fmla="*/ 25386 h 222"/>
                  <a:gd name="T22" fmla="*/ 63141 w 177"/>
                  <a:gd name="T23" fmla="*/ 15732 h 222"/>
                  <a:gd name="T24" fmla="*/ 59912 w 177"/>
                  <a:gd name="T25" fmla="*/ 6436 h 222"/>
                  <a:gd name="T26" fmla="*/ 50585 w 177"/>
                  <a:gd name="T27" fmla="*/ 3218 h 222"/>
                  <a:gd name="T28" fmla="*/ 50585 w 177"/>
                  <a:gd name="T29" fmla="*/ 3218 h 222"/>
                  <a:gd name="T30" fmla="*/ 44127 w 177"/>
                  <a:gd name="T31" fmla="*/ 0 h 222"/>
                  <a:gd name="T32" fmla="*/ 34799 w 177"/>
                  <a:gd name="T33" fmla="*/ 0 h 222"/>
                  <a:gd name="T34" fmla="*/ 25113 w 177"/>
                  <a:gd name="T35" fmla="*/ 3218 h 222"/>
                  <a:gd name="T36" fmla="*/ 22243 w 177"/>
                  <a:gd name="T37" fmla="*/ 9654 h 222"/>
                  <a:gd name="T38" fmla="*/ 22243 w 177"/>
                  <a:gd name="T39" fmla="*/ 9654 h 222"/>
                  <a:gd name="T40" fmla="*/ 3229 w 177"/>
                  <a:gd name="T41" fmla="*/ 44336 h 222"/>
                  <a:gd name="T42" fmla="*/ 3229 w 177"/>
                  <a:gd name="T43" fmla="*/ 44336 h 222"/>
                  <a:gd name="T44" fmla="*/ 3229 w 177"/>
                  <a:gd name="T45" fmla="*/ 44336 h 222"/>
                  <a:gd name="T46" fmla="*/ 0 w 177"/>
                  <a:gd name="T47" fmla="*/ 50414 h 222"/>
                  <a:gd name="T48" fmla="*/ 0 w 177"/>
                  <a:gd name="T49" fmla="*/ 60068 h 222"/>
                  <a:gd name="T50" fmla="*/ 3229 w 177"/>
                  <a:gd name="T51" fmla="*/ 69364 h 222"/>
                  <a:gd name="T52" fmla="*/ 9328 w 177"/>
                  <a:gd name="T53" fmla="*/ 75800 h 222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</a:gdLst>
                <a:ahLst/>
                <a:cxnLst>
                  <a:cxn ang="T54">
                    <a:pos x="T0" y="T1"/>
                  </a:cxn>
                  <a:cxn ang="T55">
                    <a:pos x="T2" y="T3"/>
                  </a:cxn>
                  <a:cxn ang="T56">
                    <a:pos x="T4" y="T5"/>
                  </a:cxn>
                  <a:cxn ang="T57">
                    <a:pos x="T6" y="T7"/>
                  </a:cxn>
                  <a:cxn ang="T58">
                    <a:pos x="T8" y="T9"/>
                  </a:cxn>
                  <a:cxn ang="T59">
                    <a:pos x="T10" y="T11"/>
                  </a:cxn>
                  <a:cxn ang="T60">
                    <a:pos x="T12" y="T13"/>
                  </a:cxn>
                  <a:cxn ang="T61">
                    <a:pos x="T14" y="T15"/>
                  </a:cxn>
                  <a:cxn ang="T62">
                    <a:pos x="T16" y="T17"/>
                  </a:cxn>
                  <a:cxn ang="T63">
                    <a:pos x="T18" y="T19"/>
                  </a:cxn>
                  <a:cxn ang="T64">
                    <a:pos x="T20" y="T21"/>
                  </a:cxn>
                  <a:cxn ang="T65">
                    <a:pos x="T22" y="T23"/>
                  </a:cxn>
                  <a:cxn ang="T66">
                    <a:pos x="T24" y="T25"/>
                  </a:cxn>
                  <a:cxn ang="T67">
                    <a:pos x="T26" y="T27"/>
                  </a:cxn>
                  <a:cxn ang="T68">
                    <a:pos x="T28" y="T29"/>
                  </a:cxn>
                  <a:cxn ang="T69">
                    <a:pos x="T30" y="T31"/>
                  </a:cxn>
                  <a:cxn ang="T70">
                    <a:pos x="T32" y="T33"/>
                  </a:cxn>
                  <a:cxn ang="T71">
                    <a:pos x="T34" y="T35"/>
                  </a:cxn>
                  <a:cxn ang="T72">
                    <a:pos x="T36" y="T37"/>
                  </a:cxn>
                  <a:cxn ang="T73">
                    <a:pos x="T38" y="T39"/>
                  </a:cxn>
                  <a:cxn ang="T74">
                    <a:pos x="T40" y="T41"/>
                  </a:cxn>
                  <a:cxn ang="T75">
                    <a:pos x="T42" y="T43"/>
                  </a:cxn>
                  <a:cxn ang="T76">
                    <a:pos x="T44" y="T45"/>
                  </a:cxn>
                  <a:cxn ang="T77">
                    <a:pos x="T46" y="T47"/>
                  </a:cxn>
                  <a:cxn ang="T78">
                    <a:pos x="T48" y="T49"/>
                  </a:cxn>
                  <a:cxn ang="T79">
                    <a:pos x="T50" y="T51"/>
                  </a:cxn>
                  <a:cxn ang="T80">
                    <a:pos x="T52" y="T53"/>
                  </a:cxn>
                </a:cxnLst>
                <a:rect l="0" t="0" r="r" b="b"/>
                <a:pathLst>
                  <a:path w="177" h="222">
                    <a:moveTo>
                      <a:pt x="26" y="212"/>
                    </a:moveTo>
                    <a:lnTo>
                      <a:pt x="26" y="212"/>
                    </a:lnTo>
                    <a:lnTo>
                      <a:pt x="53" y="221"/>
                    </a:lnTo>
                    <a:lnTo>
                      <a:pt x="79" y="212"/>
                    </a:lnTo>
                    <a:lnTo>
                      <a:pt x="97" y="203"/>
                    </a:lnTo>
                    <a:lnTo>
                      <a:pt x="114" y="185"/>
                    </a:lnTo>
                    <a:lnTo>
                      <a:pt x="167" y="88"/>
                    </a:lnTo>
                    <a:lnTo>
                      <a:pt x="176" y="71"/>
                    </a:lnTo>
                    <a:lnTo>
                      <a:pt x="176" y="44"/>
                    </a:lnTo>
                    <a:lnTo>
                      <a:pt x="167" y="18"/>
                    </a:lnTo>
                    <a:lnTo>
                      <a:pt x="141" y="9"/>
                    </a:lnTo>
                    <a:lnTo>
                      <a:pt x="123" y="0"/>
                    </a:lnTo>
                    <a:lnTo>
                      <a:pt x="97" y="0"/>
                    </a:lnTo>
                    <a:lnTo>
                      <a:pt x="70" y="9"/>
                    </a:lnTo>
                    <a:lnTo>
                      <a:pt x="62" y="27"/>
                    </a:lnTo>
                    <a:lnTo>
                      <a:pt x="9" y="124"/>
                    </a:lnTo>
                    <a:lnTo>
                      <a:pt x="0" y="141"/>
                    </a:lnTo>
                    <a:lnTo>
                      <a:pt x="0" y="168"/>
                    </a:lnTo>
                    <a:lnTo>
                      <a:pt x="9" y="194"/>
                    </a:lnTo>
                    <a:lnTo>
                      <a:pt x="26" y="212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264" name="Freeform 149"/>
              <p:cNvSpPr>
                <a:spLocks noChangeArrowheads="1"/>
              </p:cNvSpPr>
              <p:nvPr/>
            </p:nvSpPr>
            <p:spPr bwMode="auto">
              <a:xfrm>
                <a:off x="5951538" y="5700713"/>
                <a:ext cx="57150" cy="82550"/>
              </a:xfrm>
              <a:custGeom>
                <a:avLst/>
                <a:gdLst>
                  <a:gd name="T0" fmla="*/ 43934 w 160"/>
                  <a:gd name="T1" fmla="*/ 66399 h 230"/>
                  <a:gd name="T2" fmla="*/ 50363 w 160"/>
                  <a:gd name="T3" fmla="*/ 50607 h 230"/>
                  <a:gd name="T4" fmla="*/ 56793 w 160"/>
                  <a:gd name="T5" fmla="*/ 31584 h 230"/>
                  <a:gd name="T6" fmla="*/ 56793 w 160"/>
                  <a:gd name="T7" fmla="*/ 31584 h 230"/>
                  <a:gd name="T8" fmla="*/ 56793 w 160"/>
                  <a:gd name="T9" fmla="*/ 22253 h 230"/>
                  <a:gd name="T10" fmla="*/ 56793 w 160"/>
                  <a:gd name="T11" fmla="*/ 12562 h 230"/>
                  <a:gd name="T12" fmla="*/ 50363 w 160"/>
                  <a:gd name="T13" fmla="*/ 6460 h 230"/>
                  <a:gd name="T14" fmla="*/ 43934 w 160"/>
                  <a:gd name="T15" fmla="*/ 3230 h 230"/>
                  <a:gd name="T16" fmla="*/ 43934 w 160"/>
                  <a:gd name="T17" fmla="*/ 3230 h 230"/>
                  <a:gd name="T18" fmla="*/ 34647 w 160"/>
                  <a:gd name="T19" fmla="*/ 0 h 230"/>
                  <a:gd name="T20" fmla="*/ 25360 w 160"/>
                  <a:gd name="T21" fmla="*/ 3230 h 230"/>
                  <a:gd name="T22" fmla="*/ 18931 w 160"/>
                  <a:gd name="T23" fmla="*/ 9691 h 230"/>
                  <a:gd name="T24" fmla="*/ 15716 w 160"/>
                  <a:gd name="T25" fmla="*/ 15792 h 230"/>
                  <a:gd name="T26" fmla="*/ 15716 w 160"/>
                  <a:gd name="T27" fmla="*/ 15792 h 230"/>
                  <a:gd name="T28" fmla="*/ 9287 w 160"/>
                  <a:gd name="T29" fmla="*/ 34815 h 230"/>
                  <a:gd name="T30" fmla="*/ 3215 w 160"/>
                  <a:gd name="T31" fmla="*/ 50607 h 230"/>
                  <a:gd name="T32" fmla="*/ 3215 w 160"/>
                  <a:gd name="T33" fmla="*/ 50607 h 230"/>
                  <a:gd name="T34" fmla="*/ 3215 w 160"/>
                  <a:gd name="T35" fmla="*/ 50607 h 230"/>
                  <a:gd name="T36" fmla="*/ 3215 w 160"/>
                  <a:gd name="T37" fmla="*/ 50607 h 230"/>
                  <a:gd name="T38" fmla="*/ 3215 w 160"/>
                  <a:gd name="T39" fmla="*/ 50607 h 230"/>
                  <a:gd name="T40" fmla="*/ 0 w 160"/>
                  <a:gd name="T41" fmla="*/ 60297 h 230"/>
                  <a:gd name="T42" fmla="*/ 3215 w 160"/>
                  <a:gd name="T43" fmla="*/ 69629 h 230"/>
                  <a:gd name="T44" fmla="*/ 6429 w 160"/>
                  <a:gd name="T45" fmla="*/ 76090 h 230"/>
                  <a:gd name="T46" fmla="*/ 15716 w 160"/>
                  <a:gd name="T47" fmla="*/ 82191 h 230"/>
                  <a:gd name="T48" fmla="*/ 15716 w 160"/>
                  <a:gd name="T49" fmla="*/ 82191 h 230"/>
                  <a:gd name="T50" fmla="*/ 22146 w 160"/>
                  <a:gd name="T51" fmla="*/ 82191 h 230"/>
                  <a:gd name="T52" fmla="*/ 31433 w 160"/>
                  <a:gd name="T53" fmla="*/ 79320 h 230"/>
                  <a:gd name="T54" fmla="*/ 37862 w 160"/>
                  <a:gd name="T55" fmla="*/ 76090 h 230"/>
                  <a:gd name="T56" fmla="*/ 43934 w 160"/>
                  <a:gd name="T57" fmla="*/ 66399 h 230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0" t="0" r="r" b="b"/>
                <a:pathLst>
                  <a:path w="160" h="230">
                    <a:moveTo>
                      <a:pt x="123" y="185"/>
                    </a:moveTo>
                    <a:lnTo>
                      <a:pt x="141" y="141"/>
                    </a:lnTo>
                    <a:lnTo>
                      <a:pt x="159" y="88"/>
                    </a:lnTo>
                    <a:lnTo>
                      <a:pt x="159" y="62"/>
                    </a:lnTo>
                    <a:lnTo>
                      <a:pt x="159" y="35"/>
                    </a:lnTo>
                    <a:lnTo>
                      <a:pt x="141" y="18"/>
                    </a:lnTo>
                    <a:lnTo>
                      <a:pt x="123" y="9"/>
                    </a:lnTo>
                    <a:lnTo>
                      <a:pt x="97" y="0"/>
                    </a:lnTo>
                    <a:lnTo>
                      <a:pt x="71" y="9"/>
                    </a:lnTo>
                    <a:lnTo>
                      <a:pt x="53" y="27"/>
                    </a:lnTo>
                    <a:lnTo>
                      <a:pt x="44" y="44"/>
                    </a:lnTo>
                    <a:lnTo>
                      <a:pt x="26" y="97"/>
                    </a:lnTo>
                    <a:lnTo>
                      <a:pt x="9" y="141"/>
                    </a:lnTo>
                    <a:lnTo>
                      <a:pt x="0" y="168"/>
                    </a:lnTo>
                    <a:lnTo>
                      <a:pt x="9" y="194"/>
                    </a:lnTo>
                    <a:lnTo>
                      <a:pt x="18" y="212"/>
                    </a:lnTo>
                    <a:lnTo>
                      <a:pt x="44" y="229"/>
                    </a:lnTo>
                    <a:lnTo>
                      <a:pt x="62" y="229"/>
                    </a:lnTo>
                    <a:lnTo>
                      <a:pt x="88" y="221"/>
                    </a:lnTo>
                    <a:lnTo>
                      <a:pt x="106" y="212"/>
                    </a:lnTo>
                    <a:lnTo>
                      <a:pt x="123" y="185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265" name="Freeform 150"/>
              <p:cNvSpPr>
                <a:spLocks noChangeArrowheads="1"/>
              </p:cNvSpPr>
              <p:nvPr/>
            </p:nvSpPr>
            <p:spPr bwMode="auto">
              <a:xfrm>
                <a:off x="5986463" y="5589588"/>
                <a:ext cx="47625" cy="82550"/>
              </a:xfrm>
              <a:custGeom>
                <a:avLst/>
                <a:gdLst>
                  <a:gd name="T0" fmla="*/ 28289 w 133"/>
                  <a:gd name="T1" fmla="*/ 0 h 231"/>
                  <a:gd name="T2" fmla="*/ 28289 w 133"/>
                  <a:gd name="T3" fmla="*/ 0 h 231"/>
                  <a:gd name="T4" fmla="*/ 22201 w 133"/>
                  <a:gd name="T5" fmla="*/ 0 h 231"/>
                  <a:gd name="T6" fmla="*/ 12533 w 133"/>
                  <a:gd name="T7" fmla="*/ 6432 h 231"/>
                  <a:gd name="T8" fmla="*/ 9310 w 133"/>
                  <a:gd name="T9" fmla="*/ 9649 h 231"/>
                  <a:gd name="T10" fmla="*/ 6445 w 133"/>
                  <a:gd name="T11" fmla="*/ 18940 h 231"/>
                  <a:gd name="T12" fmla="*/ 6445 w 133"/>
                  <a:gd name="T13" fmla="*/ 18940 h 231"/>
                  <a:gd name="T14" fmla="*/ 3223 w 133"/>
                  <a:gd name="T15" fmla="*/ 37880 h 231"/>
                  <a:gd name="T16" fmla="*/ 0 w 133"/>
                  <a:gd name="T17" fmla="*/ 56820 h 231"/>
                  <a:gd name="T18" fmla="*/ 0 w 133"/>
                  <a:gd name="T19" fmla="*/ 56820 h 231"/>
                  <a:gd name="T20" fmla="*/ 0 w 133"/>
                  <a:gd name="T21" fmla="*/ 56820 h 231"/>
                  <a:gd name="T22" fmla="*/ 0 w 133"/>
                  <a:gd name="T23" fmla="*/ 56820 h 231"/>
                  <a:gd name="T24" fmla="*/ 0 w 133"/>
                  <a:gd name="T25" fmla="*/ 56820 h 231"/>
                  <a:gd name="T26" fmla="*/ 0 w 133"/>
                  <a:gd name="T27" fmla="*/ 66469 h 231"/>
                  <a:gd name="T28" fmla="*/ 3223 w 133"/>
                  <a:gd name="T29" fmla="*/ 72544 h 231"/>
                  <a:gd name="T30" fmla="*/ 9310 w 133"/>
                  <a:gd name="T31" fmla="*/ 78976 h 231"/>
                  <a:gd name="T32" fmla="*/ 15756 w 133"/>
                  <a:gd name="T33" fmla="*/ 82193 h 231"/>
                  <a:gd name="T34" fmla="*/ 15756 w 133"/>
                  <a:gd name="T35" fmla="*/ 82193 h 231"/>
                  <a:gd name="T36" fmla="*/ 25424 w 133"/>
                  <a:gd name="T37" fmla="*/ 82193 h 231"/>
                  <a:gd name="T38" fmla="*/ 31511 w 133"/>
                  <a:gd name="T39" fmla="*/ 78976 h 231"/>
                  <a:gd name="T40" fmla="*/ 37957 w 133"/>
                  <a:gd name="T41" fmla="*/ 72544 h 231"/>
                  <a:gd name="T42" fmla="*/ 41180 w 133"/>
                  <a:gd name="T43" fmla="*/ 63253 h 231"/>
                  <a:gd name="T44" fmla="*/ 44402 w 133"/>
                  <a:gd name="T45" fmla="*/ 44313 h 231"/>
                  <a:gd name="T46" fmla="*/ 44402 w 133"/>
                  <a:gd name="T47" fmla="*/ 44313 h 231"/>
                  <a:gd name="T48" fmla="*/ 47267 w 133"/>
                  <a:gd name="T49" fmla="*/ 25373 h 231"/>
                  <a:gd name="T50" fmla="*/ 47267 w 133"/>
                  <a:gd name="T51" fmla="*/ 25373 h 231"/>
                  <a:gd name="T52" fmla="*/ 47267 w 133"/>
                  <a:gd name="T53" fmla="*/ 15724 h 231"/>
                  <a:gd name="T54" fmla="*/ 44402 w 133"/>
                  <a:gd name="T55" fmla="*/ 9649 h 231"/>
                  <a:gd name="T56" fmla="*/ 37957 w 133"/>
                  <a:gd name="T57" fmla="*/ 3216 h 231"/>
                  <a:gd name="T58" fmla="*/ 28289 w 133"/>
                  <a:gd name="T59" fmla="*/ 0 h 231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</a:gdLst>
                <a:ahLst/>
                <a:cxnLst>
                  <a:cxn ang="T60">
                    <a:pos x="T0" y="T1"/>
                  </a:cxn>
                  <a:cxn ang="T61">
                    <a:pos x="T2" y="T3"/>
                  </a:cxn>
                  <a:cxn ang="T62">
                    <a:pos x="T4" y="T5"/>
                  </a:cxn>
                  <a:cxn ang="T63">
                    <a:pos x="T6" y="T7"/>
                  </a:cxn>
                  <a:cxn ang="T64">
                    <a:pos x="T8" y="T9"/>
                  </a:cxn>
                  <a:cxn ang="T65">
                    <a:pos x="T10" y="T11"/>
                  </a:cxn>
                  <a:cxn ang="T66">
                    <a:pos x="T12" y="T13"/>
                  </a:cxn>
                  <a:cxn ang="T67">
                    <a:pos x="T14" y="T15"/>
                  </a:cxn>
                  <a:cxn ang="T68">
                    <a:pos x="T16" y="T17"/>
                  </a:cxn>
                  <a:cxn ang="T69">
                    <a:pos x="T18" y="T19"/>
                  </a:cxn>
                  <a:cxn ang="T70">
                    <a:pos x="T20" y="T21"/>
                  </a:cxn>
                  <a:cxn ang="T71">
                    <a:pos x="T22" y="T23"/>
                  </a:cxn>
                  <a:cxn ang="T72">
                    <a:pos x="T24" y="T25"/>
                  </a:cxn>
                  <a:cxn ang="T73">
                    <a:pos x="T26" y="T27"/>
                  </a:cxn>
                  <a:cxn ang="T74">
                    <a:pos x="T28" y="T29"/>
                  </a:cxn>
                  <a:cxn ang="T75">
                    <a:pos x="T30" y="T31"/>
                  </a:cxn>
                  <a:cxn ang="T76">
                    <a:pos x="T32" y="T33"/>
                  </a:cxn>
                  <a:cxn ang="T77">
                    <a:pos x="T34" y="T35"/>
                  </a:cxn>
                  <a:cxn ang="T78">
                    <a:pos x="T36" y="T37"/>
                  </a:cxn>
                  <a:cxn ang="T79">
                    <a:pos x="T38" y="T39"/>
                  </a:cxn>
                  <a:cxn ang="T80">
                    <a:pos x="T40" y="T41"/>
                  </a:cxn>
                  <a:cxn ang="T81">
                    <a:pos x="T42" y="T43"/>
                  </a:cxn>
                  <a:cxn ang="T82">
                    <a:pos x="T44" y="T45"/>
                  </a:cxn>
                  <a:cxn ang="T83">
                    <a:pos x="T46" y="T47"/>
                  </a:cxn>
                  <a:cxn ang="T84">
                    <a:pos x="T48" y="T49"/>
                  </a:cxn>
                  <a:cxn ang="T85">
                    <a:pos x="T50" y="T51"/>
                  </a:cxn>
                  <a:cxn ang="T86">
                    <a:pos x="T52" y="T53"/>
                  </a:cxn>
                  <a:cxn ang="T87">
                    <a:pos x="T54" y="T55"/>
                  </a:cxn>
                  <a:cxn ang="T88">
                    <a:pos x="T56" y="T57"/>
                  </a:cxn>
                  <a:cxn ang="T89">
                    <a:pos x="T58" y="T59"/>
                  </a:cxn>
                </a:cxnLst>
                <a:rect l="0" t="0" r="r" b="b"/>
                <a:pathLst>
                  <a:path w="133" h="231">
                    <a:moveTo>
                      <a:pt x="79" y="0"/>
                    </a:moveTo>
                    <a:lnTo>
                      <a:pt x="79" y="0"/>
                    </a:lnTo>
                    <a:lnTo>
                      <a:pt x="62" y="0"/>
                    </a:lnTo>
                    <a:lnTo>
                      <a:pt x="35" y="18"/>
                    </a:lnTo>
                    <a:lnTo>
                      <a:pt x="26" y="27"/>
                    </a:lnTo>
                    <a:lnTo>
                      <a:pt x="18" y="53"/>
                    </a:lnTo>
                    <a:lnTo>
                      <a:pt x="9" y="106"/>
                    </a:lnTo>
                    <a:lnTo>
                      <a:pt x="0" y="159"/>
                    </a:lnTo>
                    <a:lnTo>
                      <a:pt x="0" y="186"/>
                    </a:lnTo>
                    <a:lnTo>
                      <a:pt x="9" y="203"/>
                    </a:lnTo>
                    <a:lnTo>
                      <a:pt x="26" y="221"/>
                    </a:lnTo>
                    <a:lnTo>
                      <a:pt x="44" y="230"/>
                    </a:lnTo>
                    <a:lnTo>
                      <a:pt x="71" y="230"/>
                    </a:lnTo>
                    <a:lnTo>
                      <a:pt x="88" y="221"/>
                    </a:lnTo>
                    <a:lnTo>
                      <a:pt x="106" y="203"/>
                    </a:lnTo>
                    <a:lnTo>
                      <a:pt x="115" y="177"/>
                    </a:lnTo>
                    <a:lnTo>
                      <a:pt x="124" y="124"/>
                    </a:lnTo>
                    <a:lnTo>
                      <a:pt x="132" y="71"/>
                    </a:lnTo>
                    <a:lnTo>
                      <a:pt x="132" y="44"/>
                    </a:lnTo>
                    <a:lnTo>
                      <a:pt x="124" y="27"/>
                    </a:lnTo>
                    <a:lnTo>
                      <a:pt x="106" y="9"/>
                    </a:lnTo>
                    <a:lnTo>
                      <a:pt x="79" y="0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266" name="Freeform 151"/>
              <p:cNvSpPr>
                <a:spLocks noChangeArrowheads="1"/>
              </p:cNvSpPr>
              <p:nvPr/>
            </p:nvSpPr>
            <p:spPr bwMode="auto">
              <a:xfrm>
                <a:off x="5995988" y="5475288"/>
                <a:ext cx="41275" cy="79375"/>
              </a:xfrm>
              <a:custGeom>
                <a:avLst/>
                <a:gdLst>
                  <a:gd name="T0" fmla="*/ 40919 w 116"/>
                  <a:gd name="T1" fmla="*/ 37712 h 221"/>
                  <a:gd name="T2" fmla="*/ 40919 w 116"/>
                  <a:gd name="T3" fmla="*/ 19036 h 221"/>
                  <a:gd name="T4" fmla="*/ 40919 w 116"/>
                  <a:gd name="T5" fmla="*/ 19036 h 221"/>
                  <a:gd name="T6" fmla="*/ 37717 w 116"/>
                  <a:gd name="T7" fmla="*/ 12571 h 221"/>
                  <a:gd name="T8" fmla="*/ 34870 w 116"/>
                  <a:gd name="T9" fmla="*/ 6106 h 221"/>
                  <a:gd name="T10" fmla="*/ 28466 w 116"/>
                  <a:gd name="T11" fmla="*/ 0 h 221"/>
                  <a:gd name="T12" fmla="*/ 18858 w 116"/>
                  <a:gd name="T13" fmla="*/ 0 h 221"/>
                  <a:gd name="T14" fmla="*/ 18858 w 116"/>
                  <a:gd name="T15" fmla="*/ 0 h 221"/>
                  <a:gd name="T16" fmla="*/ 12809 w 116"/>
                  <a:gd name="T17" fmla="*/ 2873 h 221"/>
                  <a:gd name="T18" fmla="*/ 6405 w 116"/>
                  <a:gd name="T19" fmla="*/ 6106 h 221"/>
                  <a:gd name="T20" fmla="*/ 0 w 116"/>
                  <a:gd name="T21" fmla="*/ 12571 h 221"/>
                  <a:gd name="T22" fmla="*/ 0 w 116"/>
                  <a:gd name="T23" fmla="*/ 21909 h 221"/>
                  <a:gd name="T24" fmla="*/ 0 w 116"/>
                  <a:gd name="T25" fmla="*/ 21909 h 221"/>
                  <a:gd name="T26" fmla="*/ 0 w 116"/>
                  <a:gd name="T27" fmla="*/ 40945 h 221"/>
                  <a:gd name="T28" fmla="*/ 0 w 116"/>
                  <a:gd name="T29" fmla="*/ 59980 h 221"/>
                  <a:gd name="T30" fmla="*/ 0 w 116"/>
                  <a:gd name="T31" fmla="*/ 59980 h 221"/>
                  <a:gd name="T32" fmla="*/ 0 w 116"/>
                  <a:gd name="T33" fmla="*/ 59980 h 221"/>
                  <a:gd name="T34" fmla="*/ 0 w 116"/>
                  <a:gd name="T35" fmla="*/ 59980 h 221"/>
                  <a:gd name="T36" fmla="*/ 3202 w 116"/>
                  <a:gd name="T37" fmla="*/ 66445 h 221"/>
                  <a:gd name="T38" fmla="*/ 6405 w 116"/>
                  <a:gd name="T39" fmla="*/ 72910 h 221"/>
                  <a:gd name="T40" fmla="*/ 16012 w 116"/>
                  <a:gd name="T41" fmla="*/ 79016 h 221"/>
                  <a:gd name="T42" fmla="*/ 22061 w 116"/>
                  <a:gd name="T43" fmla="*/ 79016 h 221"/>
                  <a:gd name="T44" fmla="*/ 22061 w 116"/>
                  <a:gd name="T45" fmla="*/ 79016 h 221"/>
                  <a:gd name="T46" fmla="*/ 31668 w 116"/>
                  <a:gd name="T47" fmla="*/ 79016 h 221"/>
                  <a:gd name="T48" fmla="*/ 37717 w 116"/>
                  <a:gd name="T49" fmla="*/ 72910 h 221"/>
                  <a:gd name="T50" fmla="*/ 40919 w 116"/>
                  <a:gd name="T51" fmla="*/ 66445 h 221"/>
                  <a:gd name="T52" fmla="*/ 40919 w 116"/>
                  <a:gd name="T53" fmla="*/ 59980 h 221"/>
                  <a:gd name="T54" fmla="*/ 40919 w 116"/>
                  <a:gd name="T55" fmla="*/ 37712 h 221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</a:gdLst>
                <a:ahLst/>
                <a:cxnLst>
                  <a:cxn ang="T56">
                    <a:pos x="T0" y="T1"/>
                  </a:cxn>
                  <a:cxn ang="T57">
                    <a:pos x="T2" y="T3"/>
                  </a:cxn>
                  <a:cxn ang="T58">
                    <a:pos x="T4" y="T5"/>
                  </a:cxn>
                  <a:cxn ang="T59">
                    <a:pos x="T6" y="T7"/>
                  </a:cxn>
                  <a:cxn ang="T60">
                    <a:pos x="T8" y="T9"/>
                  </a:cxn>
                  <a:cxn ang="T61">
                    <a:pos x="T10" y="T11"/>
                  </a:cxn>
                  <a:cxn ang="T62">
                    <a:pos x="T12" y="T13"/>
                  </a:cxn>
                  <a:cxn ang="T63">
                    <a:pos x="T14" y="T15"/>
                  </a:cxn>
                  <a:cxn ang="T64">
                    <a:pos x="T16" y="T17"/>
                  </a:cxn>
                  <a:cxn ang="T65">
                    <a:pos x="T18" y="T19"/>
                  </a:cxn>
                  <a:cxn ang="T66">
                    <a:pos x="T20" y="T21"/>
                  </a:cxn>
                  <a:cxn ang="T67">
                    <a:pos x="T22" y="T23"/>
                  </a:cxn>
                  <a:cxn ang="T68">
                    <a:pos x="T24" y="T25"/>
                  </a:cxn>
                  <a:cxn ang="T69">
                    <a:pos x="T26" y="T27"/>
                  </a:cxn>
                  <a:cxn ang="T70">
                    <a:pos x="T28" y="T29"/>
                  </a:cxn>
                  <a:cxn ang="T71">
                    <a:pos x="T30" y="T31"/>
                  </a:cxn>
                  <a:cxn ang="T72">
                    <a:pos x="T32" y="T33"/>
                  </a:cxn>
                  <a:cxn ang="T73">
                    <a:pos x="T34" y="T35"/>
                  </a:cxn>
                  <a:cxn ang="T74">
                    <a:pos x="T36" y="T37"/>
                  </a:cxn>
                  <a:cxn ang="T75">
                    <a:pos x="T38" y="T39"/>
                  </a:cxn>
                  <a:cxn ang="T76">
                    <a:pos x="T40" y="T41"/>
                  </a:cxn>
                  <a:cxn ang="T77">
                    <a:pos x="T42" y="T43"/>
                  </a:cxn>
                  <a:cxn ang="T78">
                    <a:pos x="T44" y="T45"/>
                  </a:cxn>
                  <a:cxn ang="T79">
                    <a:pos x="T46" y="T47"/>
                  </a:cxn>
                  <a:cxn ang="T80">
                    <a:pos x="T48" y="T49"/>
                  </a:cxn>
                  <a:cxn ang="T81">
                    <a:pos x="T50" y="T51"/>
                  </a:cxn>
                  <a:cxn ang="T82">
                    <a:pos x="T52" y="T53"/>
                  </a:cxn>
                  <a:cxn ang="T83">
                    <a:pos x="T54" y="T55"/>
                  </a:cxn>
                </a:cxnLst>
                <a:rect l="0" t="0" r="r" b="b"/>
                <a:pathLst>
                  <a:path w="116" h="221">
                    <a:moveTo>
                      <a:pt x="115" y="105"/>
                    </a:moveTo>
                    <a:lnTo>
                      <a:pt x="115" y="53"/>
                    </a:lnTo>
                    <a:lnTo>
                      <a:pt x="106" y="35"/>
                    </a:lnTo>
                    <a:lnTo>
                      <a:pt x="98" y="17"/>
                    </a:lnTo>
                    <a:lnTo>
                      <a:pt x="80" y="0"/>
                    </a:lnTo>
                    <a:lnTo>
                      <a:pt x="53" y="0"/>
                    </a:lnTo>
                    <a:lnTo>
                      <a:pt x="36" y="8"/>
                    </a:lnTo>
                    <a:lnTo>
                      <a:pt x="18" y="17"/>
                    </a:lnTo>
                    <a:lnTo>
                      <a:pt x="0" y="35"/>
                    </a:lnTo>
                    <a:lnTo>
                      <a:pt x="0" y="61"/>
                    </a:lnTo>
                    <a:lnTo>
                      <a:pt x="0" y="114"/>
                    </a:lnTo>
                    <a:lnTo>
                      <a:pt x="0" y="167"/>
                    </a:lnTo>
                    <a:lnTo>
                      <a:pt x="9" y="185"/>
                    </a:lnTo>
                    <a:lnTo>
                      <a:pt x="18" y="203"/>
                    </a:lnTo>
                    <a:lnTo>
                      <a:pt x="45" y="220"/>
                    </a:lnTo>
                    <a:lnTo>
                      <a:pt x="62" y="220"/>
                    </a:lnTo>
                    <a:lnTo>
                      <a:pt x="89" y="220"/>
                    </a:lnTo>
                    <a:lnTo>
                      <a:pt x="106" y="203"/>
                    </a:lnTo>
                    <a:lnTo>
                      <a:pt x="115" y="185"/>
                    </a:lnTo>
                    <a:lnTo>
                      <a:pt x="115" y="167"/>
                    </a:lnTo>
                    <a:lnTo>
                      <a:pt x="115" y="105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267" name="Freeform 152"/>
              <p:cNvSpPr>
                <a:spLocks noChangeArrowheads="1"/>
              </p:cNvSpPr>
              <p:nvPr/>
            </p:nvSpPr>
            <p:spPr bwMode="auto">
              <a:xfrm>
                <a:off x="5980113" y="5364163"/>
                <a:ext cx="47625" cy="76200"/>
              </a:xfrm>
              <a:custGeom>
                <a:avLst/>
                <a:gdLst>
                  <a:gd name="T0" fmla="*/ 47270 w 134"/>
                  <a:gd name="T1" fmla="*/ 50442 h 213"/>
                  <a:gd name="T2" fmla="*/ 47270 w 134"/>
                  <a:gd name="T3" fmla="*/ 50442 h 213"/>
                  <a:gd name="T4" fmla="*/ 37674 w 134"/>
                  <a:gd name="T5" fmla="*/ 12521 h 213"/>
                  <a:gd name="T6" fmla="*/ 37674 w 134"/>
                  <a:gd name="T7" fmla="*/ 12521 h 213"/>
                  <a:gd name="T8" fmla="*/ 34475 w 134"/>
                  <a:gd name="T9" fmla="*/ 6082 h 213"/>
                  <a:gd name="T10" fmla="*/ 28433 w 134"/>
                  <a:gd name="T11" fmla="*/ 3220 h 213"/>
                  <a:gd name="T12" fmla="*/ 22035 w 134"/>
                  <a:gd name="T13" fmla="*/ 0 h 213"/>
                  <a:gd name="T14" fmla="*/ 15638 w 134"/>
                  <a:gd name="T15" fmla="*/ 0 h 213"/>
                  <a:gd name="T16" fmla="*/ 15638 w 134"/>
                  <a:gd name="T17" fmla="*/ 0 h 213"/>
                  <a:gd name="T18" fmla="*/ 9596 w 134"/>
                  <a:gd name="T19" fmla="*/ 3220 h 213"/>
                  <a:gd name="T20" fmla="*/ 3199 w 134"/>
                  <a:gd name="T21" fmla="*/ 6082 h 213"/>
                  <a:gd name="T22" fmla="*/ 0 w 134"/>
                  <a:gd name="T23" fmla="*/ 15741 h 213"/>
                  <a:gd name="T24" fmla="*/ 0 w 134"/>
                  <a:gd name="T25" fmla="*/ 22180 h 213"/>
                  <a:gd name="T26" fmla="*/ 0 w 134"/>
                  <a:gd name="T27" fmla="*/ 22180 h 213"/>
                  <a:gd name="T28" fmla="*/ 9596 w 134"/>
                  <a:gd name="T29" fmla="*/ 59744 h 213"/>
                  <a:gd name="T30" fmla="*/ 9596 w 134"/>
                  <a:gd name="T31" fmla="*/ 59744 h 213"/>
                  <a:gd name="T32" fmla="*/ 9596 w 134"/>
                  <a:gd name="T33" fmla="*/ 59744 h 213"/>
                  <a:gd name="T34" fmla="*/ 9596 w 134"/>
                  <a:gd name="T35" fmla="*/ 59744 h 213"/>
                  <a:gd name="T36" fmla="*/ 9596 w 134"/>
                  <a:gd name="T37" fmla="*/ 66183 h 213"/>
                  <a:gd name="T38" fmla="*/ 15638 w 134"/>
                  <a:gd name="T39" fmla="*/ 72623 h 213"/>
                  <a:gd name="T40" fmla="*/ 22035 w 134"/>
                  <a:gd name="T41" fmla="*/ 72623 h 213"/>
                  <a:gd name="T42" fmla="*/ 31632 w 134"/>
                  <a:gd name="T43" fmla="*/ 75842 h 213"/>
                  <a:gd name="T44" fmla="*/ 31632 w 134"/>
                  <a:gd name="T45" fmla="*/ 75842 h 213"/>
                  <a:gd name="T46" fmla="*/ 37674 w 134"/>
                  <a:gd name="T47" fmla="*/ 72623 h 213"/>
                  <a:gd name="T48" fmla="*/ 44071 w 134"/>
                  <a:gd name="T49" fmla="*/ 66183 h 213"/>
                  <a:gd name="T50" fmla="*/ 47270 w 134"/>
                  <a:gd name="T51" fmla="*/ 59744 h 213"/>
                  <a:gd name="T52" fmla="*/ 47270 w 134"/>
                  <a:gd name="T53" fmla="*/ 50442 h 213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</a:gdLst>
                <a:ahLst/>
                <a:cxnLst>
                  <a:cxn ang="T54">
                    <a:pos x="T0" y="T1"/>
                  </a:cxn>
                  <a:cxn ang="T55">
                    <a:pos x="T2" y="T3"/>
                  </a:cxn>
                  <a:cxn ang="T56">
                    <a:pos x="T4" y="T5"/>
                  </a:cxn>
                  <a:cxn ang="T57">
                    <a:pos x="T6" y="T7"/>
                  </a:cxn>
                  <a:cxn ang="T58">
                    <a:pos x="T8" y="T9"/>
                  </a:cxn>
                  <a:cxn ang="T59">
                    <a:pos x="T10" y="T11"/>
                  </a:cxn>
                  <a:cxn ang="T60">
                    <a:pos x="T12" y="T13"/>
                  </a:cxn>
                  <a:cxn ang="T61">
                    <a:pos x="T14" y="T15"/>
                  </a:cxn>
                  <a:cxn ang="T62">
                    <a:pos x="T16" y="T17"/>
                  </a:cxn>
                  <a:cxn ang="T63">
                    <a:pos x="T18" y="T19"/>
                  </a:cxn>
                  <a:cxn ang="T64">
                    <a:pos x="T20" y="T21"/>
                  </a:cxn>
                  <a:cxn ang="T65">
                    <a:pos x="T22" y="T23"/>
                  </a:cxn>
                  <a:cxn ang="T66">
                    <a:pos x="T24" y="T25"/>
                  </a:cxn>
                  <a:cxn ang="T67">
                    <a:pos x="T26" y="T27"/>
                  </a:cxn>
                  <a:cxn ang="T68">
                    <a:pos x="T28" y="T29"/>
                  </a:cxn>
                  <a:cxn ang="T69">
                    <a:pos x="T30" y="T31"/>
                  </a:cxn>
                  <a:cxn ang="T70">
                    <a:pos x="T32" y="T33"/>
                  </a:cxn>
                  <a:cxn ang="T71">
                    <a:pos x="T34" y="T35"/>
                  </a:cxn>
                  <a:cxn ang="T72">
                    <a:pos x="T36" y="T37"/>
                  </a:cxn>
                  <a:cxn ang="T73">
                    <a:pos x="T38" y="T39"/>
                  </a:cxn>
                  <a:cxn ang="T74">
                    <a:pos x="T40" y="T41"/>
                  </a:cxn>
                  <a:cxn ang="T75">
                    <a:pos x="T42" y="T43"/>
                  </a:cxn>
                  <a:cxn ang="T76">
                    <a:pos x="T44" y="T45"/>
                  </a:cxn>
                  <a:cxn ang="T77">
                    <a:pos x="T46" y="T47"/>
                  </a:cxn>
                  <a:cxn ang="T78">
                    <a:pos x="T48" y="T49"/>
                  </a:cxn>
                  <a:cxn ang="T79">
                    <a:pos x="T50" y="T51"/>
                  </a:cxn>
                  <a:cxn ang="T80">
                    <a:pos x="T52" y="T53"/>
                  </a:cxn>
                </a:cxnLst>
                <a:rect l="0" t="0" r="r" b="b"/>
                <a:pathLst>
                  <a:path w="134" h="213">
                    <a:moveTo>
                      <a:pt x="133" y="141"/>
                    </a:moveTo>
                    <a:lnTo>
                      <a:pt x="133" y="141"/>
                    </a:lnTo>
                    <a:lnTo>
                      <a:pt x="106" y="35"/>
                    </a:lnTo>
                    <a:lnTo>
                      <a:pt x="97" y="17"/>
                    </a:lnTo>
                    <a:lnTo>
                      <a:pt x="80" y="9"/>
                    </a:lnTo>
                    <a:lnTo>
                      <a:pt x="62" y="0"/>
                    </a:lnTo>
                    <a:lnTo>
                      <a:pt x="44" y="0"/>
                    </a:lnTo>
                    <a:lnTo>
                      <a:pt x="27" y="9"/>
                    </a:lnTo>
                    <a:lnTo>
                      <a:pt x="9" y="17"/>
                    </a:lnTo>
                    <a:lnTo>
                      <a:pt x="0" y="44"/>
                    </a:lnTo>
                    <a:lnTo>
                      <a:pt x="0" y="62"/>
                    </a:lnTo>
                    <a:lnTo>
                      <a:pt x="27" y="167"/>
                    </a:lnTo>
                    <a:lnTo>
                      <a:pt x="27" y="185"/>
                    </a:lnTo>
                    <a:lnTo>
                      <a:pt x="44" y="203"/>
                    </a:lnTo>
                    <a:lnTo>
                      <a:pt x="62" y="203"/>
                    </a:lnTo>
                    <a:lnTo>
                      <a:pt x="89" y="212"/>
                    </a:lnTo>
                    <a:lnTo>
                      <a:pt x="106" y="203"/>
                    </a:lnTo>
                    <a:lnTo>
                      <a:pt x="124" y="185"/>
                    </a:lnTo>
                    <a:lnTo>
                      <a:pt x="133" y="167"/>
                    </a:lnTo>
                    <a:lnTo>
                      <a:pt x="133" y="141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268" name="Freeform 153"/>
              <p:cNvSpPr>
                <a:spLocks noChangeArrowheads="1"/>
              </p:cNvSpPr>
              <p:nvPr/>
            </p:nvSpPr>
            <p:spPr bwMode="auto">
              <a:xfrm>
                <a:off x="5948363" y="5253038"/>
                <a:ext cx="47625" cy="73025"/>
              </a:xfrm>
              <a:custGeom>
                <a:avLst/>
                <a:gdLst>
                  <a:gd name="T0" fmla="*/ 9668 w 133"/>
                  <a:gd name="T1" fmla="*/ 3222 h 204"/>
                  <a:gd name="T2" fmla="*/ 9668 w 133"/>
                  <a:gd name="T3" fmla="*/ 3222 h 204"/>
                  <a:gd name="T4" fmla="*/ 3223 w 133"/>
                  <a:gd name="T5" fmla="*/ 6443 h 204"/>
                  <a:gd name="T6" fmla="*/ 0 w 133"/>
                  <a:gd name="T7" fmla="*/ 12529 h 204"/>
                  <a:gd name="T8" fmla="*/ 0 w 133"/>
                  <a:gd name="T9" fmla="*/ 18972 h 204"/>
                  <a:gd name="T10" fmla="*/ 0 w 133"/>
                  <a:gd name="T11" fmla="*/ 25058 h 204"/>
                  <a:gd name="T12" fmla="*/ 0 w 133"/>
                  <a:gd name="T13" fmla="*/ 25058 h 204"/>
                  <a:gd name="T14" fmla="*/ 0 w 133"/>
                  <a:gd name="T15" fmla="*/ 25058 h 204"/>
                  <a:gd name="T16" fmla="*/ 12533 w 133"/>
                  <a:gd name="T17" fmla="*/ 60138 h 204"/>
                  <a:gd name="T18" fmla="*/ 12533 w 133"/>
                  <a:gd name="T19" fmla="*/ 60138 h 204"/>
                  <a:gd name="T20" fmla="*/ 12533 w 133"/>
                  <a:gd name="T21" fmla="*/ 60138 h 204"/>
                  <a:gd name="T22" fmla="*/ 12533 w 133"/>
                  <a:gd name="T23" fmla="*/ 60138 h 204"/>
                  <a:gd name="T24" fmla="*/ 15756 w 133"/>
                  <a:gd name="T25" fmla="*/ 66224 h 204"/>
                  <a:gd name="T26" fmla="*/ 22201 w 133"/>
                  <a:gd name="T27" fmla="*/ 69445 h 204"/>
                  <a:gd name="T28" fmla="*/ 28647 w 133"/>
                  <a:gd name="T29" fmla="*/ 72667 h 204"/>
                  <a:gd name="T30" fmla="*/ 34734 w 133"/>
                  <a:gd name="T31" fmla="*/ 72667 h 204"/>
                  <a:gd name="T32" fmla="*/ 34734 w 133"/>
                  <a:gd name="T33" fmla="*/ 72667 h 204"/>
                  <a:gd name="T34" fmla="*/ 41180 w 133"/>
                  <a:gd name="T35" fmla="*/ 66224 h 204"/>
                  <a:gd name="T36" fmla="*/ 44402 w 133"/>
                  <a:gd name="T37" fmla="*/ 63002 h 204"/>
                  <a:gd name="T38" fmla="*/ 47267 w 133"/>
                  <a:gd name="T39" fmla="*/ 56917 h 204"/>
                  <a:gd name="T40" fmla="*/ 47267 w 133"/>
                  <a:gd name="T41" fmla="*/ 47251 h 204"/>
                  <a:gd name="T42" fmla="*/ 47267 w 133"/>
                  <a:gd name="T43" fmla="*/ 47251 h 204"/>
                  <a:gd name="T44" fmla="*/ 47267 w 133"/>
                  <a:gd name="T45" fmla="*/ 47251 h 204"/>
                  <a:gd name="T46" fmla="*/ 31511 w 133"/>
                  <a:gd name="T47" fmla="*/ 12529 h 204"/>
                  <a:gd name="T48" fmla="*/ 31511 w 133"/>
                  <a:gd name="T49" fmla="*/ 12529 h 204"/>
                  <a:gd name="T50" fmla="*/ 28647 w 133"/>
                  <a:gd name="T51" fmla="*/ 6443 h 204"/>
                  <a:gd name="T52" fmla="*/ 22201 w 133"/>
                  <a:gd name="T53" fmla="*/ 3222 h 204"/>
                  <a:gd name="T54" fmla="*/ 15756 w 133"/>
                  <a:gd name="T55" fmla="*/ 0 h 204"/>
                  <a:gd name="T56" fmla="*/ 9668 w 133"/>
                  <a:gd name="T57" fmla="*/ 3222 h 204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0" t="0" r="r" b="b"/>
                <a:pathLst>
                  <a:path w="133" h="204">
                    <a:moveTo>
                      <a:pt x="27" y="9"/>
                    </a:moveTo>
                    <a:lnTo>
                      <a:pt x="27" y="9"/>
                    </a:lnTo>
                    <a:lnTo>
                      <a:pt x="9" y="18"/>
                    </a:lnTo>
                    <a:lnTo>
                      <a:pt x="0" y="35"/>
                    </a:lnTo>
                    <a:lnTo>
                      <a:pt x="0" y="53"/>
                    </a:lnTo>
                    <a:lnTo>
                      <a:pt x="0" y="70"/>
                    </a:lnTo>
                    <a:lnTo>
                      <a:pt x="35" y="168"/>
                    </a:lnTo>
                    <a:lnTo>
                      <a:pt x="44" y="185"/>
                    </a:lnTo>
                    <a:lnTo>
                      <a:pt x="62" y="194"/>
                    </a:lnTo>
                    <a:lnTo>
                      <a:pt x="80" y="203"/>
                    </a:lnTo>
                    <a:lnTo>
                      <a:pt x="97" y="203"/>
                    </a:lnTo>
                    <a:lnTo>
                      <a:pt x="115" y="185"/>
                    </a:lnTo>
                    <a:lnTo>
                      <a:pt x="124" y="176"/>
                    </a:lnTo>
                    <a:lnTo>
                      <a:pt x="132" y="159"/>
                    </a:lnTo>
                    <a:lnTo>
                      <a:pt x="132" y="132"/>
                    </a:lnTo>
                    <a:lnTo>
                      <a:pt x="88" y="35"/>
                    </a:lnTo>
                    <a:lnTo>
                      <a:pt x="80" y="18"/>
                    </a:lnTo>
                    <a:lnTo>
                      <a:pt x="62" y="9"/>
                    </a:lnTo>
                    <a:lnTo>
                      <a:pt x="44" y="0"/>
                    </a:lnTo>
                    <a:lnTo>
                      <a:pt x="27" y="9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269" name="Freeform 154"/>
              <p:cNvSpPr>
                <a:spLocks noChangeArrowheads="1"/>
              </p:cNvSpPr>
              <p:nvPr/>
            </p:nvSpPr>
            <p:spPr bwMode="auto">
              <a:xfrm>
                <a:off x="5900738" y="5151438"/>
                <a:ext cx="47625" cy="66675"/>
              </a:xfrm>
              <a:custGeom>
                <a:avLst/>
                <a:gdLst>
                  <a:gd name="T0" fmla="*/ 18978 w 133"/>
                  <a:gd name="T1" fmla="*/ 56638 h 186"/>
                  <a:gd name="T2" fmla="*/ 18978 w 133"/>
                  <a:gd name="T3" fmla="*/ 56638 h 186"/>
                  <a:gd name="T4" fmla="*/ 18978 w 133"/>
                  <a:gd name="T5" fmla="*/ 56638 h 186"/>
                  <a:gd name="T6" fmla="*/ 18978 w 133"/>
                  <a:gd name="T7" fmla="*/ 56638 h 186"/>
                  <a:gd name="T8" fmla="*/ 22201 w 133"/>
                  <a:gd name="T9" fmla="*/ 63090 h 186"/>
                  <a:gd name="T10" fmla="*/ 28289 w 133"/>
                  <a:gd name="T11" fmla="*/ 66317 h 186"/>
                  <a:gd name="T12" fmla="*/ 34734 w 133"/>
                  <a:gd name="T13" fmla="*/ 66317 h 186"/>
                  <a:gd name="T14" fmla="*/ 40821 w 133"/>
                  <a:gd name="T15" fmla="*/ 63090 h 186"/>
                  <a:gd name="T16" fmla="*/ 40821 w 133"/>
                  <a:gd name="T17" fmla="*/ 63090 h 186"/>
                  <a:gd name="T18" fmla="*/ 44044 w 133"/>
                  <a:gd name="T19" fmla="*/ 59864 h 186"/>
                  <a:gd name="T20" fmla="*/ 47267 w 133"/>
                  <a:gd name="T21" fmla="*/ 53770 h 186"/>
                  <a:gd name="T22" fmla="*/ 47267 w 133"/>
                  <a:gd name="T23" fmla="*/ 47318 h 186"/>
                  <a:gd name="T24" fmla="*/ 47267 w 133"/>
                  <a:gd name="T25" fmla="*/ 40865 h 186"/>
                  <a:gd name="T26" fmla="*/ 47267 w 133"/>
                  <a:gd name="T27" fmla="*/ 40865 h 186"/>
                  <a:gd name="T28" fmla="*/ 47267 w 133"/>
                  <a:gd name="T29" fmla="*/ 40865 h 186"/>
                  <a:gd name="T30" fmla="*/ 28289 w 133"/>
                  <a:gd name="T31" fmla="*/ 6094 h 186"/>
                  <a:gd name="T32" fmla="*/ 28289 w 133"/>
                  <a:gd name="T33" fmla="*/ 6094 h 186"/>
                  <a:gd name="T34" fmla="*/ 25066 w 133"/>
                  <a:gd name="T35" fmla="*/ 2868 h 186"/>
                  <a:gd name="T36" fmla="*/ 18978 w 133"/>
                  <a:gd name="T37" fmla="*/ 0 h 186"/>
                  <a:gd name="T38" fmla="*/ 12533 w 133"/>
                  <a:gd name="T39" fmla="*/ 0 h 186"/>
                  <a:gd name="T40" fmla="*/ 6087 w 133"/>
                  <a:gd name="T41" fmla="*/ 0 h 186"/>
                  <a:gd name="T42" fmla="*/ 6087 w 133"/>
                  <a:gd name="T43" fmla="*/ 0 h 186"/>
                  <a:gd name="T44" fmla="*/ 3223 w 133"/>
                  <a:gd name="T45" fmla="*/ 6094 h 186"/>
                  <a:gd name="T46" fmla="*/ 0 w 133"/>
                  <a:gd name="T47" fmla="*/ 9320 h 186"/>
                  <a:gd name="T48" fmla="*/ 0 w 133"/>
                  <a:gd name="T49" fmla="*/ 15773 h 186"/>
                  <a:gd name="T50" fmla="*/ 0 w 133"/>
                  <a:gd name="T51" fmla="*/ 21867 h 186"/>
                  <a:gd name="T52" fmla="*/ 0 w 133"/>
                  <a:gd name="T53" fmla="*/ 21867 h 186"/>
                  <a:gd name="T54" fmla="*/ 0 w 133"/>
                  <a:gd name="T55" fmla="*/ 21867 h 186"/>
                  <a:gd name="T56" fmla="*/ 18978 w 133"/>
                  <a:gd name="T57" fmla="*/ 56638 h 18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0" t="0" r="r" b="b"/>
                <a:pathLst>
                  <a:path w="133" h="186">
                    <a:moveTo>
                      <a:pt x="53" y="158"/>
                    </a:moveTo>
                    <a:lnTo>
                      <a:pt x="53" y="158"/>
                    </a:lnTo>
                    <a:lnTo>
                      <a:pt x="62" y="176"/>
                    </a:lnTo>
                    <a:lnTo>
                      <a:pt x="79" y="185"/>
                    </a:lnTo>
                    <a:lnTo>
                      <a:pt x="97" y="185"/>
                    </a:lnTo>
                    <a:lnTo>
                      <a:pt x="114" y="176"/>
                    </a:lnTo>
                    <a:lnTo>
                      <a:pt x="123" y="167"/>
                    </a:lnTo>
                    <a:lnTo>
                      <a:pt x="132" y="150"/>
                    </a:lnTo>
                    <a:lnTo>
                      <a:pt x="132" y="132"/>
                    </a:lnTo>
                    <a:lnTo>
                      <a:pt x="132" y="114"/>
                    </a:lnTo>
                    <a:lnTo>
                      <a:pt x="79" y="17"/>
                    </a:lnTo>
                    <a:lnTo>
                      <a:pt x="70" y="8"/>
                    </a:lnTo>
                    <a:lnTo>
                      <a:pt x="53" y="0"/>
                    </a:lnTo>
                    <a:lnTo>
                      <a:pt x="35" y="0"/>
                    </a:lnTo>
                    <a:lnTo>
                      <a:pt x="17" y="0"/>
                    </a:lnTo>
                    <a:lnTo>
                      <a:pt x="9" y="17"/>
                    </a:lnTo>
                    <a:lnTo>
                      <a:pt x="0" y="26"/>
                    </a:lnTo>
                    <a:lnTo>
                      <a:pt x="0" y="44"/>
                    </a:lnTo>
                    <a:lnTo>
                      <a:pt x="0" y="61"/>
                    </a:lnTo>
                    <a:lnTo>
                      <a:pt x="53" y="158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270" name="Freeform 155"/>
              <p:cNvSpPr>
                <a:spLocks noChangeArrowheads="1"/>
              </p:cNvSpPr>
              <p:nvPr/>
            </p:nvSpPr>
            <p:spPr bwMode="auto">
              <a:xfrm>
                <a:off x="5840413" y="5053013"/>
                <a:ext cx="50800" cy="60325"/>
              </a:xfrm>
              <a:custGeom>
                <a:avLst/>
                <a:gdLst>
                  <a:gd name="T0" fmla="*/ 47223 w 142"/>
                  <a:gd name="T1" fmla="*/ 37837 h 169"/>
                  <a:gd name="T2" fmla="*/ 47223 w 142"/>
                  <a:gd name="T3" fmla="*/ 37837 h 169"/>
                  <a:gd name="T4" fmla="*/ 25400 w 142"/>
                  <a:gd name="T5" fmla="*/ 6425 h 169"/>
                  <a:gd name="T6" fmla="*/ 25400 w 142"/>
                  <a:gd name="T7" fmla="*/ 6425 h 169"/>
                  <a:gd name="T8" fmla="*/ 22180 w 142"/>
                  <a:gd name="T9" fmla="*/ 3213 h 169"/>
                  <a:gd name="T10" fmla="*/ 18961 w 142"/>
                  <a:gd name="T11" fmla="*/ 0 h 169"/>
                  <a:gd name="T12" fmla="*/ 12521 w 142"/>
                  <a:gd name="T13" fmla="*/ 0 h 169"/>
                  <a:gd name="T14" fmla="*/ 6439 w 142"/>
                  <a:gd name="T15" fmla="*/ 3213 h 169"/>
                  <a:gd name="T16" fmla="*/ 6439 w 142"/>
                  <a:gd name="T17" fmla="*/ 3213 h 169"/>
                  <a:gd name="T18" fmla="*/ 3220 w 142"/>
                  <a:gd name="T19" fmla="*/ 6425 h 169"/>
                  <a:gd name="T20" fmla="*/ 3220 w 142"/>
                  <a:gd name="T21" fmla="*/ 12493 h 169"/>
                  <a:gd name="T22" fmla="*/ 0 w 142"/>
                  <a:gd name="T23" fmla="*/ 15706 h 169"/>
                  <a:gd name="T24" fmla="*/ 3220 w 142"/>
                  <a:gd name="T25" fmla="*/ 22131 h 169"/>
                  <a:gd name="T26" fmla="*/ 3220 w 142"/>
                  <a:gd name="T27" fmla="*/ 22131 h 169"/>
                  <a:gd name="T28" fmla="*/ 3220 w 142"/>
                  <a:gd name="T29" fmla="*/ 22131 h 169"/>
                  <a:gd name="T30" fmla="*/ 25400 w 142"/>
                  <a:gd name="T31" fmla="*/ 53543 h 169"/>
                  <a:gd name="T32" fmla="*/ 25400 w 142"/>
                  <a:gd name="T33" fmla="*/ 53543 h 169"/>
                  <a:gd name="T34" fmla="*/ 25400 w 142"/>
                  <a:gd name="T35" fmla="*/ 53543 h 169"/>
                  <a:gd name="T36" fmla="*/ 25400 w 142"/>
                  <a:gd name="T37" fmla="*/ 53543 h 169"/>
                  <a:gd name="T38" fmla="*/ 28620 w 142"/>
                  <a:gd name="T39" fmla="*/ 59968 h 169"/>
                  <a:gd name="T40" fmla="*/ 31482 w 142"/>
                  <a:gd name="T41" fmla="*/ 59968 h 169"/>
                  <a:gd name="T42" fmla="*/ 37921 w 142"/>
                  <a:gd name="T43" fmla="*/ 59968 h 169"/>
                  <a:gd name="T44" fmla="*/ 44361 w 142"/>
                  <a:gd name="T45" fmla="*/ 59968 h 169"/>
                  <a:gd name="T46" fmla="*/ 44361 w 142"/>
                  <a:gd name="T47" fmla="*/ 59968 h 169"/>
                  <a:gd name="T48" fmla="*/ 47223 w 142"/>
                  <a:gd name="T49" fmla="*/ 53543 h 169"/>
                  <a:gd name="T50" fmla="*/ 50442 w 142"/>
                  <a:gd name="T51" fmla="*/ 50330 h 169"/>
                  <a:gd name="T52" fmla="*/ 50442 w 142"/>
                  <a:gd name="T53" fmla="*/ 44262 h 169"/>
                  <a:gd name="T54" fmla="*/ 47223 w 142"/>
                  <a:gd name="T55" fmla="*/ 37837 h 169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</a:gdLst>
                <a:ahLst/>
                <a:cxnLst>
                  <a:cxn ang="T56">
                    <a:pos x="T0" y="T1"/>
                  </a:cxn>
                  <a:cxn ang="T57">
                    <a:pos x="T2" y="T3"/>
                  </a:cxn>
                  <a:cxn ang="T58">
                    <a:pos x="T4" y="T5"/>
                  </a:cxn>
                  <a:cxn ang="T59">
                    <a:pos x="T6" y="T7"/>
                  </a:cxn>
                  <a:cxn ang="T60">
                    <a:pos x="T8" y="T9"/>
                  </a:cxn>
                  <a:cxn ang="T61">
                    <a:pos x="T10" y="T11"/>
                  </a:cxn>
                  <a:cxn ang="T62">
                    <a:pos x="T12" y="T13"/>
                  </a:cxn>
                  <a:cxn ang="T63">
                    <a:pos x="T14" y="T15"/>
                  </a:cxn>
                  <a:cxn ang="T64">
                    <a:pos x="T16" y="T17"/>
                  </a:cxn>
                  <a:cxn ang="T65">
                    <a:pos x="T18" y="T19"/>
                  </a:cxn>
                  <a:cxn ang="T66">
                    <a:pos x="T20" y="T21"/>
                  </a:cxn>
                  <a:cxn ang="T67">
                    <a:pos x="T22" y="T23"/>
                  </a:cxn>
                  <a:cxn ang="T68">
                    <a:pos x="T24" y="T25"/>
                  </a:cxn>
                  <a:cxn ang="T69">
                    <a:pos x="T26" y="T27"/>
                  </a:cxn>
                  <a:cxn ang="T70">
                    <a:pos x="T28" y="T29"/>
                  </a:cxn>
                  <a:cxn ang="T71">
                    <a:pos x="T30" y="T31"/>
                  </a:cxn>
                  <a:cxn ang="T72">
                    <a:pos x="T32" y="T33"/>
                  </a:cxn>
                  <a:cxn ang="T73">
                    <a:pos x="T34" y="T35"/>
                  </a:cxn>
                  <a:cxn ang="T74">
                    <a:pos x="T36" y="T37"/>
                  </a:cxn>
                  <a:cxn ang="T75">
                    <a:pos x="T38" y="T39"/>
                  </a:cxn>
                  <a:cxn ang="T76">
                    <a:pos x="T40" y="T41"/>
                  </a:cxn>
                  <a:cxn ang="T77">
                    <a:pos x="T42" y="T43"/>
                  </a:cxn>
                  <a:cxn ang="T78">
                    <a:pos x="T44" y="T45"/>
                  </a:cxn>
                  <a:cxn ang="T79">
                    <a:pos x="T46" y="T47"/>
                  </a:cxn>
                  <a:cxn ang="T80">
                    <a:pos x="T48" y="T49"/>
                  </a:cxn>
                  <a:cxn ang="T81">
                    <a:pos x="T50" y="T51"/>
                  </a:cxn>
                  <a:cxn ang="T82">
                    <a:pos x="T52" y="T53"/>
                  </a:cxn>
                  <a:cxn ang="T83">
                    <a:pos x="T54" y="T55"/>
                  </a:cxn>
                </a:cxnLst>
                <a:rect l="0" t="0" r="r" b="b"/>
                <a:pathLst>
                  <a:path w="142" h="169">
                    <a:moveTo>
                      <a:pt x="132" y="106"/>
                    </a:moveTo>
                    <a:lnTo>
                      <a:pt x="132" y="106"/>
                    </a:lnTo>
                    <a:lnTo>
                      <a:pt x="71" y="18"/>
                    </a:lnTo>
                    <a:lnTo>
                      <a:pt x="62" y="9"/>
                    </a:lnTo>
                    <a:lnTo>
                      <a:pt x="53" y="0"/>
                    </a:lnTo>
                    <a:lnTo>
                      <a:pt x="35" y="0"/>
                    </a:lnTo>
                    <a:lnTo>
                      <a:pt x="18" y="9"/>
                    </a:lnTo>
                    <a:lnTo>
                      <a:pt x="9" y="18"/>
                    </a:lnTo>
                    <a:lnTo>
                      <a:pt x="9" y="35"/>
                    </a:lnTo>
                    <a:lnTo>
                      <a:pt x="0" y="44"/>
                    </a:lnTo>
                    <a:lnTo>
                      <a:pt x="9" y="62"/>
                    </a:lnTo>
                    <a:lnTo>
                      <a:pt x="71" y="150"/>
                    </a:lnTo>
                    <a:lnTo>
                      <a:pt x="80" y="168"/>
                    </a:lnTo>
                    <a:lnTo>
                      <a:pt x="88" y="168"/>
                    </a:lnTo>
                    <a:lnTo>
                      <a:pt x="106" y="168"/>
                    </a:lnTo>
                    <a:lnTo>
                      <a:pt x="124" y="168"/>
                    </a:lnTo>
                    <a:lnTo>
                      <a:pt x="132" y="150"/>
                    </a:lnTo>
                    <a:lnTo>
                      <a:pt x="141" y="141"/>
                    </a:lnTo>
                    <a:lnTo>
                      <a:pt x="141" y="124"/>
                    </a:lnTo>
                    <a:lnTo>
                      <a:pt x="132" y="106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271" name="Freeform 156"/>
              <p:cNvSpPr>
                <a:spLocks noChangeArrowheads="1"/>
              </p:cNvSpPr>
              <p:nvPr/>
            </p:nvSpPr>
            <p:spPr bwMode="auto">
              <a:xfrm>
                <a:off x="5776913" y="4964113"/>
                <a:ext cx="47625" cy="53975"/>
              </a:xfrm>
              <a:custGeom>
                <a:avLst/>
                <a:gdLst>
                  <a:gd name="T0" fmla="*/ 2865 w 133"/>
                  <a:gd name="T1" fmla="*/ 0 h 151"/>
                  <a:gd name="T2" fmla="*/ 2865 w 133"/>
                  <a:gd name="T3" fmla="*/ 0 h 151"/>
                  <a:gd name="T4" fmla="*/ 0 w 133"/>
                  <a:gd name="T5" fmla="*/ 9294 h 151"/>
                  <a:gd name="T6" fmla="*/ 0 w 133"/>
                  <a:gd name="T7" fmla="*/ 15728 h 151"/>
                  <a:gd name="T8" fmla="*/ 0 w 133"/>
                  <a:gd name="T9" fmla="*/ 15728 h 151"/>
                  <a:gd name="T10" fmla="*/ 25066 w 133"/>
                  <a:gd name="T11" fmla="*/ 47183 h 151"/>
                  <a:gd name="T12" fmla="*/ 25066 w 133"/>
                  <a:gd name="T13" fmla="*/ 47183 h 151"/>
                  <a:gd name="T14" fmla="*/ 25066 w 133"/>
                  <a:gd name="T15" fmla="*/ 47183 h 151"/>
                  <a:gd name="T16" fmla="*/ 25066 w 133"/>
                  <a:gd name="T17" fmla="*/ 47183 h 151"/>
                  <a:gd name="T18" fmla="*/ 28289 w 133"/>
                  <a:gd name="T19" fmla="*/ 50400 h 151"/>
                  <a:gd name="T20" fmla="*/ 31511 w 133"/>
                  <a:gd name="T21" fmla="*/ 53618 h 151"/>
                  <a:gd name="T22" fmla="*/ 37599 w 133"/>
                  <a:gd name="T23" fmla="*/ 53618 h 151"/>
                  <a:gd name="T24" fmla="*/ 40821 w 133"/>
                  <a:gd name="T25" fmla="*/ 50400 h 151"/>
                  <a:gd name="T26" fmla="*/ 40821 w 133"/>
                  <a:gd name="T27" fmla="*/ 50400 h 151"/>
                  <a:gd name="T28" fmla="*/ 44044 w 133"/>
                  <a:gd name="T29" fmla="*/ 47183 h 151"/>
                  <a:gd name="T30" fmla="*/ 47267 w 133"/>
                  <a:gd name="T31" fmla="*/ 41107 h 151"/>
                  <a:gd name="T32" fmla="*/ 44044 w 133"/>
                  <a:gd name="T33" fmla="*/ 37890 h 151"/>
                  <a:gd name="T34" fmla="*/ 44044 w 133"/>
                  <a:gd name="T35" fmla="*/ 31456 h 151"/>
                  <a:gd name="T36" fmla="*/ 44044 w 133"/>
                  <a:gd name="T37" fmla="*/ 31456 h 151"/>
                  <a:gd name="T38" fmla="*/ 18978 w 133"/>
                  <a:gd name="T39" fmla="*/ 3217 h 151"/>
                  <a:gd name="T40" fmla="*/ 18978 w 133"/>
                  <a:gd name="T41" fmla="*/ 3217 h 151"/>
                  <a:gd name="T42" fmla="*/ 12533 w 133"/>
                  <a:gd name="T43" fmla="*/ 0 h 151"/>
                  <a:gd name="T44" fmla="*/ 2865 w 133"/>
                  <a:gd name="T45" fmla="*/ 0 h 151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133" h="151">
                    <a:moveTo>
                      <a:pt x="8" y="0"/>
                    </a:moveTo>
                    <a:lnTo>
                      <a:pt x="8" y="0"/>
                    </a:lnTo>
                    <a:lnTo>
                      <a:pt x="0" y="26"/>
                    </a:lnTo>
                    <a:lnTo>
                      <a:pt x="0" y="44"/>
                    </a:lnTo>
                    <a:lnTo>
                      <a:pt x="70" y="132"/>
                    </a:lnTo>
                    <a:lnTo>
                      <a:pt x="79" y="141"/>
                    </a:lnTo>
                    <a:lnTo>
                      <a:pt x="88" y="150"/>
                    </a:lnTo>
                    <a:lnTo>
                      <a:pt x="105" y="150"/>
                    </a:lnTo>
                    <a:lnTo>
                      <a:pt x="114" y="141"/>
                    </a:lnTo>
                    <a:lnTo>
                      <a:pt x="123" y="132"/>
                    </a:lnTo>
                    <a:lnTo>
                      <a:pt x="132" y="115"/>
                    </a:lnTo>
                    <a:lnTo>
                      <a:pt x="123" y="106"/>
                    </a:lnTo>
                    <a:lnTo>
                      <a:pt x="123" y="88"/>
                    </a:lnTo>
                    <a:lnTo>
                      <a:pt x="53" y="9"/>
                    </a:lnTo>
                    <a:lnTo>
                      <a:pt x="35" y="0"/>
                    </a:lnTo>
                    <a:lnTo>
                      <a:pt x="8" y="0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272" name="Freeform 157"/>
              <p:cNvSpPr>
                <a:spLocks noChangeArrowheads="1"/>
              </p:cNvSpPr>
              <p:nvPr/>
            </p:nvSpPr>
            <p:spPr bwMode="auto">
              <a:xfrm>
                <a:off x="5703888" y="4878388"/>
                <a:ext cx="44450" cy="47625"/>
              </a:xfrm>
              <a:custGeom>
                <a:avLst/>
                <a:gdLst>
                  <a:gd name="T0" fmla="*/ 2868 w 124"/>
                  <a:gd name="T1" fmla="*/ 0 h 133"/>
                  <a:gd name="T2" fmla="*/ 2868 w 124"/>
                  <a:gd name="T3" fmla="*/ 0 h 133"/>
                  <a:gd name="T4" fmla="*/ 0 w 124"/>
                  <a:gd name="T5" fmla="*/ 6087 h 133"/>
                  <a:gd name="T6" fmla="*/ 0 w 124"/>
                  <a:gd name="T7" fmla="*/ 12533 h 133"/>
                  <a:gd name="T8" fmla="*/ 2868 w 124"/>
                  <a:gd name="T9" fmla="*/ 12533 h 133"/>
                  <a:gd name="T10" fmla="*/ 25093 w 124"/>
                  <a:gd name="T11" fmla="*/ 44044 h 133"/>
                  <a:gd name="T12" fmla="*/ 25093 w 124"/>
                  <a:gd name="T13" fmla="*/ 44044 h 133"/>
                  <a:gd name="T14" fmla="*/ 25093 w 124"/>
                  <a:gd name="T15" fmla="*/ 44044 h 133"/>
                  <a:gd name="T16" fmla="*/ 25093 w 124"/>
                  <a:gd name="T17" fmla="*/ 44044 h 133"/>
                  <a:gd name="T18" fmla="*/ 25093 w 124"/>
                  <a:gd name="T19" fmla="*/ 44044 h 133"/>
                  <a:gd name="T20" fmla="*/ 34771 w 124"/>
                  <a:gd name="T21" fmla="*/ 47267 h 133"/>
                  <a:gd name="T22" fmla="*/ 40865 w 124"/>
                  <a:gd name="T23" fmla="*/ 44044 h 133"/>
                  <a:gd name="T24" fmla="*/ 40865 w 124"/>
                  <a:gd name="T25" fmla="*/ 44044 h 133"/>
                  <a:gd name="T26" fmla="*/ 44092 w 124"/>
                  <a:gd name="T27" fmla="*/ 37957 h 133"/>
                  <a:gd name="T28" fmla="*/ 40865 w 124"/>
                  <a:gd name="T29" fmla="*/ 28289 h 133"/>
                  <a:gd name="T30" fmla="*/ 15773 w 124"/>
                  <a:gd name="T31" fmla="*/ 3223 h 133"/>
                  <a:gd name="T32" fmla="*/ 15773 w 124"/>
                  <a:gd name="T33" fmla="*/ 3223 h 133"/>
                  <a:gd name="T34" fmla="*/ 9320 w 124"/>
                  <a:gd name="T35" fmla="*/ 0 h 133"/>
                  <a:gd name="T36" fmla="*/ 2868 w 124"/>
                  <a:gd name="T37" fmla="*/ 0 h 133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0" t="0" r="r" b="b"/>
                <a:pathLst>
                  <a:path w="124" h="133">
                    <a:moveTo>
                      <a:pt x="8" y="0"/>
                    </a:moveTo>
                    <a:lnTo>
                      <a:pt x="8" y="0"/>
                    </a:lnTo>
                    <a:lnTo>
                      <a:pt x="0" y="17"/>
                    </a:lnTo>
                    <a:lnTo>
                      <a:pt x="0" y="35"/>
                    </a:lnTo>
                    <a:lnTo>
                      <a:pt x="8" y="35"/>
                    </a:lnTo>
                    <a:lnTo>
                      <a:pt x="70" y="123"/>
                    </a:lnTo>
                    <a:lnTo>
                      <a:pt x="97" y="132"/>
                    </a:lnTo>
                    <a:lnTo>
                      <a:pt x="114" y="123"/>
                    </a:lnTo>
                    <a:lnTo>
                      <a:pt x="123" y="106"/>
                    </a:lnTo>
                    <a:lnTo>
                      <a:pt x="114" y="79"/>
                    </a:lnTo>
                    <a:lnTo>
                      <a:pt x="44" y="9"/>
                    </a:lnTo>
                    <a:lnTo>
                      <a:pt x="26" y="0"/>
                    </a:lnTo>
                    <a:lnTo>
                      <a:pt x="8" y="0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273" name="Freeform 158"/>
              <p:cNvSpPr>
                <a:spLocks noChangeArrowheads="1"/>
              </p:cNvSpPr>
              <p:nvPr/>
            </p:nvSpPr>
            <p:spPr bwMode="auto">
              <a:xfrm>
                <a:off x="5561013" y="614363"/>
                <a:ext cx="50800" cy="527050"/>
              </a:xfrm>
              <a:custGeom>
                <a:avLst/>
                <a:gdLst>
                  <a:gd name="T0" fmla="*/ 25042 w 142"/>
                  <a:gd name="T1" fmla="*/ 526690 h 1466"/>
                  <a:gd name="T2" fmla="*/ 25042 w 142"/>
                  <a:gd name="T3" fmla="*/ 526690 h 1466"/>
                  <a:gd name="T4" fmla="*/ 37563 w 142"/>
                  <a:gd name="T5" fmla="*/ 459821 h 1466"/>
                  <a:gd name="T6" fmla="*/ 44003 w 142"/>
                  <a:gd name="T7" fmla="*/ 396546 h 1466"/>
                  <a:gd name="T8" fmla="*/ 44003 w 142"/>
                  <a:gd name="T9" fmla="*/ 396546 h 1466"/>
                  <a:gd name="T10" fmla="*/ 47223 w 142"/>
                  <a:gd name="T11" fmla="*/ 330035 h 1466"/>
                  <a:gd name="T12" fmla="*/ 50442 w 142"/>
                  <a:gd name="T13" fmla="*/ 263165 h 1466"/>
                  <a:gd name="T14" fmla="*/ 50442 w 142"/>
                  <a:gd name="T15" fmla="*/ 263165 h 1466"/>
                  <a:gd name="T16" fmla="*/ 47223 w 142"/>
                  <a:gd name="T17" fmla="*/ 196655 h 1466"/>
                  <a:gd name="T18" fmla="*/ 44003 w 142"/>
                  <a:gd name="T19" fmla="*/ 133380 h 1466"/>
                  <a:gd name="T20" fmla="*/ 44003 w 142"/>
                  <a:gd name="T21" fmla="*/ 133380 h 1466"/>
                  <a:gd name="T22" fmla="*/ 34701 w 142"/>
                  <a:gd name="T23" fmla="*/ 66510 h 1466"/>
                  <a:gd name="T24" fmla="*/ 21823 w 142"/>
                  <a:gd name="T25" fmla="*/ 0 h 1466"/>
                  <a:gd name="T26" fmla="*/ 21823 w 142"/>
                  <a:gd name="T27" fmla="*/ 0 h 1466"/>
                  <a:gd name="T28" fmla="*/ 9301 w 142"/>
                  <a:gd name="T29" fmla="*/ 66510 h 1466"/>
                  <a:gd name="T30" fmla="*/ 2862 w 142"/>
                  <a:gd name="T31" fmla="*/ 133380 h 1466"/>
                  <a:gd name="T32" fmla="*/ 2862 w 142"/>
                  <a:gd name="T33" fmla="*/ 133380 h 1466"/>
                  <a:gd name="T34" fmla="*/ 0 w 142"/>
                  <a:gd name="T35" fmla="*/ 196655 h 1466"/>
                  <a:gd name="T36" fmla="*/ 0 w 142"/>
                  <a:gd name="T37" fmla="*/ 263165 h 1466"/>
                  <a:gd name="T38" fmla="*/ 0 w 142"/>
                  <a:gd name="T39" fmla="*/ 263165 h 1466"/>
                  <a:gd name="T40" fmla="*/ 0 w 142"/>
                  <a:gd name="T41" fmla="*/ 330035 h 1466"/>
                  <a:gd name="T42" fmla="*/ 6082 w 142"/>
                  <a:gd name="T43" fmla="*/ 396546 h 1466"/>
                  <a:gd name="T44" fmla="*/ 6082 w 142"/>
                  <a:gd name="T45" fmla="*/ 396546 h 1466"/>
                  <a:gd name="T46" fmla="*/ 12521 w 142"/>
                  <a:gd name="T47" fmla="*/ 463056 h 1466"/>
                  <a:gd name="T48" fmla="*/ 25042 w 142"/>
                  <a:gd name="T49" fmla="*/ 526690 h 146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0" t="0" r="r" b="b"/>
                <a:pathLst>
                  <a:path w="142" h="1466">
                    <a:moveTo>
                      <a:pt x="70" y="1465"/>
                    </a:moveTo>
                    <a:lnTo>
                      <a:pt x="70" y="1465"/>
                    </a:lnTo>
                    <a:lnTo>
                      <a:pt x="105" y="1279"/>
                    </a:lnTo>
                    <a:lnTo>
                      <a:pt x="123" y="1103"/>
                    </a:lnTo>
                    <a:lnTo>
                      <a:pt x="132" y="918"/>
                    </a:lnTo>
                    <a:lnTo>
                      <a:pt x="141" y="732"/>
                    </a:lnTo>
                    <a:lnTo>
                      <a:pt x="132" y="547"/>
                    </a:lnTo>
                    <a:lnTo>
                      <a:pt x="123" y="371"/>
                    </a:lnTo>
                    <a:lnTo>
                      <a:pt x="97" y="185"/>
                    </a:lnTo>
                    <a:lnTo>
                      <a:pt x="61" y="0"/>
                    </a:lnTo>
                    <a:lnTo>
                      <a:pt x="26" y="185"/>
                    </a:lnTo>
                    <a:lnTo>
                      <a:pt x="8" y="371"/>
                    </a:lnTo>
                    <a:lnTo>
                      <a:pt x="0" y="547"/>
                    </a:lnTo>
                    <a:lnTo>
                      <a:pt x="0" y="732"/>
                    </a:lnTo>
                    <a:lnTo>
                      <a:pt x="0" y="918"/>
                    </a:lnTo>
                    <a:lnTo>
                      <a:pt x="17" y="1103"/>
                    </a:lnTo>
                    <a:lnTo>
                      <a:pt x="35" y="1288"/>
                    </a:lnTo>
                    <a:lnTo>
                      <a:pt x="70" y="1465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274" name="Freeform 159"/>
              <p:cNvSpPr>
                <a:spLocks noChangeArrowheads="1"/>
              </p:cNvSpPr>
              <p:nvPr/>
            </p:nvSpPr>
            <p:spPr bwMode="auto">
              <a:xfrm>
                <a:off x="5942013" y="1174750"/>
                <a:ext cx="50800" cy="527050"/>
              </a:xfrm>
              <a:custGeom>
                <a:avLst/>
                <a:gdLst>
                  <a:gd name="T0" fmla="*/ 25222 w 143"/>
                  <a:gd name="T1" fmla="*/ 526690 h 1466"/>
                  <a:gd name="T2" fmla="*/ 25222 w 143"/>
                  <a:gd name="T3" fmla="*/ 526690 h 1466"/>
                  <a:gd name="T4" fmla="*/ 37656 w 143"/>
                  <a:gd name="T5" fmla="*/ 459821 h 1466"/>
                  <a:gd name="T6" fmla="*/ 44050 w 143"/>
                  <a:gd name="T7" fmla="*/ 396546 h 1466"/>
                  <a:gd name="T8" fmla="*/ 44050 w 143"/>
                  <a:gd name="T9" fmla="*/ 396546 h 1466"/>
                  <a:gd name="T10" fmla="*/ 47248 w 143"/>
                  <a:gd name="T11" fmla="*/ 330035 h 1466"/>
                  <a:gd name="T12" fmla="*/ 50445 w 143"/>
                  <a:gd name="T13" fmla="*/ 263165 h 1466"/>
                  <a:gd name="T14" fmla="*/ 50445 w 143"/>
                  <a:gd name="T15" fmla="*/ 263165 h 1466"/>
                  <a:gd name="T16" fmla="*/ 47248 w 143"/>
                  <a:gd name="T17" fmla="*/ 196655 h 1466"/>
                  <a:gd name="T18" fmla="*/ 44050 w 143"/>
                  <a:gd name="T19" fmla="*/ 133380 h 1466"/>
                  <a:gd name="T20" fmla="*/ 44050 w 143"/>
                  <a:gd name="T21" fmla="*/ 133380 h 1466"/>
                  <a:gd name="T22" fmla="*/ 34814 w 143"/>
                  <a:gd name="T23" fmla="*/ 66510 h 1466"/>
                  <a:gd name="T24" fmla="*/ 22025 w 143"/>
                  <a:gd name="T25" fmla="*/ 0 h 1466"/>
                  <a:gd name="T26" fmla="*/ 22025 w 143"/>
                  <a:gd name="T27" fmla="*/ 0 h 1466"/>
                  <a:gd name="T28" fmla="*/ 9592 w 143"/>
                  <a:gd name="T29" fmla="*/ 66510 h 1466"/>
                  <a:gd name="T30" fmla="*/ 3197 w 143"/>
                  <a:gd name="T31" fmla="*/ 133380 h 1466"/>
                  <a:gd name="T32" fmla="*/ 3197 w 143"/>
                  <a:gd name="T33" fmla="*/ 133380 h 1466"/>
                  <a:gd name="T34" fmla="*/ 0 w 143"/>
                  <a:gd name="T35" fmla="*/ 196655 h 1466"/>
                  <a:gd name="T36" fmla="*/ 0 w 143"/>
                  <a:gd name="T37" fmla="*/ 263165 h 1466"/>
                  <a:gd name="T38" fmla="*/ 0 w 143"/>
                  <a:gd name="T39" fmla="*/ 263165 h 1466"/>
                  <a:gd name="T40" fmla="*/ 0 w 143"/>
                  <a:gd name="T41" fmla="*/ 330035 h 1466"/>
                  <a:gd name="T42" fmla="*/ 6394 w 143"/>
                  <a:gd name="T43" fmla="*/ 396546 h 1466"/>
                  <a:gd name="T44" fmla="*/ 6394 w 143"/>
                  <a:gd name="T45" fmla="*/ 396546 h 1466"/>
                  <a:gd name="T46" fmla="*/ 12789 w 143"/>
                  <a:gd name="T47" fmla="*/ 463056 h 1466"/>
                  <a:gd name="T48" fmla="*/ 25222 w 143"/>
                  <a:gd name="T49" fmla="*/ 526690 h 146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0" t="0" r="r" b="b"/>
                <a:pathLst>
                  <a:path w="143" h="1466">
                    <a:moveTo>
                      <a:pt x="71" y="1465"/>
                    </a:moveTo>
                    <a:lnTo>
                      <a:pt x="71" y="1465"/>
                    </a:lnTo>
                    <a:lnTo>
                      <a:pt x="106" y="1279"/>
                    </a:lnTo>
                    <a:lnTo>
                      <a:pt x="124" y="1103"/>
                    </a:lnTo>
                    <a:lnTo>
                      <a:pt x="133" y="918"/>
                    </a:lnTo>
                    <a:lnTo>
                      <a:pt x="142" y="732"/>
                    </a:lnTo>
                    <a:lnTo>
                      <a:pt x="133" y="547"/>
                    </a:lnTo>
                    <a:lnTo>
                      <a:pt x="124" y="371"/>
                    </a:lnTo>
                    <a:lnTo>
                      <a:pt x="98" y="185"/>
                    </a:lnTo>
                    <a:lnTo>
                      <a:pt x="62" y="0"/>
                    </a:lnTo>
                    <a:lnTo>
                      <a:pt x="27" y="185"/>
                    </a:lnTo>
                    <a:lnTo>
                      <a:pt x="9" y="371"/>
                    </a:lnTo>
                    <a:lnTo>
                      <a:pt x="0" y="547"/>
                    </a:lnTo>
                    <a:lnTo>
                      <a:pt x="0" y="732"/>
                    </a:lnTo>
                    <a:lnTo>
                      <a:pt x="0" y="918"/>
                    </a:lnTo>
                    <a:lnTo>
                      <a:pt x="18" y="1103"/>
                    </a:lnTo>
                    <a:lnTo>
                      <a:pt x="36" y="1288"/>
                    </a:lnTo>
                    <a:lnTo>
                      <a:pt x="71" y="1465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275" name="Freeform 160"/>
              <p:cNvSpPr>
                <a:spLocks noChangeArrowheads="1"/>
              </p:cNvSpPr>
              <p:nvPr/>
            </p:nvSpPr>
            <p:spPr bwMode="auto">
              <a:xfrm>
                <a:off x="5624513" y="4181475"/>
                <a:ext cx="19050" cy="6350"/>
              </a:xfrm>
              <a:custGeom>
                <a:avLst/>
                <a:gdLst>
                  <a:gd name="T0" fmla="*/ 18697 w 54"/>
                  <a:gd name="T1" fmla="*/ 0 h 19"/>
                  <a:gd name="T2" fmla="*/ 0 w 54"/>
                  <a:gd name="T3" fmla="*/ 6016 h 19"/>
                  <a:gd name="T4" fmla="*/ 18697 w 54"/>
                  <a:gd name="T5" fmla="*/ 3008 h 19"/>
                  <a:gd name="T6" fmla="*/ 18697 w 54"/>
                  <a:gd name="T7" fmla="*/ 3008 h 19"/>
                  <a:gd name="T8" fmla="*/ 18697 w 54"/>
                  <a:gd name="T9" fmla="*/ 3008 h 19"/>
                  <a:gd name="T10" fmla="*/ 18697 w 54"/>
                  <a:gd name="T11" fmla="*/ 3008 h 19"/>
                  <a:gd name="T12" fmla="*/ 18697 w 54"/>
                  <a:gd name="T13" fmla="*/ 3008 h 19"/>
                  <a:gd name="T14" fmla="*/ 18697 w 54"/>
                  <a:gd name="T15" fmla="*/ 3008 h 19"/>
                  <a:gd name="T16" fmla="*/ 18697 w 54"/>
                  <a:gd name="T17" fmla="*/ 0 h 19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54" h="19">
                    <a:moveTo>
                      <a:pt x="53" y="0"/>
                    </a:moveTo>
                    <a:lnTo>
                      <a:pt x="0" y="18"/>
                    </a:lnTo>
                    <a:lnTo>
                      <a:pt x="53" y="9"/>
                    </a:lnTo>
                    <a:lnTo>
                      <a:pt x="53" y="0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276" name="Freeform 161"/>
              <p:cNvSpPr>
                <a:spLocks noChangeArrowheads="1"/>
              </p:cNvSpPr>
              <p:nvPr/>
            </p:nvSpPr>
            <p:spPr bwMode="auto">
              <a:xfrm>
                <a:off x="5713413" y="4165600"/>
                <a:ext cx="53975" cy="19050"/>
              </a:xfrm>
              <a:custGeom>
                <a:avLst/>
                <a:gdLst>
                  <a:gd name="T0" fmla="*/ 47183 w 151"/>
                  <a:gd name="T1" fmla="*/ 18697 h 54"/>
                  <a:gd name="T2" fmla="*/ 47183 w 151"/>
                  <a:gd name="T3" fmla="*/ 18697 h 54"/>
                  <a:gd name="T4" fmla="*/ 53618 w 151"/>
                  <a:gd name="T5" fmla="*/ 12347 h 54"/>
                  <a:gd name="T6" fmla="*/ 53618 w 151"/>
                  <a:gd name="T7" fmla="*/ 6350 h 54"/>
                  <a:gd name="T8" fmla="*/ 53618 w 151"/>
                  <a:gd name="T9" fmla="*/ 6350 h 54"/>
                  <a:gd name="T10" fmla="*/ 50400 w 151"/>
                  <a:gd name="T11" fmla="*/ 0 h 54"/>
                  <a:gd name="T12" fmla="*/ 44324 w 151"/>
                  <a:gd name="T13" fmla="*/ 0 h 54"/>
                  <a:gd name="T14" fmla="*/ 6434 w 151"/>
                  <a:gd name="T15" fmla="*/ 3175 h 54"/>
                  <a:gd name="T16" fmla="*/ 6434 w 151"/>
                  <a:gd name="T17" fmla="*/ 3175 h 54"/>
                  <a:gd name="T18" fmla="*/ 0 w 151"/>
                  <a:gd name="T19" fmla="*/ 6350 h 54"/>
                  <a:gd name="T20" fmla="*/ 0 w 151"/>
                  <a:gd name="T21" fmla="*/ 12347 h 54"/>
                  <a:gd name="T22" fmla="*/ 0 w 151"/>
                  <a:gd name="T23" fmla="*/ 12347 h 54"/>
                  <a:gd name="T24" fmla="*/ 3217 w 151"/>
                  <a:gd name="T25" fmla="*/ 15522 h 54"/>
                  <a:gd name="T26" fmla="*/ 6434 w 151"/>
                  <a:gd name="T27" fmla="*/ 18697 h 54"/>
                  <a:gd name="T28" fmla="*/ 44324 w 151"/>
                  <a:gd name="T29" fmla="*/ 18697 h 54"/>
                  <a:gd name="T30" fmla="*/ 44324 w 151"/>
                  <a:gd name="T31" fmla="*/ 18697 h 54"/>
                  <a:gd name="T32" fmla="*/ 47183 w 151"/>
                  <a:gd name="T33" fmla="*/ 18697 h 54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151" h="54">
                    <a:moveTo>
                      <a:pt x="132" y="53"/>
                    </a:moveTo>
                    <a:lnTo>
                      <a:pt x="132" y="53"/>
                    </a:lnTo>
                    <a:lnTo>
                      <a:pt x="150" y="35"/>
                    </a:lnTo>
                    <a:lnTo>
                      <a:pt x="150" y="18"/>
                    </a:lnTo>
                    <a:lnTo>
                      <a:pt x="141" y="0"/>
                    </a:lnTo>
                    <a:lnTo>
                      <a:pt x="124" y="0"/>
                    </a:lnTo>
                    <a:lnTo>
                      <a:pt x="18" y="9"/>
                    </a:lnTo>
                    <a:lnTo>
                      <a:pt x="0" y="18"/>
                    </a:lnTo>
                    <a:lnTo>
                      <a:pt x="0" y="35"/>
                    </a:lnTo>
                    <a:lnTo>
                      <a:pt x="9" y="44"/>
                    </a:lnTo>
                    <a:lnTo>
                      <a:pt x="18" y="53"/>
                    </a:lnTo>
                    <a:lnTo>
                      <a:pt x="124" y="53"/>
                    </a:lnTo>
                    <a:lnTo>
                      <a:pt x="132" y="53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277" name="Freeform 162"/>
              <p:cNvSpPr>
                <a:spLocks noChangeArrowheads="1"/>
              </p:cNvSpPr>
              <p:nvPr/>
            </p:nvSpPr>
            <p:spPr bwMode="auto">
              <a:xfrm>
                <a:off x="5821363" y="4149725"/>
                <a:ext cx="66675" cy="31750"/>
              </a:xfrm>
              <a:custGeom>
                <a:avLst/>
                <a:gdLst>
                  <a:gd name="T0" fmla="*/ 53770 w 186"/>
                  <a:gd name="T1" fmla="*/ 31393 h 89"/>
                  <a:gd name="T2" fmla="*/ 53770 w 186"/>
                  <a:gd name="T3" fmla="*/ 31393 h 89"/>
                  <a:gd name="T4" fmla="*/ 60223 w 186"/>
                  <a:gd name="T5" fmla="*/ 28183 h 89"/>
                  <a:gd name="T6" fmla="*/ 63449 w 186"/>
                  <a:gd name="T7" fmla="*/ 25329 h 89"/>
                  <a:gd name="T8" fmla="*/ 66317 w 186"/>
                  <a:gd name="T9" fmla="*/ 18907 h 89"/>
                  <a:gd name="T10" fmla="*/ 66317 w 186"/>
                  <a:gd name="T11" fmla="*/ 12486 h 89"/>
                  <a:gd name="T12" fmla="*/ 66317 w 186"/>
                  <a:gd name="T13" fmla="*/ 12486 h 89"/>
                  <a:gd name="T14" fmla="*/ 66317 w 186"/>
                  <a:gd name="T15" fmla="*/ 6421 h 89"/>
                  <a:gd name="T16" fmla="*/ 63449 w 186"/>
                  <a:gd name="T17" fmla="*/ 3211 h 89"/>
                  <a:gd name="T18" fmla="*/ 56996 w 186"/>
                  <a:gd name="T19" fmla="*/ 0 h 89"/>
                  <a:gd name="T20" fmla="*/ 50544 w 186"/>
                  <a:gd name="T21" fmla="*/ 0 h 89"/>
                  <a:gd name="T22" fmla="*/ 12546 w 186"/>
                  <a:gd name="T23" fmla="*/ 3211 h 89"/>
                  <a:gd name="T24" fmla="*/ 12546 w 186"/>
                  <a:gd name="T25" fmla="*/ 3211 h 89"/>
                  <a:gd name="T26" fmla="*/ 3226 w 186"/>
                  <a:gd name="T27" fmla="*/ 9275 h 89"/>
                  <a:gd name="T28" fmla="*/ 0 w 186"/>
                  <a:gd name="T29" fmla="*/ 12486 h 89"/>
                  <a:gd name="T30" fmla="*/ 0 w 186"/>
                  <a:gd name="T31" fmla="*/ 18907 h 89"/>
                  <a:gd name="T32" fmla="*/ 0 w 186"/>
                  <a:gd name="T33" fmla="*/ 18907 h 89"/>
                  <a:gd name="T34" fmla="*/ 3226 w 186"/>
                  <a:gd name="T35" fmla="*/ 22118 h 89"/>
                  <a:gd name="T36" fmla="*/ 3226 w 186"/>
                  <a:gd name="T37" fmla="*/ 28183 h 89"/>
                  <a:gd name="T38" fmla="*/ 9679 w 186"/>
                  <a:gd name="T39" fmla="*/ 31393 h 89"/>
                  <a:gd name="T40" fmla="*/ 15773 w 186"/>
                  <a:gd name="T41" fmla="*/ 31393 h 89"/>
                  <a:gd name="T42" fmla="*/ 53770 w 186"/>
                  <a:gd name="T43" fmla="*/ 31393 h 89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0" t="0" r="r" b="b"/>
                <a:pathLst>
                  <a:path w="186" h="89">
                    <a:moveTo>
                      <a:pt x="150" y="88"/>
                    </a:moveTo>
                    <a:lnTo>
                      <a:pt x="150" y="88"/>
                    </a:lnTo>
                    <a:lnTo>
                      <a:pt x="168" y="79"/>
                    </a:lnTo>
                    <a:lnTo>
                      <a:pt x="177" y="71"/>
                    </a:lnTo>
                    <a:lnTo>
                      <a:pt x="185" y="53"/>
                    </a:lnTo>
                    <a:lnTo>
                      <a:pt x="185" y="35"/>
                    </a:lnTo>
                    <a:lnTo>
                      <a:pt x="185" y="18"/>
                    </a:lnTo>
                    <a:lnTo>
                      <a:pt x="177" y="9"/>
                    </a:lnTo>
                    <a:lnTo>
                      <a:pt x="159" y="0"/>
                    </a:lnTo>
                    <a:lnTo>
                      <a:pt x="141" y="0"/>
                    </a:lnTo>
                    <a:lnTo>
                      <a:pt x="35" y="9"/>
                    </a:lnTo>
                    <a:lnTo>
                      <a:pt x="9" y="26"/>
                    </a:lnTo>
                    <a:lnTo>
                      <a:pt x="0" y="35"/>
                    </a:lnTo>
                    <a:lnTo>
                      <a:pt x="0" y="53"/>
                    </a:lnTo>
                    <a:lnTo>
                      <a:pt x="9" y="62"/>
                    </a:lnTo>
                    <a:lnTo>
                      <a:pt x="9" y="79"/>
                    </a:lnTo>
                    <a:lnTo>
                      <a:pt x="27" y="88"/>
                    </a:lnTo>
                    <a:lnTo>
                      <a:pt x="44" y="88"/>
                    </a:lnTo>
                    <a:lnTo>
                      <a:pt x="150" y="88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278" name="Freeform 163"/>
              <p:cNvSpPr>
                <a:spLocks noChangeArrowheads="1"/>
              </p:cNvSpPr>
              <p:nvPr/>
            </p:nvSpPr>
            <p:spPr bwMode="auto">
              <a:xfrm>
                <a:off x="5932488" y="4137025"/>
                <a:ext cx="76200" cy="41275"/>
              </a:xfrm>
              <a:custGeom>
                <a:avLst/>
                <a:gdLst>
                  <a:gd name="T0" fmla="*/ 56882 w 213"/>
                  <a:gd name="T1" fmla="*/ 40916 h 115"/>
                  <a:gd name="T2" fmla="*/ 56882 w 213"/>
                  <a:gd name="T3" fmla="*/ 40916 h 115"/>
                  <a:gd name="T4" fmla="*/ 66183 w 213"/>
                  <a:gd name="T5" fmla="*/ 38045 h 115"/>
                  <a:gd name="T6" fmla="*/ 72623 w 213"/>
                  <a:gd name="T7" fmla="*/ 31584 h 115"/>
                  <a:gd name="T8" fmla="*/ 75842 w 213"/>
                  <a:gd name="T9" fmla="*/ 25124 h 115"/>
                  <a:gd name="T10" fmla="*/ 75842 w 213"/>
                  <a:gd name="T11" fmla="*/ 19022 h 115"/>
                  <a:gd name="T12" fmla="*/ 75842 w 213"/>
                  <a:gd name="T13" fmla="*/ 19022 h 115"/>
                  <a:gd name="T14" fmla="*/ 72623 w 213"/>
                  <a:gd name="T15" fmla="*/ 12562 h 115"/>
                  <a:gd name="T16" fmla="*/ 69403 w 213"/>
                  <a:gd name="T17" fmla="*/ 6102 h 115"/>
                  <a:gd name="T18" fmla="*/ 62963 w 213"/>
                  <a:gd name="T19" fmla="*/ 3230 h 115"/>
                  <a:gd name="T20" fmla="*/ 53662 w 213"/>
                  <a:gd name="T21" fmla="*/ 0 h 115"/>
                  <a:gd name="T22" fmla="*/ 15741 w 213"/>
                  <a:gd name="T23" fmla="*/ 6102 h 115"/>
                  <a:gd name="T24" fmla="*/ 15741 w 213"/>
                  <a:gd name="T25" fmla="*/ 6102 h 115"/>
                  <a:gd name="T26" fmla="*/ 9301 w 213"/>
                  <a:gd name="T27" fmla="*/ 6102 h 115"/>
                  <a:gd name="T28" fmla="*/ 6439 w 213"/>
                  <a:gd name="T29" fmla="*/ 9332 h 115"/>
                  <a:gd name="T30" fmla="*/ 0 w 213"/>
                  <a:gd name="T31" fmla="*/ 15792 h 115"/>
                  <a:gd name="T32" fmla="*/ 0 w 213"/>
                  <a:gd name="T33" fmla="*/ 21894 h 115"/>
                  <a:gd name="T34" fmla="*/ 0 w 213"/>
                  <a:gd name="T35" fmla="*/ 21894 h 115"/>
                  <a:gd name="T36" fmla="*/ 3220 w 213"/>
                  <a:gd name="T37" fmla="*/ 31584 h 115"/>
                  <a:gd name="T38" fmla="*/ 6439 w 213"/>
                  <a:gd name="T39" fmla="*/ 34815 h 115"/>
                  <a:gd name="T40" fmla="*/ 12521 w 213"/>
                  <a:gd name="T41" fmla="*/ 40916 h 115"/>
                  <a:gd name="T42" fmla="*/ 18961 w 213"/>
                  <a:gd name="T43" fmla="*/ 40916 h 115"/>
                  <a:gd name="T44" fmla="*/ 56882 w 213"/>
                  <a:gd name="T45" fmla="*/ 40916 h 115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213" h="115">
                    <a:moveTo>
                      <a:pt x="159" y="114"/>
                    </a:moveTo>
                    <a:lnTo>
                      <a:pt x="159" y="114"/>
                    </a:lnTo>
                    <a:lnTo>
                      <a:pt x="185" y="106"/>
                    </a:lnTo>
                    <a:lnTo>
                      <a:pt x="203" y="88"/>
                    </a:lnTo>
                    <a:lnTo>
                      <a:pt x="212" y="70"/>
                    </a:lnTo>
                    <a:lnTo>
                      <a:pt x="212" y="53"/>
                    </a:lnTo>
                    <a:lnTo>
                      <a:pt x="203" y="35"/>
                    </a:lnTo>
                    <a:lnTo>
                      <a:pt x="194" y="17"/>
                    </a:lnTo>
                    <a:lnTo>
                      <a:pt x="176" y="9"/>
                    </a:lnTo>
                    <a:lnTo>
                      <a:pt x="150" y="0"/>
                    </a:lnTo>
                    <a:lnTo>
                      <a:pt x="44" y="17"/>
                    </a:lnTo>
                    <a:lnTo>
                      <a:pt x="26" y="17"/>
                    </a:lnTo>
                    <a:lnTo>
                      <a:pt x="18" y="26"/>
                    </a:lnTo>
                    <a:lnTo>
                      <a:pt x="0" y="44"/>
                    </a:lnTo>
                    <a:lnTo>
                      <a:pt x="0" y="61"/>
                    </a:lnTo>
                    <a:lnTo>
                      <a:pt x="9" y="88"/>
                    </a:lnTo>
                    <a:lnTo>
                      <a:pt x="18" y="97"/>
                    </a:lnTo>
                    <a:lnTo>
                      <a:pt x="35" y="114"/>
                    </a:lnTo>
                    <a:lnTo>
                      <a:pt x="53" y="114"/>
                    </a:lnTo>
                    <a:lnTo>
                      <a:pt x="159" y="114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279" name="Freeform 164"/>
              <p:cNvSpPr>
                <a:spLocks noChangeArrowheads="1"/>
              </p:cNvSpPr>
              <p:nvPr/>
            </p:nvSpPr>
            <p:spPr bwMode="auto">
              <a:xfrm>
                <a:off x="6043613" y="4130675"/>
                <a:ext cx="82550" cy="44450"/>
              </a:xfrm>
              <a:custGeom>
                <a:avLst/>
                <a:gdLst>
                  <a:gd name="T0" fmla="*/ 63169 w 230"/>
                  <a:gd name="T1" fmla="*/ 44094 h 125"/>
                  <a:gd name="T2" fmla="*/ 63169 w 230"/>
                  <a:gd name="T3" fmla="*/ 44094 h 125"/>
                  <a:gd name="T4" fmla="*/ 69629 w 230"/>
                  <a:gd name="T5" fmla="*/ 40894 h 125"/>
                  <a:gd name="T6" fmla="*/ 76090 w 230"/>
                  <a:gd name="T7" fmla="*/ 37694 h 125"/>
                  <a:gd name="T8" fmla="*/ 82191 w 230"/>
                  <a:gd name="T9" fmla="*/ 28092 h 125"/>
                  <a:gd name="T10" fmla="*/ 82191 w 230"/>
                  <a:gd name="T11" fmla="*/ 22047 h 125"/>
                  <a:gd name="T12" fmla="*/ 82191 w 230"/>
                  <a:gd name="T13" fmla="*/ 22047 h 125"/>
                  <a:gd name="T14" fmla="*/ 78961 w 230"/>
                  <a:gd name="T15" fmla="*/ 12446 h 125"/>
                  <a:gd name="T16" fmla="*/ 76090 w 230"/>
                  <a:gd name="T17" fmla="*/ 6401 h 125"/>
                  <a:gd name="T18" fmla="*/ 69629 w 230"/>
                  <a:gd name="T19" fmla="*/ 3200 h 125"/>
                  <a:gd name="T20" fmla="*/ 59938 w 230"/>
                  <a:gd name="T21" fmla="*/ 0 h 125"/>
                  <a:gd name="T22" fmla="*/ 22253 w 230"/>
                  <a:gd name="T23" fmla="*/ 3200 h 125"/>
                  <a:gd name="T24" fmla="*/ 22253 w 230"/>
                  <a:gd name="T25" fmla="*/ 3200 h 125"/>
                  <a:gd name="T26" fmla="*/ 12562 w 230"/>
                  <a:gd name="T27" fmla="*/ 3200 h 125"/>
                  <a:gd name="T28" fmla="*/ 6102 w 230"/>
                  <a:gd name="T29" fmla="*/ 9601 h 125"/>
                  <a:gd name="T30" fmla="*/ 3230 w 230"/>
                  <a:gd name="T31" fmla="*/ 15646 h 125"/>
                  <a:gd name="T32" fmla="*/ 0 w 230"/>
                  <a:gd name="T33" fmla="*/ 25248 h 125"/>
                  <a:gd name="T34" fmla="*/ 0 w 230"/>
                  <a:gd name="T35" fmla="*/ 25248 h 125"/>
                  <a:gd name="T36" fmla="*/ 3230 w 230"/>
                  <a:gd name="T37" fmla="*/ 31293 h 125"/>
                  <a:gd name="T38" fmla="*/ 6102 w 230"/>
                  <a:gd name="T39" fmla="*/ 37694 h 125"/>
                  <a:gd name="T40" fmla="*/ 15792 w 230"/>
                  <a:gd name="T41" fmla="*/ 44094 h 125"/>
                  <a:gd name="T42" fmla="*/ 22253 w 230"/>
                  <a:gd name="T43" fmla="*/ 44094 h 125"/>
                  <a:gd name="T44" fmla="*/ 59938 w 230"/>
                  <a:gd name="T45" fmla="*/ 44094 h 125"/>
                  <a:gd name="T46" fmla="*/ 59938 w 230"/>
                  <a:gd name="T47" fmla="*/ 44094 h 125"/>
                  <a:gd name="T48" fmla="*/ 63169 w 230"/>
                  <a:gd name="T49" fmla="*/ 44094 h 125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0" t="0" r="r" b="b"/>
                <a:pathLst>
                  <a:path w="230" h="125">
                    <a:moveTo>
                      <a:pt x="176" y="124"/>
                    </a:moveTo>
                    <a:lnTo>
                      <a:pt x="176" y="124"/>
                    </a:lnTo>
                    <a:lnTo>
                      <a:pt x="194" y="115"/>
                    </a:lnTo>
                    <a:lnTo>
                      <a:pt x="212" y="106"/>
                    </a:lnTo>
                    <a:lnTo>
                      <a:pt x="229" y="79"/>
                    </a:lnTo>
                    <a:lnTo>
                      <a:pt x="229" y="62"/>
                    </a:lnTo>
                    <a:lnTo>
                      <a:pt x="220" y="35"/>
                    </a:lnTo>
                    <a:lnTo>
                      <a:pt x="212" y="18"/>
                    </a:lnTo>
                    <a:lnTo>
                      <a:pt x="194" y="9"/>
                    </a:lnTo>
                    <a:lnTo>
                      <a:pt x="167" y="0"/>
                    </a:lnTo>
                    <a:lnTo>
                      <a:pt x="62" y="9"/>
                    </a:lnTo>
                    <a:lnTo>
                      <a:pt x="35" y="9"/>
                    </a:lnTo>
                    <a:lnTo>
                      <a:pt x="17" y="27"/>
                    </a:lnTo>
                    <a:lnTo>
                      <a:pt x="9" y="44"/>
                    </a:lnTo>
                    <a:lnTo>
                      <a:pt x="0" y="71"/>
                    </a:lnTo>
                    <a:lnTo>
                      <a:pt x="9" y="88"/>
                    </a:lnTo>
                    <a:lnTo>
                      <a:pt x="17" y="106"/>
                    </a:lnTo>
                    <a:lnTo>
                      <a:pt x="44" y="124"/>
                    </a:lnTo>
                    <a:lnTo>
                      <a:pt x="62" y="124"/>
                    </a:lnTo>
                    <a:lnTo>
                      <a:pt x="167" y="124"/>
                    </a:lnTo>
                    <a:lnTo>
                      <a:pt x="176" y="124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280" name="Freeform 165"/>
              <p:cNvSpPr>
                <a:spLocks noChangeArrowheads="1"/>
              </p:cNvSpPr>
              <p:nvPr/>
            </p:nvSpPr>
            <p:spPr bwMode="auto">
              <a:xfrm>
                <a:off x="6157913" y="4127500"/>
                <a:ext cx="85725" cy="47625"/>
              </a:xfrm>
              <a:custGeom>
                <a:avLst/>
                <a:gdLst>
                  <a:gd name="T0" fmla="*/ 63128 w 239"/>
                  <a:gd name="T1" fmla="*/ 47270 h 134"/>
                  <a:gd name="T2" fmla="*/ 63128 w 239"/>
                  <a:gd name="T3" fmla="*/ 47270 h 134"/>
                  <a:gd name="T4" fmla="*/ 72454 w 239"/>
                  <a:gd name="T5" fmla="*/ 44071 h 134"/>
                  <a:gd name="T6" fmla="*/ 78910 w 239"/>
                  <a:gd name="T7" fmla="*/ 37674 h 134"/>
                  <a:gd name="T8" fmla="*/ 82138 w 239"/>
                  <a:gd name="T9" fmla="*/ 31276 h 134"/>
                  <a:gd name="T10" fmla="*/ 85366 w 239"/>
                  <a:gd name="T11" fmla="*/ 22035 h 134"/>
                  <a:gd name="T12" fmla="*/ 85366 w 239"/>
                  <a:gd name="T13" fmla="*/ 22035 h 134"/>
                  <a:gd name="T14" fmla="*/ 82138 w 239"/>
                  <a:gd name="T15" fmla="*/ 12795 h 134"/>
                  <a:gd name="T16" fmla="*/ 78910 w 239"/>
                  <a:gd name="T17" fmla="*/ 6397 h 134"/>
                  <a:gd name="T18" fmla="*/ 69584 w 239"/>
                  <a:gd name="T19" fmla="*/ 0 h 134"/>
                  <a:gd name="T20" fmla="*/ 59900 w 239"/>
                  <a:gd name="T21" fmla="*/ 0 h 134"/>
                  <a:gd name="T22" fmla="*/ 21880 w 239"/>
                  <a:gd name="T23" fmla="*/ 0 h 134"/>
                  <a:gd name="T24" fmla="*/ 21880 w 239"/>
                  <a:gd name="T25" fmla="*/ 0 h 134"/>
                  <a:gd name="T26" fmla="*/ 12554 w 239"/>
                  <a:gd name="T27" fmla="*/ 3199 h 134"/>
                  <a:gd name="T28" fmla="*/ 6098 w 239"/>
                  <a:gd name="T29" fmla="*/ 6397 h 134"/>
                  <a:gd name="T30" fmla="*/ 2869 w 239"/>
                  <a:gd name="T31" fmla="*/ 15638 h 134"/>
                  <a:gd name="T32" fmla="*/ 0 w 239"/>
                  <a:gd name="T33" fmla="*/ 22035 h 134"/>
                  <a:gd name="T34" fmla="*/ 0 w 239"/>
                  <a:gd name="T35" fmla="*/ 22035 h 134"/>
                  <a:gd name="T36" fmla="*/ 2869 w 239"/>
                  <a:gd name="T37" fmla="*/ 31276 h 134"/>
                  <a:gd name="T38" fmla="*/ 6098 w 239"/>
                  <a:gd name="T39" fmla="*/ 40872 h 134"/>
                  <a:gd name="T40" fmla="*/ 15782 w 239"/>
                  <a:gd name="T41" fmla="*/ 44071 h 134"/>
                  <a:gd name="T42" fmla="*/ 21880 w 239"/>
                  <a:gd name="T43" fmla="*/ 47270 h 134"/>
                  <a:gd name="T44" fmla="*/ 63128 w 239"/>
                  <a:gd name="T45" fmla="*/ 47270 h 134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239" h="134">
                    <a:moveTo>
                      <a:pt x="176" y="133"/>
                    </a:moveTo>
                    <a:lnTo>
                      <a:pt x="176" y="133"/>
                    </a:lnTo>
                    <a:lnTo>
                      <a:pt x="202" y="124"/>
                    </a:lnTo>
                    <a:lnTo>
                      <a:pt x="220" y="106"/>
                    </a:lnTo>
                    <a:lnTo>
                      <a:pt x="229" y="88"/>
                    </a:lnTo>
                    <a:lnTo>
                      <a:pt x="238" y="62"/>
                    </a:lnTo>
                    <a:lnTo>
                      <a:pt x="229" y="36"/>
                    </a:lnTo>
                    <a:lnTo>
                      <a:pt x="220" y="18"/>
                    </a:lnTo>
                    <a:lnTo>
                      <a:pt x="194" y="0"/>
                    </a:lnTo>
                    <a:lnTo>
                      <a:pt x="167" y="0"/>
                    </a:lnTo>
                    <a:lnTo>
                      <a:pt x="61" y="0"/>
                    </a:lnTo>
                    <a:lnTo>
                      <a:pt x="35" y="9"/>
                    </a:lnTo>
                    <a:lnTo>
                      <a:pt x="17" y="18"/>
                    </a:lnTo>
                    <a:lnTo>
                      <a:pt x="8" y="44"/>
                    </a:lnTo>
                    <a:lnTo>
                      <a:pt x="0" y="62"/>
                    </a:lnTo>
                    <a:lnTo>
                      <a:pt x="8" y="88"/>
                    </a:lnTo>
                    <a:lnTo>
                      <a:pt x="17" y="115"/>
                    </a:lnTo>
                    <a:lnTo>
                      <a:pt x="44" y="124"/>
                    </a:lnTo>
                    <a:lnTo>
                      <a:pt x="61" y="133"/>
                    </a:lnTo>
                    <a:lnTo>
                      <a:pt x="176" y="133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281" name="Freeform 166"/>
              <p:cNvSpPr>
                <a:spLocks noChangeArrowheads="1"/>
              </p:cNvSpPr>
              <p:nvPr/>
            </p:nvSpPr>
            <p:spPr bwMode="auto">
              <a:xfrm>
                <a:off x="6272213" y="4124325"/>
                <a:ext cx="85725" cy="47625"/>
              </a:xfrm>
              <a:custGeom>
                <a:avLst/>
                <a:gdLst>
                  <a:gd name="T0" fmla="*/ 85366 w 239"/>
                  <a:gd name="T1" fmla="*/ 25234 h 134"/>
                  <a:gd name="T2" fmla="*/ 85366 w 239"/>
                  <a:gd name="T3" fmla="*/ 25234 h 134"/>
                  <a:gd name="T4" fmla="*/ 85366 w 239"/>
                  <a:gd name="T5" fmla="*/ 15993 h 134"/>
                  <a:gd name="T6" fmla="*/ 79269 w 239"/>
                  <a:gd name="T7" fmla="*/ 9596 h 134"/>
                  <a:gd name="T8" fmla="*/ 72812 w 239"/>
                  <a:gd name="T9" fmla="*/ 3199 h 134"/>
                  <a:gd name="T10" fmla="*/ 63487 w 239"/>
                  <a:gd name="T11" fmla="*/ 0 h 134"/>
                  <a:gd name="T12" fmla="*/ 63487 w 239"/>
                  <a:gd name="T13" fmla="*/ 0 h 134"/>
                  <a:gd name="T14" fmla="*/ 25466 w 239"/>
                  <a:gd name="T15" fmla="*/ 0 h 134"/>
                  <a:gd name="T16" fmla="*/ 25466 w 239"/>
                  <a:gd name="T17" fmla="*/ 0 h 134"/>
                  <a:gd name="T18" fmla="*/ 15782 w 239"/>
                  <a:gd name="T19" fmla="*/ 3199 h 134"/>
                  <a:gd name="T20" fmla="*/ 6456 w 239"/>
                  <a:gd name="T21" fmla="*/ 9596 h 134"/>
                  <a:gd name="T22" fmla="*/ 3228 w 239"/>
                  <a:gd name="T23" fmla="*/ 15993 h 134"/>
                  <a:gd name="T24" fmla="*/ 0 w 239"/>
                  <a:gd name="T25" fmla="*/ 25234 h 134"/>
                  <a:gd name="T26" fmla="*/ 0 w 239"/>
                  <a:gd name="T27" fmla="*/ 25234 h 134"/>
                  <a:gd name="T28" fmla="*/ 3228 w 239"/>
                  <a:gd name="T29" fmla="*/ 34475 h 134"/>
                  <a:gd name="T30" fmla="*/ 6456 w 239"/>
                  <a:gd name="T31" fmla="*/ 40872 h 134"/>
                  <a:gd name="T32" fmla="*/ 15782 w 239"/>
                  <a:gd name="T33" fmla="*/ 47270 h 134"/>
                  <a:gd name="T34" fmla="*/ 25466 w 239"/>
                  <a:gd name="T35" fmla="*/ 47270 h 134"/>
                  <a:gd name="T36" fmla="*/ 25466 w 239"/>
                  <a:gd name="T37" fmla="*/ 47270 h 134"/>
                  <a:gd name="T38" fmla="*/ 63487 w 239"/>
                  <a:gd name="T39" fmla="*/ 47270 h 134"/>
                  <a:gd name="T40" fmla="*/ 63487 w 239"/>
                  <a:gd name="T41" fmla="*/ 47270 h 134"/>
                  <a:gd name="T42" fmla="*/ 72812 w 239"/>
                  <a:gd name="T43" fmla="*/ 47270 h 134"/>
                  <a:gd name="T44" fmla="*/ 79269 w 239"/>
                  <a:gd name="T45" fmla="*/ 40872 h 134"/>
                  <a:gd name="T46" fmla="*/ 85366 w 239"/>
                  <a:gd name="T47" fmla="*/ 34475 h 134"/>
                  <a:gd name="T48" fmla="*/ 85366 w 239"/>
                  <a:gd name="T49" fmla="*/ 25234 h 134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0" t="0" r="r" b="b"/>
                <a:pathLst>
                  <a:path w="239" h="134">
                    <a:moveTo>
                      <a:pt x="238" y="71"/>
                    </a:moveTo>
                    <a:lnTo>
                      <a:pt x="238" y="71"/>
                    </a:lnTo>
                    <a:lnTo>
                      <a:pt x="238" y="45"/>
                    </a:lnTo>
                    <a:lnTo>
                      <a:pt x="221" y="27"/>
                    </a:lnTo>
                    <a:lnTo>
                      <a:pt x="203" y="9"/>
                    </a:lnTo>
                    <a:lnTo>
                      <a:pt x="177" y="0"/>
                    </a:lnTo>
                    <a:lnTo>
                      <a:pt x="71" y="0"/>
                    </a:lnTo>
                    <a:lnTo>
                      <a:pt x="44" y="9"/>
                    </a:lnTo>
                    <a:lnTo>
                      <a:pt x="18" y="27"/>
                    </a:lnTo>
                    <a:lnTo>
                      <a:pt x="9" y="45"/>
                    </a:lnTo>
                    <a:lnTo>
                      <a:pt x="0" y="71"/>
                    </a:lnTo>
                    <a:lnTo>
                      <a:pt x="9" y="97"/>
                    </a:lnTo>
                    <a:lnTo>
                      <a:pt x="18" y="115"/>
                    </a:lnTo>
                    <a:lnTo>
                      <a:pt x="44" y="133"/>
                    </a:lnTo>
                    <a:lnTo>
                      <a:pt x="71" y="133"/>
                    </a:lnTo>
                    <a:lnTo>
                      <a:pt x="177" y="133"/>
                    </a:lnTo>
                    <a:lnTo>
                      <a:pt x="203" y="133"/>
                    </a:lnTo>
                    <a:lnTo>
                      <a:pt x="221" y="115"/>
                    </a:lnTo>
                    <a:lnTo>
                      <a:pt x="238" y="97"/>
                    </a:lnTo>
                    <a:lnTo>
                      <a:pt x="238" y="71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282" name="Freeform 167"/>
              <p:cNvSpPr>
                <a:spLocks noChangeArrowheads="1"/>
              </p:cNvSpPr>
              <p:nvPr/>
            </p:nvSpPr>
            <p:spPr bwMode="auto">
              <a:xfrm>
                <a:off x="6389688" y="4127500"/>
                <a:ext cx="85725" cy="47625"/>
              </a:xfrm>
              <a:custGeom>
                <a:avLst/>
                <a:gdLst>
                  <a:gd name="T0" fmla="*/ 85366 w 239"/>
                  <a:gd name="T1" fmla="*/ 25234 h 134"/>
                  <a:gd name="T2" fmla="*/ 85366 w 239"/>
                  <a:gd name="T3" fmla="*/ 25234 h 134"/>
                  <a:gd name="T4" fmla="*/ 82138 w 239"/>
                  <a:gd name="T5" fmla="*/ 15638 h 134"/>
                  <a:gd name="T6" fmla="*/ 78910 w 239"/>
                  <a:gd name="T7" fmla="*/ 6397 h 134"/>
                  <a:gd name="T8" fmla="*/ 69584 w 239"/>
                  <a:gd name="T9" fmla="*/ 3199 h 134"/>
                  <a:gd name="T10" fmla="*/ 59900 w 239"/>
                  <a:gd name="T11" fmla="*/ 0 h 134"/>
                  <a:gd name="T12" fmla="*/ 21880 w 239"/>
                  <a:gd name="T13" fmla="*/ 0 h 134"/>
                  <a:gd name="T14" fmla="*/ 21880 w 239"/>
                  <a:gd name="T15" fmla="*/ 0 h 134"/>
                  <a:gd name="T16" fmla="*/ 21880 w 239"/>
                  <a:gd name="T17" fmla="*/ 0 h 134"/>
                  <a:gd name="T18" fmla="*/ 21880 w 239"/>
                  <a:gd name="T19" fmla="*/ 0 h 134"/>
                  <a:gd name="T20" fmla="*/ 12554 w 239"/>
                  <a:gd name="T21" fmla="*/ 0 h 134"/>
                  <a:gd name="T22" fmla="*/ 6098 w 239"/>
                  <a:gd name="T23" fmla="*/ 6397 h 134"/>
                  <a:gd name="T24" fmla="*/ 0 w 239"/>
                  <a:gd name="T25" fmla="*/ 12795 h 134"/>
                  <a:gd name="T26" fmla="*/ 0 w 239"/>
                  <a:gd name="T27" fmla="*/ 22035 h 134"/>
                  <a:gd name="T28" fmla="*/ 0 w 239"/>
                  <a:gd name="T29" fmla="*/ 22035 h 134"/>
                  <a:gd name="T30" fmla="*/ 0 w 239"/>
                  <a:gd name="T31" fmla="*/ 31276 h 134"/>
                  <a:gd name="T32" fmla="*/ 6098 w 239"/>
                  <a:gd name="T33" fmla="*/ 37674 h 134"/>
                  <a:gd name="T34" fmla="*/ 12554 w 239"/>
                  <a:gd name="T35" fmla="*/ 44071 h 134"/>
                  <a:gd name="T36" fmla="*/ 21880 w 239"/>
                  <a:gd name="T37" fmla="*/ 47270 h 134"/>
                  <a:gd name="T38" fmla="*/ 59900 w 239"/>
                  <a:gd name="T39" fmla="*/ 47270 h 134"/>
                  <a:gd name="T40" fmla="*/ 59900 w 239"/>
                  <a:gd name="T41" fmla="*/ 47270 h 134"/>
                  <a:gd name="T42" fmla="*/ 69584 w 239"/>
                  <a:gd name="T43" fmla="*/ 44071 h 134"/>
                  <a:gd name="T44" fmla="*/ 75682 w 239"/>
                  <a:gd name="T45" fmla="*/ 40872 h 134"/>
                  <a:gd name="T46" fmla="*/ 82138 w 239"/>
                  <a:gd name="T47" fmla="*/ 31276 h 134"/>
                  <a:gd name="T48" fmla="*/ 85366 w 239"/>
                  <a:gd name="T49" fmla="*/ 25234 h 134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0" t="0" r="r" b="b"/>
                <a:pathLst>
                  <a:path w="239" h="134">
                    <a:moveTo>
                      <a:pt x="238" y="71"/>
                    </a:moveTo>
                    <a:lnTo>
                      <a:pt x="238" y="71"/>
                    </a:lnTo>
                    <a:lnTo>
                      <a:pt x="229" y="44"/>
                    </a:lnTo>
                    <a:lnTo>
                      <a:pt x="220" y="18"/>
                    </a:lnTo>
                    <a:lnTo>
                      <a:pt x="194" y="9"/>
                    </a:lnTo>
                    <a:lnTo>
                      <a:pt x="167" y="0"/>
                    </a:lnTo>
                    <a:lnTo>
                      <a:pt x="61" y="0"/>
                    </a:lnTo>
                    <a:lnTo>
                      <a:pt x="35" y="0"/>
                    </a:lnTo>
                    <a:lnTo>
                      <a:pt x="17" y="18"/>
                    </a:lnTo>
                    <a:lnTo>
                      <a:pt x="0" y="36"/>
                    </a:lnTo>
                    <a:lnTo>
                      <a:pt x="0" y="62"/>
                    </a:lnTo>
                    <a:lnTo>
                      <a:pt x="0" y="88"/>
                    </a:lnTo>
                    <a:lnTo>
                      <a:pt x="17" y="106"/>
                    </a:lnTo>
                    <a:lnTo>
                      <a:pt x="35" y="124"/>
                    </a:lnTo>
                    <a:lnTo>
                      <a:pt x="61" y="133"/>
                    </a:lnTo>
                    <a:lnTo>
                      <a:pt x="167" y="133"/>
                    </a:lnTo>
                    <a:lnTo>
                      <a:pt x="194" y="124"/>
                    </a:lnTo>
                    <a:lnTo>
                      <a:pt x="211" y="115"/>
                    </a:lnTo>
                    <a:lnTo>
                      <a:pt x="229" y="88"/>
                    </a:lnTo>
                    <a:lnTo>
                      <a:pt x="238" y="71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283" name="Freeform 168"/>
              <p:cNvSpPr>
                <a:spLocks noChangeArrowheads="1"/>
              </p:cNvSpPr>
              <p:nvPr/>
            </p:nvSpPr>
            <p:spPr bwMode="auto">
              <a:xfrm>
                <a:off x="6626225" y="4137025"/>
                <a:ext cx="76200" cy="41275"/>
              </a:xfrm>
              <a:custGeom>
                <a:avLst/>
                <a:gdLst>
                  <a:gd name="T0" fmla="*/ 75841 w 212"/>
                  <a:gd name="T1" fmla="*/ 25124 h 115"/>
                  <a:gd name="T2" fmla="*/ 75841 w 212"/>
                  <a:gd name="T3" fmla="*/ 25124 h 115"/>
                  <a:gd name="T4" fmla="*/ 72965 w 212"/>
                  <a:gd name="T5" fmla="*/ 15792 h 115"/>
                  <a:gd name="T6" fmla="*/ 69730 w 212"/>
                  <a:gd name="T7" fmla="*/ 9332 h 115"/>
                  <a:gd name="T8" fmla="*/ 66495 w 212"/>
                  <a:gd name="T9" fmla="*/ 6102 h 115"/>
                  <a:gd name="T10" fmla="*/ 56791 w 212"/>
                  <a:gd name="T11" fmla="*/ 3230 h 115"/>
                  <a:gd name="T12" fmla="*/ 19050 w 212"/>
                  <a:gd name="T13" fmla="*/ 0 h 115"/>
                  <a:gd name="T14" fmla="*/ 19050 w 212"/>
                  <a:gd name="T15" fmla="*/ 0 h 115"/>
                  <a:gd name="T16" fmla="*/ 19050 w 212"/>
                  <a:gd name="T17" fmla="*/ 0 h 115"/>
                  <a:gd name="T18" fmla="*/ 19050 w 212"/>
                  <a:gd name="T19" fmla="*/ 0 h 115"/>
                  <a:gd name="T20" fmla="*/ 9345 w 212"/>
                  <a:gd name="T21" fmla="*/ 3230 h 115"/>
                  <a:gd name="T22" fmla="*/ 2875 w 212"/>
                  <a:gd name="T23" fmla="*/ 6102 h 115"/>
                  <a:gd name="T24" fmla="*/ 0 w 212"/>
                  <a:gd name="T25" fmla="*/ 12562 h 115"/>
                  <a:gd name="T26" fmla="*/ 0 w 212"/>
                  <a:gd name="T27" fmla="*/ 19022 h 115"/>
                  <a:gd name="T28" fmla="*/ 0 w 212"/>
                  <a:gd name="T29" fmla="*/ 19022 h 115"/>
                  <a:gd name="T30" fmla="*/ 0 w 212"/>
                  <a:gd name="T31" fmla="*/ 28354 h 115"/>
                  <a:gd name="T32" fmla="*/ 2875 w 212"/>
                  <a:gd name="T33" fmla="*/ 34815 h 115"/>
                  <a:gd name="T34" fmla="*/ 9345 w 212"/>
                  <a:gd name="T35" fmla="*/ 38045 h 115"/>
                  <a:gd name="T36" fmla="*/ 19050 w 212"/>
                  <a:gd name="T37" fmla="*/ 40916 h 115"/>
                  <a:gd name="T38" fmla="*/ 56791 w 212"/>
                  <a:gd name="T39" fmla="*/ 40916 h 115"/>
                  <a:gd name="T40" fmla="*/ 56791 w 212"/>
                  <a:gd name="T41" fmla="*/ 40916 h 115"/>
                  <a:gd name="T42" fmla="*/ 63260 w 212"/>
                  <a:gd name="T43" fmla="*/ 40916 h 115"/>
                  <a:gd name="T44" fmla="*/ 69730 w 212"/>
                  <a:gd name="T45" fmla="*/ 34815 h 115"/>
                  <a:gd name="T46" fmla="*/ 72965 w 212"/>
                  <a:gd name="T47" fmla="*/ 31584 h 115"/>
                  <a:gd name="T48" fmla="*/ 75841 w 212"/>
                  <a:gd name="T49" fmla="*/ 25124 h 115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0" t="0" r="r" b="b"/>
                <a:pathLst>
                  <a:path w="212" h="115">
                    <a:moveTo>
                      <a:pt x="211" y="70"/>
                    </a:moveTo>
                    <a:lnTo>
                      <a:pt x="211" y="70"/>
                    </a:lnTo>
                    <a:lnTo>
                      <a:pt x="203" y="44"/>
                    </a:lnTo>
                    <a:lnTo>
                      <a:pt x="194" y="26"/>
                    </a:lnTo>
                    <a:lnTo>
                      <a:pt x="185" y="17"/>
                    </a:lnTo>
                    <a:lnTo>
                      <a:pt x="158" y="9"/>
                    </a:lnTo>
                    <a:lnTo>
                      <a:pt x="53" y="0"/>
                    </a:lnTo>
                    <a:lnTo>
                      <a:pt x="26" y="9"/>
                    </a:lnTo>
                    <a:lnTo>
                      <a:pt x="8" y="17"/>
                    </a:lnTo>
                    <a:lnTo>
                      <a:pt x="0" y="35"/>
                    </a:lnTo>
                    <a:lnTo>
                      <a:pt x="0" y="53"/>
                    </a:lnTo>
                    <a:lnTo>
                      <a:pt x="0" y="79"/>
                    </a:lnTo>
                    <a:lnTo>
                      <a:pt x="8" y="97"/>
                    </a:lnTo>
                    <a:lnTo>
                      <a:pt x="26" y="106"/>
                    </a:lnTo>
                    <a:lnTo>
                      <a:pt x="53" y="114"/>
                    </a:lnTo>
                    <a:lnTo>
                      <a:pt x="158" y="114"/>
                    </a:lnTo>
                    <a:lnTo>
                      <a:pt x="176" y="114"/>
                    </a:lnTo>
                    <a:lnTo>
                      <a:pt x="194" y="97"/>
                    </a:lnTo>
                    <a:lnTo>
                      <a:pt x="203" y="88"/>
                    </a:lnTo>
                    <a:lnTo>
                      <a:pt x="211" y="70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284" name="Freeform 169"/>
              <p:cNvSpPr>
                <a:spLocks noChangeArrowheads="1"/>
              </p:cNvSpPr>
              <p:nvPr/>
            </p:nvSpPr>
            <p:spPr bwMode="auto">
              <a:xfrm>
                <a:off x="6742113" y="4149725"/>
                <a:ext cx="66675" cy="31750"/>
              </a:xfrm>
              <a:custGeom>
                <a:avLst/>
                <a:gdLst>
                  <a:gd name="T0" fmla="*/ 66317 w 186"/>
                  <a:gd name="T1" fmla="*/ 18907 h 89"/>
                  <a:gd name="T2" fmla="*/ 66317 w 186"/>
                  <a:gd name="T3" fmla="*/ 18907 h 89"/>
                  <a:gd name="T4" fmla="*/ 66317 w 186"/>
                  <a:gd name="T5" fmla="*/ 12486 h 89"/>
                  <a:gd name="T6" fmla="*/ 66317 w 186"/>
                  <a:gd name="T7" fmla="*/ 9275 h 89"/>
                  <a:gd name="T8" fmla="*/ 60223 w 186"/>
                  <a:gd name="T9" fmla="*/ 6421 h 89"/>
                  <a:gd name="T10" fmla="*/ 56996 w 186"/>
                  <a:gd name="T11" fmla="*/ 3211 h 89"/>
                  <a:gd name="T12" fmla="*/ 18999 w 186"/>
                  <a:gd name="T13" fmla="*/ 0 h 89"/>
                  <a:gd name="T14" fmla="*/ 18999 w 186"/>
                  <a:gd name="T15" fmla="*/ 0 h 89"/>
                  <a:gd name="T16" fmla="*/ 15773 w 186"/>
                  <a:gd name="T17" fmla="*/ 0 h 89"/>
                  <a:gd name="T18" fmla="*/ 15773 w 186"/>
                  <a:gd name="T19" fmla="*/ 0 h 89"/>
                  <a:gd name="T20" fmla="*/ 9679 w 186"/>
                  <a:gd name="T21" fmla="*/ 0 h 89"/>
                  <a:gd name="T22" fmla="*/ 6452 w 186"/>
                  <a:gd name="T23" fmla="*/ 3211 h 89"/>
                  <a:gd name="T24" fmla="*/ 3226 w 186"/>
                  <a:gd name="T25" fmla="*/ 9275 h 89"/>
                  <a:gd name="T26" fmla="*/ 0 w 186"/>
                  <a:gd name="T27" fmla="*/ 15697 h 89"/>
                  <a:gd name="T28" fmla="*/ 0 w 186"/>
                  <a:gd name="T29" fmla="*/ 15697 h 89"/>
                  <a:gd name="T30" fmla="*/ 3226 w 186"/>
                  <a:gd name="T31" fmla="*/ 18907 h 89"/>
                  <a:gd name="T32" fmla="*/ 6452 w 186"/>
                  <a:gd name="T33" fmla="*/ 25329 h 89"/>
                  <a:gd name="T34" fmla="*/ 9679 w 186"/>
                  <a:gd name="T35" fmla="*/ 28183 h 89"/>
                  <a:gd name="T36" fmla="*/ 15773 w 186"/>
                  <a:gd name="T37" fmla="*/ 28183 h 89"/>
                  <a:gd name="T38" fmla="*/ 53770 w 186"/>
                  <a:gd name="T39" fmla="*/ 31393 h 89"/>
                  <a:gd name="T40" fmla="*/ 53770 w 186"/>
                  <a:gd name="T41" fmla="*/ 31393 h 89"/>
                  <a:gd name="T42" fmla="*/ 63449 w 186"/>
                  <a:gd name="T43" fmla="*/ 28183 h 89"/>
                  <a:gd name="T44" fmla="*/ 66317 w 186"/>
                  <a:gd name="T45" fmla="*/ 25329 h 89"/>
                  <a:gd name="T46" fmla="*/ 66317 w 186"/>
                  <a:gd name="T47" fmla="*/ 18907 h 89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0" t="0" r="r" b="b"/>
                <a:pathLst>
                  <a:path w="186" h="89">
                    <a:moveTo>
                      <a:pt x="185" y="53"/>
                    </a:moveTo>
                    <a:lnTo>
                      <a:pt x="185" y="53"/>
                    </a:lnTo>
                    <a:lnTo>
                      <a:pt x="185" y="35"/>
                    </a:lnTo>
                    <a:lnTo>
                      <a:pt x="185" y="26"/>
                    </a:lnTo>
                    <a:lnTo>
                      <a:pt x="168" y="18"/>
                    </a:lnTo>
                    <a:lnTo>
                      <a:pt x="159" y="9"/>
                    </a:lnTo>
                    <a:lnTo>
                      <a:pt x="53" y="0"/>
                    </a:lnTo>
                    <a:lnTo>
                      <a:pt x="44" y="0"/>
                    </a:lnTo>
                    <a:lnTo>
                      <a:pt x="27" y="0"/>
                    </a:lnTo>
                    <a:lnTo>
                      <a:pt x="18" y="9"/>
                    </a:lnTo>
                    <a:lnTo>
                      <a:pt x="9" y="26"/>
                    </a:lnTo>
                    <a:lnTo>
                      <a:pt x="0" y="44"/>
                    </a:lnTo>
                    <a:lnTo>
                      <a:pt x="9" y="53"/>
                    </a:lnTo>
                    <a:lnTo>
                      <a:pt x="18" y="71"/>
                    </a:lnTo>
                    <a:lnTo>
                      <a:pt x="27" y="79"/>
                    </a:lnTo>
                    <a:lnTo>
                      <a:pt x="44" y="79"/>
                    </a:lnTo>
                    <a:lnTo>
                      <a:pt x="150" y="88"/>
                    </a:lnTo>
                    <a:lnTo>
                      <a:pt x="177" y="79"/>
                    </a:lnTo>
                    <a:lnTo>
                      <a:pt x="185" y="71"/>
                    </a:lnTo>
                    <a:lnTo>
                      <a:pt x="185" y="53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285" name="Freeform 170"/>
              <p:cNvSpPr>
                <a:spLocks noChangeArrowheads="1"/>
              </p:cNvSpPr>
              <p:nvPr/>
            </p:nvSpPr>
            <p:spPr bwMode="auto">
              <a:xfrm>
                <a:off x="6988175" y="4181475"/>
                <a:ext cx="22225" cy="3175"/>
              </a:xfrm>
              <a:custGeom>
                <a:avLst/>
                <a:gdLst>
                  <a:gd name="T0" fmla="*/ 0 w 62"/>
                  <a:gd name="T1" fmla="*/ 2858 h 10"/>
                  <a:gd name="T2" fmla="*/ 0 w 62"/>
                  <a:gd name="T3" fmla="*/ 2858 h 10"/>
                  <a:gd name="T4" fmla="*/ 2868 w 62"/>
                  <a:gd name="T5" fmla="*/ 2858 h 10"/>
                  <a:gd name="T6" fmla="*/ 21867 w 62"/>
                  <a:gd name="T7" fmla="*/ 2858 h 10"/>
                  <a:gd name="T8" fmla="*/ 2868 w 62"/>
                  <a:gd name="T9" fmla="*/ 0 h 10"/>
                  <a:gd name="T10" fmla="*/ 2868 w 62"/>
                  <a:gd name="T11" fmla="*/ 0 h 10"/>
                  <a:gd name="T12" fmla="*/ 2868 w 62"/>
                  <a:gd name="T13" fmla="*/ 0 h 10"/>
                  <a:gd name="T14" fmla="*/ 2868 w 62"/>
                  <a:gd name="T15" fmla="*/ 0 h 10"/>
                  <a:gd name="T16" fmla="*/ 0 w 62"/>
                  <a:gd name="T17" fmla="*/ 2858 h 10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62" h="10">
                    <a:moveTo>
                      <a:pt x="0" y="9"/>
                    </a:moveTo>
                    <a:lnTo>
                      <a:pt x="0" y="9"/>
                    </a:lnTo>
                    <a:lnTo>
                      <a:pt x="8" y="9"/>
                    </a:lnTo>
                    <a:lnTo>
                      <a:pt x="61" y="9"/>
                    </a:lnTo>
                    <a:lnTo>
                      <a:pt x="8" y="0"/>
                    </a:lnTo>
                    <a:lnTo>
                      <a:pt x="0" y="9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286" name="Freeform 171"/>
              <p:cNvSpPr>
                <a:spLocks noChangeArrowheads="1"/>
              </p:cNvSpPr>
              <p:nvPr/>
            </p:nvSpPr>
            <p:spPr bwMode="auto">
              <a:xfrm>
                <a:off x="4418013" y="1352550"/>
                <a:ext cx="1054100" cy="3087688"/>
              </a:xfrm>
              <a:custGeom>
                <a:avLst/>
                <a:gdLst>
                  <a:gd name="T0" fmla="*/ 50744 w 2929"/>
                  <a:gd name="T1" fmla="*/ 771832 h 8577"/>
                  <a:gd name="T2" fmla="*/ 53983 w 2929"/>
                  <a:gd name="T3" fmla="*/ 1544024 h 8577"/>
                  <a:gd name="T4" fmla="*/ 76295 w 2929"/>
                  <a:gd name="T5" fmla="*/ 2315856 h 8577"/>
                  <a:gd name="T6" fmla="*/ 127039 w 2929"/>
                  <a:gd name="T7" fmla="*/ 3087328 h 8577"/>
                  <a:gd name="T8" fmla="*/ 136396 w 2929"/>
                  <a:gd name="T9" fmla="*/ 2458775 h 8577"/>
                  <a:gd name="T10" fmla="*/ 228526 w 2929"/>
                  <a:gd name="T11" fmla="*/ 2064939 h 8577"/>
                  <a:gd name="T12" fmla="*/ 371400 w 2929"/>
                  <a:gd name="T13" fmla="*/ 1544024 h 8577"/>
                  <a:gd name="T14" fmla="*/ 498439 w 2929"/>
                  <a:gd name="T15" fmla="*/ 1159548 h 8577"/>
                  <a:gd name="T16" fmla="*/ 657148 w 2929"/>
                  <a:gd name="T17" fmla="*/ 790912 h 8577"/>
                  <a:gd name="T18" fmla="*/ 764753 w 2929"/>
                  <a:gd name="T19" fmla="*/ 622794 h 8577"/>
                  <a:gd name="T20" fmla="*/ 800022 w 2929"/>
                  <a:gd name="T21" fmla="*/ 609834 h 8577"/>
                  <a:gd name="T22" fmla="*/ 821975 w 2929"/>
                  <a:gd name="T23" fmla="*/ 647993 h 8577"/>
                  <a:gd name="T24" fmla="*/ 875957 w 2929"/>
                  <a:gd name="T25" fmla="*/ 835551 h 8577"/>
                  <a:gd name="T26" fmla="*/ 891792 w 2929"/>
                  <a:gd name="T27" fmla="*/ 1051549 h 8577"/>
                  <a:gd name="T28" fmla="*/ 828453 w 2929"/>
                  <a:gd name="T29" fmla="*/ 1397866 h 8577"/>
                  <a:gd name="T30" fmla="*/ 774470 w 2929"/>
                  <a:gd name="T31" fmla="*/ 1565984 h 8577"/>
                  <a:gd name="T32" fmla="*/ 720488 w 2929"/>
                  <a:gd name="T33" fmla="*/ 1835981 h 8577"/>
                  <a:gd name="T34" fmla="*/ 729845 w 2929"/>
                  <a:gd name="T35" fmla="*/ 2023539 h 8577"/>
                  <a:gd name="T36" fmla="*/ 815857 w 2929"/>
                  <a:gd name="T37" fmla="*/ 2192017 h 8577"/>
                  <a:gd name="T38" fmla="*/ 885674 w 2929"/>
                  <a:gd name="T39" fmla="*/ 2252137 h 8577"/>
                  <a:gd name="T40" fmla="*/ 1053740 w 2929"/>
                  <a:gd name="T41" fmla="*/ 2321976 h 8577"/>
                  <a:gd name="T42" fmla="*/ 869839 w 2929"/>
                  <a:gd name="T43" fmla="*/ 2201377 h 8577"/>
                  <a:gd name="T44" fmla="*/ 783827 w 2929"/>
                  <a:gd name="T45" fmla="*/ 2055219 h 8577"/>
                  <a:gd name="T46" fmla="*/ 774470 w 2929"/>
                  <a:gd name="T47" fmla="*/ 1887100 h 8577"/>
                  <a:gd name="T48" fmla="*/ 834931 w 2929"/>
                  <a:gd name="T49" fmla="*/ 1585064 h 8577"/>
                  <a:gd name="T50" fmla="*/ 888913 w 2929"/>
                  <a:gd name="T51" fmla="*/ 1413705 h 8577"/>
                  <a:gd name="T52" fmla="*/ 952253 w 2929"/>
                  <a:gd name="T53" fmla="*/ 1054789 h 8577"/>
                  <a:gd name="T54" fmla="*/ 939657 w 2929"/>
                  <a:gd name="T55" fmla="*/ 870471 h 8577"/>
                  <a:gd name="T56" fmla="*/ 891792 w 2929"/>
                  <a:gd name="T57" fmla="*/ 689393 h 8577"/>
                  <a:gd name="T58" fmla="*/ 783827 w 2929"/>
                  <a:gd name="T59" fmla="*/ 482755 h 8577"/>
                  <a:gd name="T60" fmla="*/ 739561 w 2929"/>
                  <a:gd name="T61" fmla="*/ 428756 h 8577"/>
                  <a:gd name="T62" fmla="*/ 489082 w 2929"/>
                  <a:gd name="T63" fmla="*/ 203398 h 8577"/>
                  <a:gd name="T64" fmla="*/ 171305 w 2929"/>
                  <a:gd name="T65" fmla="*/ 34920 h 8577"/>
                  <a:gd name="T66" fmla="*/ 323896 w 2929"/>
                  <a:gd name="T67" fmla="*/ 130319 h 8577"/>
                  <a:gd name="T68" fmla="*/ 606404 w 2929"/>
                  <a:gd name="T69" fmla="*/ 343076 h 8577"/>
                  <a:gd name="T70" fmla="*/ 657148 w 2929"/>
                  <a:gd name="T71" fmla="*/ 451075 h 8577"/>
                  <a:gd name="T72" fmla="*/ 396952 w 2929"/>
                  <a:gd name="T73" fmla="*/ 435235 h 8577"/>
                  <a:gd name="T74" fmla="*/ 146113 w 2929"/>
                  <a:gd name="T75" fmla="*/ 466915 h 8577"/>
                  <a:gd name="T76" fmla="*/ 79174 w 2929"/>
                  <a:gd name="T77" fmla="*/ 120599 h 8577"/>
                  <a:gd name="T78" fmla="*/ 0 w 2929"/>
                  <a:gd name="T79" fmla="*/ 508315 h 8577"/>
                  <a:gd name="T80" fmla="*/ 0 w 2929"/>
                  <a:gd name="T81" fmla="*/ 635393 h 8577"/>
                  <a:gd name="T82" fmla="*/ 631956 w 2929"/>
                  <a:gd name="T83" fmla="*/ 775072 h 8577"/>
                  <a:gd name="T84" fmla="*/ 501678 w 2929"/>
                  <a:gd name="T85" fmla="*/ 1016629 h 8577"/>
                  <a:gd name="T86" fmla="*/ 352326 w 2929"/>
                  <a:gd name="T87" fmla="*/ 1397866 h 8577"/>
                  <a:gd name="T88" fmla="*/ 238243 w 2929"/>
                  <a:gd name="T89" fmla="*/ 1788461 h 8577"/>
                  <a:gd name="T90" fmla="*/ 133157 w 2929"/>
                  <a:gd name="T91" fmla="*/ 2321976 h 8577"/>
                  <a:gd name="T92" fmla="*/ 127039 w 2929"/>
                  <a:gd name="T93" fmla="*/ 2315856 h 8577"/>
                  <a:gd name="T94" fmla="*/ 98248 w 2929"/>
                  <a:gd name="T95" fmla="*/ 628913 h 8577"/>
                  <a:gd name="T96" fmla="*/ 400191 w 2929"/>
                  <a:gd name="T97" fmla="*/ 613074 h 8577"/>
                  <a:gd name="T98" fmla="*/ 761874 w 2929"/>
                  <a:gd name="T99" fmla="*/ 609834 h 8577"/>
                  <a:gd name="T100" fmla="*/ 95369 w 2929"/>
                  <a:gd name="T101" fmla="*/ 501835 h 8577"/>
                  <a:gd name="T102" fmla="*/ 400191 w 2929"/>
                  <a:gd name="T103" fmla="*/ 485995 h 8577"/>
                  <a:gd name="T104" fmla="*/ 726966 w 2929"/>
                  <a:gd name="T105" fmla="*/ 482755 h 8577"/>
                  <a:gd name="T106" fmla="*/ 771231 w 2929"/>
                  <a:gd name="T107" fmla="*/ 603714 h 8577"/>
                  <a:gd name="T108" fmla="*/ 549183 w 2929"/>
                  <a:gd name="T109" fmla="*/ 565554 h 8577"/>
                  <a:gd name="T110" fmla="*/ 196857 w 2929"/>
                  <a:gd name="T111" fmla="*/ 584634 h 8577"/>
                  <a:gd name="T112" fmla="*/ 95369 w 2929"/>
                  <a:gd name="T113" fmla="*/ 501835 h 8577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</a:gdLst>
                <a:ahLst/>
                <a:cxnLst>
                  <a:cxn ang="T114">
                    <a:pos x="T0" y="T1"/>
                  </a:cxn>
                  <a:cxn ang="T115">
                    <a:pos x="T2" y="T3"/>
                  </a:cxn>
                  <a:cxn ang="T116">
                    <a:pos x="T4" y="T5"/>
                  </a:cxn>
                  <a:cxn ang="T117">
                    <a:pos x="T6" y="T7"/>
                  </a:cxn>
                  <a:cxn ang="T118">
                    <a:pos x="T8" y="T9"/>
                  </a:cxn>
                  <a:cxn ang="T119">
                    <a:pos x="T10" y="T11"/>
                  </a:cxn>
                  <a:cxn ang="T120">
                    <a:pos x="T12" y="T13"/>
                  </a:cxn>
                  <a:cxn ang="T121">
                    <a:pos x="T14" y="T15"/>
                  </a:cxn>
                  <a:cxn ang="T122">
                    <a:pos x="T16" y="T17"/>
                  </a:cxn>
                  <a:cxn ang="T123">
                    <a:pos x="T18" y="T19"/>
                  </a:cxn>
                  <a:cxn ang="T124">
                    <a:pos x="T20" y="T21"/>
                  </a:cxn>
                  <a:cxn ang="T125">
                    <a:pos x="T22" y="T23"/>
                  </a:cxn>
                  <a:cxn ang="T126">
                    <a:pos x="T24" y="T25"/>
                  </a:cxn>
                  <a:cxn ang="T127">
                    <a:pos x="T26" y="T27"/>
                  </a:cxn>
                  <a:cxn ang="T128">
                    <a:pos x="T28" y="T29"/>
                  </a:cxn>
                  <a:cxn ang="T129">
                    <a:pos x="T30" y="T31"/>
                  </a:cxn>
                  <a:cxn ang="T130">
                    <a:pos x="T32" y="T33"/>
                  </a:cxn>
                  <a:cxn ang="T131">
                    <a:pos x="T34" y="T35"/>
                  </a:cxn>
                  <a:cxn ang="T132">
                    <a:pos x="T36" y="T37"/>
                  </a:cxn>
                  <a:cxn ang="T133">
                    <a:pos x="T38" y="T39"/>
                  </a:cxn>
                  <a:cxn ang="T134">
                    <a:pos x="T40" y="T41"/>
                  </a:cxn>
                  <a:cxn ang="T135">
                    <a:pos x="T42" y="T43"/>
                  </a:cxn>
                  <a:cxn ang="T136">
                    <a:pos x="T44" y="T45"/>
                  </a:cxn>
                  <a:cxn ang="T137">
                    <a:pos x="T46" y="T47"/>
                  </a:cxn>
                  <a:cxn ang="T138">
                    <a:pos x="T48" y="T49"/>
                  </a:cxn>
                  <a:cxn ang="T139">
                    <a:pos x="T50" y="T51"/>
                  </a:cxn>
                  <a:cxn ang="T140">
                    <a:pos x="T52" y="T53"/>
                  </a:cxn>
                  <a:cxn ang="T141">
                    <a:pos x="T54" y="T55"/>
                  </a:cxn>
                  <a:cxn ang="T142">
                    <a:pos x="T56" y="T57"/>
                  </a:cxn>
                  <a:cxn ang="T143">
                    <a:pos x="T58" y="T59"/>
                  </a:cxn>
                  <a:cxn ang="T144">
                    <a:pos x="T60" y="T61"/>
                  </a:cxn>
                  <a:cxn ang="T145">
                    <a:pos x="T62" y="T63"/>
                  </a:cxn>
                  <a:cxn ang="T146">
                    <a:pos x="T64" y="T65"/>
                  </a:cxn>
                  <a:cxn ang="T147">
                    <a:pos x="T66" y="T67"/>
                  </a:cxn>
                  <a:cxn ang="T148">
                    <a:pos x="T68" y="T69"/>
                  </a:cxn>
                  <a:cxn ang="T149">
                    <a:pos x="T70" y="T71"/>
                  </a:cxn>
                  <a:cxn ang="T150">
                    <a:pos x="T72" y="T73"/>
                  </a:cxn>
                  <a:cxn ang="T151">
                    <a:pos x="T74" y="T75"/>
                  </a:cxn>
                  <a:cxn ang="T152">
                    <a:pos x="T76" y="T77"/>
                  </a:cxn>
                  <a:cxn ang="T153">
                    <a:pos x="T78" y="T79"/>
                  </a:cxn>
                  <a:cxn ang="T154">
                    <a:pos x="T80" y="T81"/>
                  </a:cxn>
                  <a:cxn ang="T155">
                    <a:pos x="T82" y="T83"/>
                  </a:cxn>
                  <a:cxn ang="T156">
                    <a:pos x="T84" y="T85"/>
                  </a:cxn>
                  <a:cxn ang="T157">
                    <a:pos x="T86" y="T87"/>
                  </a:cxn>
                  <a:cxn ang="T158">
                    <a:pos x="T88" y="T89"/>
                  </a:cxn>
                  <a:cxn ang="T159">
                    <a:pos x="T90" y="T91"/>
                  </a:cxn>
                  <a:cxn ang="T160">
                    <a:pos x="T92" y="T93"/>
                  </a:cxn>
                  <a:cxn ang="T161">
                    <a:pos x="T94" y="T95"/>
                  </a:cxn>
                  <a:cxn ang="T162">
                    <a:pos x="T96" y="T97"/>
                  </a:cxn>
                  <a:cxn ang="T163">
                    <a:pos x="T98" y="T99"/>
                  </a:cxn>
                  <a:cxn ang="T164">
                    <a:pos x="T100" y="T101"/>
                  </a:cxn>
                  <a:cxn ang="T165">
                    <a:pos x="T102" y="T103"/>
                  </a:cxn>
                  <a:cxn ang="T166">
                    <a:pos x="T104" y="T105"/>
                  </a:cxn>
                  <a:cxn ang="T167">
                    <a:pos x="T106" y="T107"/>
                  </a:cxn>
                  <a:cxn ang="T168">
                    <a:pos x="T108" y="T109"/>
                  </a:cxn>
                  <a:cxn ang="T169">
                    <a:pos x="T110" y="T111"/>
                  </a:cxn>
                  <a:cxn ang="T170">
                    <a:pos x="T112" y="T113"/>
                  </a:cxn>
                </a:cxnLst>
                <a:rect l="0" t="0" r="r" b="b"/>
                <a:pathLst>
                  <a:path w="2929" h="8577">
                    <a:moveTo>
                      <a:pt x="0" y="1765"/>
                    </a:moveTo>
                    <a:lnTo>
                      <a:pt x="0" y="1765"/>
                    </a:lnTo>
                    <a:lnTo>
                      <a:pt x="150" y="1756"/>
                    </a:lnTo>
                    <a:lnTo>
                      <a:pt x="141" y="2144"/>
                    </a:lnTo>
                    <a:lnTo>
                      <a:pt x="141" y="2683"/>
                    </a:lnTo>
                    <a:lnTo>
                      <a:pt x="141" y="3221"/>
                    </a:lnTo>
                    <a:lnTo>
                      <a:pt x="150" y="4289"/>
                    </a:lnTo>
                    <a:lnTo>
                      <a:pt x="176" y="5365"/>
                    </a:lnTo>
                    <a:lnTo>
                      <a:pt x="194" y="5903"/>
                    </a:lnTo>
                    <a:lnTo>
                      <a:pt x="212" y="6433"/>
                    </a:lnTo>
                    <a:lnTo>
                      <a:pt x="273" y="7508"/>
                    </a:lnTo>
                    <a:lnTo>
                      <a:pt x="309" y="8038"/>
                    </a:lnTo>
                    <a:lnTo>
                      <a:pt x="353" y="8576"/>
                    </a:lnTo>
                    <a:lnTo>
                      <a:pt x="362" y="7755"/>
                    </a:lnTo>
                    <a:lnTo>
                      <a:pt x="353" y="6944"/>
                    </a:lnTo>
                    <a:lnTo>
                      <a:pt x="379" y="6830"/>
                    </a:lnTo>
                    <a:lnTo>
                      <a:pt x="459" y="6459"/>
                    </a:lnTo>
                    <a:lnTo>
                      <a:pt x="538" y="6097"/>
                    </a:lnTo>
                    <a:lnTo>
                      <a:pt x="635" y="5736"/>
                    </a:lnTo>
                    <a:lnTo>
                      <a:pt x="723" y="5374"/>
                    </a:lnTo>
                    <a:lnTo>
                      <a:pt x="829" y="5012"/>
                    </a:lnTo>
                    <a:lnTo>
                      <a:pt x="926" y="4650"/>
                    </a:lnTo>
                    <a:lnTo>
                      <a:pt x="1032" y="4289"/>
                    </a:lnTo>
                    <a:lnTo>
                      <a:pt x="1147" y="3936"/>
                    </a:lnTo>
                    <a:lnTo>
                      <a:pt x="1262" y="3574"/>
                    </a:lnTo>
                    <a:lnTo>
                      <a:pt x="1385" y="3221"/>
                    </a:lnTo>
                    <a:lnTo>
                      <a:pt x="1518" y="2877"/>
                    </a:lnTo>
                    <a:lnTo>
                      <a:pt x="1668" y="2533"/>
                    </a:lnTo>
                    <a:lnTo>
                      <a:pt x="1747" y="2365"/>
                    </a:lnTo>
                    <a:lnTo>
                      <a:pt x="1826" y="2197"/>
                    </a:lnTo>
                    <a:lnTo>
                      <a:pt x="1923" y="2030"/>
                    </a:lnTo>
                    <a:lnTo>
                      <a:pt x="2020" y="1880"/>
                    </a:lnTo>
                    <a:lnTo>
                      <a:pt x="2125" y="1730"/>
                    </a:lnTo>
                    <a:lnTo>
                      <a:pt x="2152" y="1694"/>
                    </a:lnTo>
                    <a:lnTo>
                      <a:pt x="2223" y="1694"/>
                    </a:lnTo>
                    <a:lnTo>
                      <a:pt x="2170" y="1686"/>
                    </a:lnTo>
                    <a:lnTo>
                      <a:pt x="2205" y="1641"/>
                    </a:lnTo>
                    <a:lnTo>
                      <a:pt x="2284" y="1800"/>
                    </a:lnTo>
                    <a:lnTo>
                      <a:pt x="2346" y="1968"/>
                    </a:lnTo>
                    <a:lnTo>
                      <a:pt x="2381" y="2083"/>
                    </a:lnTo>
                    <a:lnTo>
                      <a:pt x="2417" y="2197"/>
                    </a:lnTo>
                    <a:lnTo>
                      <a:pt x="2434" y="2321"/>
                    </a:lnTo>
                    <a:lnTo>
                      <a:pt x="2461" y="2436"/>
                    </a:lnTo>
                    <a:lnTo>
                      <a:pt x="2470" y="2559"/>
                    </a:lnTo>
                    <a:lnTo>
                      <a:pt x="2478" y="2683"/>
                    </a:lnTo>
                    <a:lnTo>
                      <a:pt x="2478" y="2797"/>
                    </a:lnTo>
                    <a:lnTo>
                      <a:pt x="2478" y="2921"/>
                    </a:lnTo>
                    <a:lnTo>
                      <a:pt x="2461" y="3159"/>
                    </a:lnTo>
                    <a:lnTo>
                      <a:pt x="2426" y="3406"/>
                    </a:lnTo>
                    <a:lnTo>
                      <a:pt x="2373" y="3644"/>
                    </a:lnTo>
                    <a:lnTo>
                      <a:pt x="2302" y="3883"/>
                    </a:lnTo>
                    <a:lnTo>
                      <a:pt x="2231" y="4112"/>
                    </a:lnTo>
                    <a:lnTo>
                      <a:pt x="2152" y="4350"/>
                    </a:lnTo>
                    <a:lnTo>
                      <a:pt x="2090" y="4597"/>
                    </a:lnTo>
                    <a:lnTo>
                      <a:pt x="2037" y="4853"/>
                    </a:lnTo>
                    <a:lnTo>
                      <a:pt x="2020" y="4977"/>
                    </a:lnTo>
                    <a:lnTo>
                      <a:pt x="2002" y="5100"/>
                    </a:lnTo>
                    <a:lnTo>
                      <a:pt x="1993" y="5233"/>
                    </a:lnTo>
                    <a:lnTo>
                      <a:pt x="1993" y="5365"/>
                    </a:lnTo>
                    <a:lnTo>
                      <a:pt x="2011" y="5489"/>
                    </a:lnTo>
                    <a:lnTo>
                      <a:pt x="2028" y="5621"/>
                    </a:lnTo>
                    <a:lnTo>
                      <a:pt x="2064" y="5745"/>
                    </a:lnTo>
                    <a:lnTo>
                      <a:pt x="2117" y="5868"/>
                    </a:lnTo>
                    <a:lnTo>
                      <a:pt x="2178" y="5983"/>
                    </a:lnTo>
                    <a:lnTo>
                      <a:pt x="2267" y="6089"/>
                    </a:lnTo>
                    <a:lnTo>
                      <a:pt x="2311" y="6133"/>
                    </a:lnTo>
                    <a:lnTo>
                      <a:pt x="2355" y="6177"/>
                    </a:lnTo>
                    <a:lnTo>
                      <a:pt x="2461" y="6256"/>
                    </a:lnTo>
                    <a:lnTo>
                      <a:pt x="2576" y="6318"/>
                    </a:lnTo>
                    <a:lnTo>
                      <a:pt x="2690" y="6362"/>
                    </a:lnTo>
                    <a:lnTo>
                      <a:pt x="2805" y="6406"/>
                    </a:lnTo>
                    <a:lnTo>
                      <a:pt x="2928" y="6450"/>
                    </a:lnTo>
                    <a:lnTo>
                      <a:pt x="2708" y="6336"/>
                    </a:lnTo>
                    <a:lnTo>
                      <a:pt x="2602" y="6265"/>
                    </a:lnTo>
                    <a:lnTo>
                      <a:pt x="2505" y="6195"/>
                    </a:lnTo>
                    <a:lnTo>
                      <a:pt x="2417" y="6115"/>
                    </a:lnTo>
                    <a:lnTo>
                      <a:pt x="2337" y="6027"/>
                    </a:lnTo>
                    <a:lnTo>
                      <a:pt x="2267" y="5930"/>
                    </a:lnTo>
                    <a:lnTo>
                      <a:pt x="2223" y="5824"/>
                    </a:lnTo>
                    <a:lnTo>
                      <a:pt x="2178" y="5709"/>
                    </a:lnTo>
                    <a:lnTo>
                      <a:pt x="2161" y="5595"/>
                    </a:lnTo>
                    <a:lnTo>
                      <a:pt x="2143" y="5480"/>
                    </a:lnTo>
                    <a:lnTo>
                      <a:pt x="2143" y="5356"/>
                    </a:lnTo>
                    <a:lnTo>
                      <a:pt x="2152" y="5242"/>
                    </a:lnTo>
                    <a:lnTo>
                      <a:pt x="2161" y="5118"/>
                    </a:lnTo>
                    <a:lnTo>
                      <a:pt x="2196" y="4880"/>
                    </a:lnTo>
                    <a:lnTo>
                      <a:pt x="2249" y="4642"/>
                    </a:lnTo>
                    <a:lnTo>
                      <a:pt x="2320" y="4403"/>
                    </a:lnTo>
                    <a:lnTo>
                      <a:pt x="2390" y="4174"/>
                    </a:lnTo>
                    <a:lnTo>
                      <a:pt x="2470" y="3927"/>
                    </a:lnTo>
                    <a:lnTo>
                      <a:pt x="2540" y="3689"/>
                    </a:lnTo>
                    <a:lnTo>
                      <a:pt x="2593" y="3433"/>
                    </a:lnTo>
                    <a:lnTo>
                      <a:pt x="2628" y="3186"/>
                    </a:lnTo>
                    <a:lnTo>
                      <a:pt x="2637" y="3053"/>
                    </a:lnTo>
                    <a:lnTo>
                      <a:pt x="2646" y="2930"/>
                    </a:lnTo>
                    <a:lnTo>
                      <a:pt x="2646" y="2797"/>
                    </a:lnTo>
                    <a:lnTo>
                      <a:pt x="2637" y="2674"/>
                    </a:lnTo>
                    <a:lnTo>
                      <a:pt x="2628" y="2541"/>
                    </a:lnTo>
                    <a:lnTo>
                      <a:pt x="2611" y="2418"/>
                    </a:lnTo>
                    <a:lnTo>
                      <a:pt x="2584" y="2286"/>
                    </a:lnTo>
                    <a:lnTo>
                      <a:pt x="2558" y="2162"/>
                    </a:lnTo>
                    <a:lnTo>
                      <a:pt x="2523" y="2038"/>
                    </a:lnTo>
                    <a:lnTo>
                      <a:pt x="2478" y="1915"/>
                    </a:lnTo>
                    <a:lnTo>
                      <a:pt x="2417" y="1765"/>
                    </a:lnTo>
                    <a:lnTo>
                      <a:pt x="2346" y="1624"/>
                    </a:lnTo>
                    <a:lnTo>
                      <a:pt x="2267" y="1483"/>
                    </a:lnTo>
                    <a:lnTo>
                      <a:pt x="2178" y="1341"/>
                    </a:lnTo>
                    <a:lnTo>
                      <a:pt x="2223" y="1341"/>
                    </a:lnTo>
                    <a:lnTo>
                      <a:pt x="2161" y="1333"/>
                    </a:lnTo>
                    <a:lnTo>
                      <a:pt x="2055" y="1191"/>
                    </a:lnTo>
                    <a:lnTo>
                      <a:pt x="1940" y="1059"/>
                    </a:lnTo>
                    <a:lnTo>
                      <a:pt x="1756" y="883"/>
                    </a:lnTo>
                    <a:lnTo>
                      <a:pt x="1562" y="715"/>
                    </a:lnTo>
                    <a:lnTo>
                      <a:pt x="1359" y="565"/>
                    </a:lnTo>
                    <a:lnTo>
                      <a:pt x="1147" y="433"/>
                    </a:lnTo>
                    <a:lnTo>
                      <a:pt x="926" y="309"/>
                    </a:lnTo>
                    <a:lnTo>
                      <a:pt x="706" y="203"/>
                    </a:lnTo>
                    <a:lnTo>
                      <a:pt x="476" y="97"/>
                    </a:lnTo>
                    <a:lnTo>
                      <a:pt x="247" y="0"/>
                    </a:lnTo>
                    <a:lnTo>
                      <a:pt x="688" y="238"/>
                    </a:lnTo>
                    <a:lnTo>
                      <a:pt x="900" y="362"/>
                    </a:lnTo>
                    <a:lnTo>
                      <a:pt x="1112" y="494"/>
                    </a:lnTo>
                    <a:lnTo>
                      <a:pt x="1315" y="635"/>
                    </a:lnTo>
                    <a:lnTo>
                      <a:pt x="1509" y="785"/>
                    </a:lnTo>
                    <a:lnTo>
                      <a:pt x="1685" y="953"/>
                    </a:lnTo>
                    <a:lnTo>
                      <a:pt x="1853" y="1130"/>
                    </a:lnTo>
                    <a:lnTo>
                      <a:pt x="1975" y="1280"/>
                    </a:lnTo>
                    <a:lnTo>
                      <a:pt x="1826" y="1253"/>
                    </a:lnTo>
                    <a:lnTo>
                      <a:pt x="1668" y="1227"/>
                    </a:lnTo>
                    <a:lnTo>
                      <a:pt x="1526" y="1218"/>
                    </a:lnTo>
                    <a:lnTo>
                      <a:pt x="1385" y="1209"/>
                    </a:lnTo>
                    <a:lnTo>
                      <a:pt x="1103" y="1209"/>
                    </a:lnTo>
                    <a:lnTo>
                      <a:pt x="821" y="1227"/>
                    </a:lnTo>
                    <a:lnTo>
                      <a:pt x="547" y="1271"/>
                    </a:lnTo>
                    <a:lnTo>
                      <a:pt x="406" y="1297"/>
                    </a:lnTo>
                    <a:lnTo>
                      <a:pt x="265" y="1333"/>
                    </a:lnTo>
                    <a:lnTo>
                      <a:pt x="247" y="0"/>
                    </a:lnTo>
                    <a:lnTo>
                      <a:pt x="220" y="335"/>
                    </a:lnTo>
                    <a:lnTo>
                      <a:pt x="194" y="680"/>
                    </a:lnTo>
                    <a:lnTo>
                      <a:pt x="168" y="1359"/>
                    </a:lnTo>
                    <a:lnTo>
                      <a:pt x="0" y="1412"/>
                    </a:lnTo>
                    <a:lnTo>
                      <a:pt x="168" y="1403"/>
                    </a:lnTo>
                    <a:lnTo>
                      <a:pt x="159" y="1712"/>
                    </a:lnTo>
                    <a:lnTo>
                      <a:pt x="0" y="1765"/>
                    </a:lnTo>
                    <a:close/>
                    <a:moveTo>
                      <a:pt x="1975" y="1844"/>
                    </a:moveTo>
                    <a:lnTo>
                      <a:pt x="1975" y="1844"/>
                    </a:lnTo>
                    <a:lnTo>
                      <a:pt x="1862" y="1994"/>
                    </a:lnTo>
                    <a:lnTo>
                      <a:pt x="1756" y="2153"/>
                    </a:lnTo>
                    <a:lnTo>
                      <a:pt x="1659" y="2312"/>
                    </a:lnTo>
                    <a:lnTo>
                      <a:pt x="1562" y="2480"/>
                    </a:lnTo>
                    <a:lnTo>
                      <a:pt x="1474" y="2647"/>
                    </a:lnTo>
                    <a:lnTo>
                      <a:pt x="1394" y="2824"/>
                    </a:lnTo>
                    <a:lnTo>
                      <a:pt x="1315" y="2991"/>
                    </a:lnTo>
                    <a:lnTo>
                      <a:pt x="1244" y="3168"/>
                    </a:lnTo>
                    <a:lnTo>
                      <a:pt x="1103" y="3521"/>
                    </a:lnTo>
                    <a:lnTo>
                      <a:pt x="979" y="3883"/>
                    </a:lnTo>
                    <a:lnTo>
                      <a:pt x="865" y="4236"/>
                    </a:lnTo>
                    <a:lnTo>
                      <a:pt x="759" y="4597"/>
                    </a:lnTo>
                    <a:lnTo>
                      <a:pt x="662" y="4968"/>
                    </a:lnTo>
                    <a:lnTo>
                      <a:pt x="573" y="5330"/>
                    </a:lnTo>
                    <a:lnTo>
                      <a:pt x="494" y="5700"/>
                    </a:lnTo>
                    <a:lnTo>
                      <a:pt x="432" y="6071"/>
                    </a:lnTo>
                    <a:lnTo>
                      <a:pt x="370" y="6450"/>
                    </a:lnTo>
                    <a:lnTo>
                      <a:pt x="353" y="6583"/>
                    </a:lnTo>
                    <a:lnTo>
                      <a:pt x="353" y="6433"/>
                    </a:lnTo>
                    <a:lnTo>
                      <a:pt x="344" y="5356"/>
                    </a:lnTo>
                    <a:lnTo>
                      <a:pt x="326" y="4289"/>
                    </a:lnTo>
                    <a:lnTo>
                      <a:pt x="282" y="2144"/>
                    </a:lnTo>
                    <a:lnTo>
                      <a:pt x="273" y="1747"/>
                    </a:lnTo>
                    <a:lnTo>
                      <a:pt x="556" y="1730"/>
                    </a:lnTo>
                    <a:lnTo>
                      <a:pt x="838" y="1712"/>
                    </a:lnTo>
                    <a:lnTo>
                      <a:pt x="1112" y="1703"/>
                    </a:lnTo>
                    <a:lnTo>
                      <a:pt x="1385" y="1694"/>
                    </a:lnTo>
                    <a:lnTo>
                      <a:pt x="1659" y="1694"/>
                    </a:lnTo>
                    <a:lnTo>
                      <a:pt x="2117" y="1694"/>
                    </a:lnTo>
                    <a:lnTo>
                      <a:pt x="2046" y="1774"/>
                    </a:lnTo>
                    <a:lnTo>
                      <a:pt x="1975" y="1844"/>
                    </a:lnTo>
                    <a:close/>
                    <a:moveTo>
                      <a:pt x="265" y="1394"/>
                    </a:moveTo>
                    <a:lnTo>
                      <a:pt x="265" y="1394"/>
                    </a:lnTo>
                    <a:lnTo>
                      <a:pt x="556" y="1377"/>
                    </a:lnTo>
                    <a:lnTo>
                      <a:pt x="838" y="1359"/>
                    </a:lnTo>
                    <a:lnTo>
                      <a:pt x="1112" y="1350"/>
                    </a:lnTo>
                    <a:lnTo>
                      <a:pt x="1385" y="1341"/>
                    </a:lnTo>
                    <a:lnTo>
                      <a:pt x="1659" y="1341"/>
                    </a:lnTo>
                    <a:lnTo>
                      <a:pt x="2020" y="1341"/>
                    </a:lnTo>
                    <a:lnTo>
                      <a:pt x="2117" y="1483"/>
                    </a:lnTo>
                    <a:lnTo>
                      <a:pt x="2196" y="1633"/>
                    </a:lnTo>
                    <a:lnTo>
                      <a:pt x="2143" y="1677"/>
                    </a:lnTo>
                    <a:lnTo>
                      <a:pt x="2028" y="1650"/>
                    </a:lnTo>
                    <a:lnTo>
                      <a:pt x="1905" y="1624"/>
                    </a:lnTo>
                    <a:lnTo>
                      <a:pt x="1668" y="1580"/>
                    </a:lnTo>
                    <a:lnTo>
                      <a:pt x="1526" y="1571"/>
                    </a:lnTo>
                    <a:lnTo>
                      <a:pt x="1385" y="1562"/>
                    </a:lnTo>
                    <a:lnTo>
                      <a:pt x="1103" y="1562"/>
                    </a:lnTo>
                    <a:lnTo>
                      <a:pt x="821" y="1580"/>
                    </a:lnTo>
                    <a:lnTo>
                      <a:pt x="547" y="1624"/>
                    </a:lnTo>
                    <a:lnTo>
                      <a:pt x="406" y="1650"/>
                    </a:lnTo>
                    <a:lnTo>
                      <a:pt x="273" y="1677"/>
                    </a:lnTo>
                    <a:lnTo>
                      <a:pt x="265" y="1394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287" name="Freeform 172"/>
              <p:cNvSpPr>
                <a:spLocks noChangeArrowheads="1"/>
              </p:cNvSpPr>
              <p:nvPr/>
            </p:nvSpPr>
            <p:spPr bwMode="auto">
              <a:xfrm>
                <a:off x="5662613" y="4308475"/>
                <a:ext cx="19050" cy="6350"/>
              </a:xfrm>
              <a:custGeom>
                <a:avLst/>
                <a:gdLst>
                  <a:gd name="T0" fmla="*/ 18697 w 54"/>
                  <a:gd name="T1" fmla="*/ 0 h 19"/>
                  <a:gd name="T2" fmla="*/ 0 w 54"/>
                  <a:gd name="T3" fmla="*/ 6016 h 19"/>
                  <a:gd name="T4" fmla="*/ 18697 w 54"/>
                  <a:gd name="T5" fmla="*/ 3008 h 19"/>
                  <a:gd name="T6" fmla="*/ 18697 w 54"/>
                  <a:gd name="T7" fmla="*/ 3008 h 19"/>
                  <a:gd name="T8" fmla="*/ 18697 w 54"/>
                  <a:gd name="T9" fmla="*/ 3008 h 19"/>
                  <a:gd name="T10" fmla="*/ 18697 w 54"/>
                  <a:gd name="T11" fmla="*/ 3008 h 19"/>
                  <a:gd name="T12" fmla="*/ 18697 w 54"/>
                  <a:gd name="T13" fmla="*/ 3008 h 19"/>
                  <a:gd name="T14" fmla="*/ 18697 w 54"/>
                  <a:gd name="T15" fmla="*/ 3008 h 19"/>
                  <a:gd name="T16" fmla="*/ 18697 w 54"/>
                  <a:gd name="T17" fmla="*/ 0 h 19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54" h="19">
                    <a:moveTo>
                      <a:pt x="53" y="0"/>
                    </a:moveTo>
                    <a:lnTo>
                      <a:pt x="0" y="18"/>
                    </a:lnTo>
                    <a:lnTo>
                      <a:pt x="53" y="9"/>
                    </a:lnTo>
                    <a:lnTo>
                      <a:pt x="53" y="0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288" name="Freeform 173"/>
              <p:cNvSpPr>
                <a:spLocks noChangeArrowheads="1"/>
              </p:cNvSpPr>
              <p:nvPr/>
            </p:nvSpPr>
            <p:spPr bwMode="auto">
              <a:xfrm>
                <a:off x="5751513" y="4292600"/>
                <a:ext cx="53975" cy="19050"/>
              </a:xfrm>
              <a:custGeom>
                <a:avLst/>
                <a:gdLst>
                  <a:gd name="T0" fmla="*/ 44324 w 151"/>
                  <a:gd name="T1" fmla="*/ 0 h 54"/>
                  <a:gd name="T2" fmla="*/ 6434 w 151"/>
                  <a:gd name="T3" fmla="*/ 3175 h 54"/>
                  <a:gd name="T4" fmla="*/ 6434 w 151"/>
                  <a:gd name="T5" fmla="*/ 3175 h 54"/>
                  <a:gd name="T6" fmla="*/ 0 w 151"/>
                  <a:gd name="T7" fmla="*/ 6350 h 54"/>
                  <a:gd name="T8" fmla="*/ 0 w 151"/>
                  <a:gd name="T9" fmla="*/ 12347 h 54"/>
                  <a:gd name="T10" fmla="*/ 0 w 151"/>
                  <a:gd name="T11" fmla="*/ 12347 h 54"/>
                  <a:gd name="T12" fmla="*/ 3217 w 151"/>
                  <a:gd name="T13" fmla="*/ 15522 h 54"/>
                  <a:gd name="T14" fmla="*/ 6434 w 151"/>
                  <a:gd name="T15" fmla="*/ 18697 h 54"/>
                  <a:gd name="T16" fmla="*/ 44324 w 151"/>
                  <a:gd name="T17" fmla="*/ 18697 h 54"/>
                  <a:gd name="T18" fmla="*/ 44324 w 151"/>
                  <a:gd name="T19" fmla="*/ 18697 h 54"/>
                  <a:gd name="T20" fmla="*/ 47183 w 151"/>
                  <a:gd name="T21" fmla="*/ 18697 h 54"/>
                  <a:gd name="T22" fmla="*/ 47183 w 151"/>
                  <a:gd name="T23" fmla="*/ 18697 h 54"/>
                  <a:gd name="T24" fmla="*/ 53618 w 151"/>
                  <a:gd name="T25" fmla="*/ 12347 h 54"/>
                  <a:gd name="T26" fmla="*/ 53618 w 151"/>
                  <a:gd name="T27" fmla="*/ 6350 h 54"/>
                  <a:gd name="T28" fmla="*/ 53618 w 151"/>
                  <a:gd name="T29" fmla="*/ 6350 h 54"/>
                  <a:gd name="T30" fmla="*/ 50400 w 151"/>
                  <a:gd name="T31" fmla="*/ 0 h 54"/>
                  <a:gd name="T32" fmla="*/ 44324 w 151"/>
                  <a:gd name="T33" fmla="*/ 0 h 54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151" h="54">
                    <a:moveTo>
                      <a:pt x="124" y="0"/>
                    </a:moveTo>
                    <a:lnTo>
                      <a:pt x="18" y="9"/>
                    </a:lnTo>
                    <a:lnTo>
                      <a:pt x="0" y="18"/>
                    </a:lnTo>
                    <a:lnTo>
                      <a:pt x="0" y="35"/>
                    </a:lnTo>
                    <a:lnTo>
                      <a:pt x="9" y="44"/>
                    </a:lnTo>
                    <a:lnTo>
                      <a:pt x="18" y="53"/>
                    </a:lnTo>
                    <a:lnTo>
                      <a:pt x="124" y="53"/>
                    </a:lnTo>
                    <a:lnTo>
                      <a:pt x="132" y="53"/>
                    </a:lnTo>
                    <a:lnTo>
                      <a:pt x="150" y="35"/>
                    </a:lnTo>
                    <a:lnTo>
                      <a:pt x="150" y="18"/>
                    </a:lnTo>
                    <a:lnTo>
                      <a:pt x="141" y="0"/>
                    </a:lnTo>
                    <a:lnTo>
                      <a:pt x="124" y="0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289" name="Freeform 174"/>
              <p:cNvSpPr>
                <a:spLocks noChangeArrowheads="1"/>
              </p:cNvSpPr>
              <p:nvPr/>
            </p:nvSpPr>
            <p:spPr bwMode="auto">
              <a:xfrm>
                <a:off x="5859463" y="4276725"/>
                <a:ext cx="66675" cy="31750"/>
              </a:xfrm>
              <a:custGeom>
                <a:avLst/>
                <a:gdLst>
                  <a:gd name="T0" fmla="*/ 50544 w 186"/>
                  <a:gd name="T1" fmla="*/ 0 h 89"/>
                  <a:gd name="T2" fmla="*/ 12546 w 186"/>
                  <a:gd name="T3" fmla="*/ 3211 h 89"/>
                  <a:gd name="T4" fmla="*/ 12546 w 186"/>
                  <a:gd name="T5" fmla="*/ 3211 h 89"/>
                  <a:gd name="T6" fmla="*/ 3226 w 186"/>
                  <a:gd name="T7" fmla="*/ 9275 h 89"/>
                  <a:gd name="T8" fmla="*/ 0 w 186"/>
                  <a:gd name="T9" fmla="*/ 12486 h 89"/>
                  <a:gd name="T10" fmla="*/ 0 w 186"/>
                  <a:gd name="T11" fmla="*/ 18907 h 89"/>
                  <a:gd name="T12" fmla="*/ 0 w 186"/>
                  <a:gd name="T13" fmla="*/ 18907 h 89"/>
                  <a:gd name="T14" fmla="*/ 3226 w 186"/>
                  <a:gd name="T15" fmla="*/ 22118 h 89"/>
                  <a:gd name="T16" fmla="*/ 3226 w 186"/>
                  <a:gd name="T17" fmla="*/ 28183 h 89"/>
                  <a:gd name="T18" fmla="*/ 9679 w 186"/>
                  <a:gd name="T19" fmla="*/ 31393 h 89"/>
                  <a:gd name="T20" fmla="*/ 15773 w 186"/>
                  <a:gd name="T21" fmla="*/ 31393 h 89"/>
                  <a:gd name="T22" fmla="*/ 53770 w 186"/>
                  <a:gd name="T23" fmla="*/ 31393 h 89"/>
                  <a:gd name="T24" fmla="*/ 53770 w 186"/>
                  <a:gd name="T25" fmla="*/ 31393 h 89"/>
                  <a:gd name="T26" fmla="*/ 53770 w 186"/>
                  <a:gd name="T27" fmla="*/ 31393 h 89"/>
                  <a:gd name="T28" fmla="*/ 53770 w 186"/>
                  <a:gd name="T29" fmla="*/ 31393 h 89"/>
                  <a:gd name="T30" fmla="*/ 60223 w 186"/>
                  <a:gd name="T31" fmla="*/ 28183 h 89"/>
                  <a:gd name="T32" fmla="*/ 63449 w 186"/>
                  <a:gd name="T33" fmla="*/ 25329 h 89"/>
                  <a:gd name="T34" fmla="*/ 66317 w 186"/>
                  <a:gd name="T35" fmla="*/ 18907 h 89"/>
                  <a:gd name="T36" fmla="*/ 66317 w 186"/>
                  <a:gd name="T37" fmla="*/ 12486 h 89"/>
                  <a:gd name="T38" fmla="*/ 66317 w 186"/>
                  <a:gd name="T39" fmla="*/ 12486 h 89"/>
                  <a:gd name="T40" fmla="*/ 66317 w 186"/>
                  <a:gd name="T41" fmla="*/ 6421 h 89"/>
                  <a:gd name="T42" fmla="*/ 63449 w 186"/>
                  <a:gd name="T43" fmla="*/ 3211 h 89"/>
                  <a:gd name="T44" fmla="*/ 56996 w 186"/>
                  <a:gd name="T45" fmla="*/ 0 h 89"/>
                  <a:gd name="T46" fmla="*/ 50544 w 186"/>
                  <a:gd name="T47" fmla="*/ 0 h 89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0" t="0" r="r" b="b"/>
                <a:pathLst>
                  <a:path w="186" h="89">
                    <a:moveTo>
                      <a:pt x="141" y="0"/>
                    </a:moveTo>
                    <a:lnTo>
                      <a:pt x="35" y="9"/>
                    </a:lnTo>
                    <a:lnTo>
                      <a:pt x="9" y="26"/>
                    </a:lnTo>
                    <a:lnTo>
                      <a:pt x="0" y="35"/>
                    </a:lnTo>
                    <a:lnTo>
                      <a:pt x="0" y="53"/>
                    </a:lnTo>
                    <a:lnTo>
                      <a:pt x="9" y="62"/>
                    </a:lnTo>
                    <a:lnTo>
                      <a:pt x="9" y="79"/>
                    </a:lnTo>
                    <a:lnTo>
                      <a:pt x="27" y="88"/>
                    </a:lnTo>
                    <a:lnTo>
                      <a:pt x="44" y="88"/>
                    </a:lnTo>
                    <a:lnTo>
                      <a:pt x="150" y="88"/>
                    </a:lnTo>
                    <a:lnTo>
                      <a:pt x="168" y="79"/>
                    </a:lnTo>
                    <a:lnTo>
                      <a:pt x="177" y="71"/>
                    </a:lnTo>
                    <a:lnTo>
                      <a:pt x="185" y="53"/>
                    </a:lnTo>
                    <a:lnTo>
                      <a:pt x="185" y="35"/>
                    </a:lnTo>
                    <a:lnTo>
                      <a:pt x="185" y="18"/>
                    </a:lnTo>
                    <a:lnTo>
                      <a:pt x="177" y="9"/>
                    </a:lnTo>
                    <a:lnTo>
                      <a:pt x="159" y="0"/>
                    </a:lnTo>
                    <a:lnTo>
                      <a:pt x="141" y="0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290" name="Freeform 175"/>
              <p:cNvSpPr>
                <a:spLocks noChangeArrowheads="1"/>
              </p:cNvSpPr>
              <p:nvPr/>
            </p:nvSpPr>
            <p:spPr bwMode="auto">
              <a:xfrm>
                <a:off x="5970588" y="4264025"/>
                <a:ext cx="76200" cy="41275"/>
              </a:xfrm>
              <a:custGeom>
                <a:avLst/>
                <a:gdLst>
                  <a:gd name="T0" fmla="*/ 53662 w 213"/>
                  <a:gd name="T1" fmla="*/ 0 h 115"/>
                  <a:gd name="T2" fmla="*/ 15741 w 213"/>
                  <a:gd name="T3" fmla="*/ 6102 h 115"/>
                  <a:gd name="T4" fmla="*/ 15741 w 213"/>
                  <a:gd name="T5" fmla="*/ 6102 h 115"/>
                  <a:gd name="T6" fmla="*/ 9301 w 213"/>
                  <a:gd name="T7" fmla="*/ 6102 h 115"/>
                  <a:gd name="T8" fmla="*/ 6439 w 213"/>
                  <a:gd name="T9" fmla="*/ 9332 h 115"/>
                  <a:gd name="T10" fmla="*/ 0 w 213"/>
                  <a:gd name="T11" fmla="*/ 15792 h 115"/>
                  <a:gd name="T12" fmla="*/ 0 w 213"/>
                  <a:gd name="T13" fmla="*/ 21894 h 115"/>
                  <a:gd name="T14" fmla="*/ 0 w 213"/>
                  <a:gd name="T15" fmla="*/ 21894 h 115"/>
                  <a:gd name="T16" fmla="*/ 3220 w 213"/>
                  <a:gd name="T17" fmla="*/ 31584 h 115"/>
                  <a:gd name="T18" fmla="*/ 6439 w 213"/>
                  <a:gd name="T19" fmla="*/ 34815 h 115"/>
                  <a:gd name="T20" fmla="*/ 12521 w 213"/>
                  <a:gd name="T21" fmla="*/ 40916 h 115"/>
                  <a:gd name="T22" fmla="*/ 18961 w 213"/>
                  <a:gd name="T23" fmla="*/ 40916 h 115"/>
                  <a:gd name="T24" fmla="*/ 56882 w 213"/>
                  <a:gd name="T25" fmla="*/ 40916 h 115"/>
                  <a:gd name="T26" fmla="*/ 56882 w 213"/>
                  <a:gd name="T27" fmla="*/ 40916 h 115"/>
                  <a:gd name="T28" fmla="*/ 56882 w 213"/>
                  <a:gd name="T29" fmla="*/ 40916 h 115"/>
                  <a:gd name="T30" fmla="*/ 56882 w 213"/>
                  <a:gd name="T31" fmla="*/ 40916 h 115"/>
                  <a:gd name="T32" fmla="*/ 66183 w 213"/>
                  <a:gd name="T33" fmla="*/ 38045 h 115"/>
                  <a:gd name="T34" fmla="*/ 72623 w 213"/>
                  <a:gd name="T35" fmla="*/ 31584 h 115"/>
                  <a:gd name="T36" fmla="*/ 75842 w 213"/>
                  <a:gd name="T37" fmla="*/ 25124 h 115"/>
                  <a:gd name="T38" fmla="*/ 75842 w 213"/>
                  <a:gd name="T39" fmla="*/ 19022 h 115"/>
                  <a:gd name="T40" fmla="*/ 75842 w 213"/>
                  <a:gd name="T41" fmla="*/ 19022 h 115"/>
                  <a:gd name="T42" fmla="*/ 72623 w 213"/>
                  <a:gd name="T43" fmla="*/ 12562 h 115"/>
                  <a:gd name="T44" fmla="*/ 69403 w 213"/>
                  <a:gd name="T45" fmla="*/ 6102 h 115"/>
                  <a:gd name="T46" fmla="*/ 62963 w 213"/>
                  <a:gd name="T47" fmla="*/ 2871 h 115"/>
                  <a:gd name="T48" fmla="*/ 53662 w 213"/>
                  <a:gd name="T49" fmla="*/ 0 h 115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0" t="0" r="r" b="b"/>
                <a:pathLst>
                  <a:path w="213" h="115">
                    <a:moveTo>
                      <a:pt x="150" y="0"/>
                    </a:moveTo>
                    <a:lnTo>
                      <a:pt x="44" y="17"/>
                    </a:lnTo>
                    <a:lnTo>
                      <a:pt x="26" y="17"/>
                    </a:lnTo>
                    <a:lnTo>
                      <a:pt x="18" y="26"/>
                    </a:lnTo>
                    <a:lnTo>
                      <a:pt x="0" y="44"/>
                    </a:lnTo>
                    <a:lnTo>
                      <a:pt x="0" y="61"/>
                    </a:lnTo>
                    <a:lnTo>
                      <a:pt x="9" y="88"/>
                    </a:lnTo>
                    <a:lnTo>
                      <a:pt x="18" y="97"/>
                    </a:lnTo>
                    <a:lnTo>
                      <a:pt x="35" y="114"/>
                    </a:lnTo>
                    <a:lnTo>
                      <a:pt x="53" y="114"/>
                    </a:lnTo>
                    <a:lnTo>
                      <a:pt x="159" y="114"/>
                    </a:lnTo>
                    <a:lnTo>
                      <a:pt x="185" y="106"/>
                    </a:lnTo>
                    <a:lnTo>
                      <a:pt x="203" y="88"/>
                    </a:lnTo>
                    <a:lnTo>
                      <a:pt x="212" y="70"/>
                    </a:lnTo>
                    <a:lnTo>
                      <a:pt x="212" y="53"/>
                    </a:lnTo>
                    <a:lnTo>
                      <a:pt x="203" y="35"/>
                    </a:lnTo>
                    <a:lnTo>
                      <a:pt x="194" y="17"/>
                    </a:lnTo>
                    <a:lnTo>
                      <a:pt x="176" y="8"/>
                    </a:lnTo>
                    <a:lnTo>
                      <a:pt x="150" y="0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291" name="Freeform 176"/>
              <p:cNvSpPr>
                <a:spLocks noChangeArrowheads="1"/>
              </p:cNvSpPr>
              <p:nvPr/>
            </p:nvSpPr>
            <p:spPr bwMode="auto">
              <a:xfrm>
                <a:off x="6081713" y="4257675"/>
                <a:ext cx="82550" cy="44450"/>
              </a:xfrm>
              <a:custGeom>
                <a:avLst/>
                <a:gdLst>
                  <a:gd name="T0" fmla="*/ 59938 w 230"/>
                  <a:gd name="T1" fmla="*/ 0 h 125"/>
                  <a:gd name="T2" fmla="*/ 21894 w 230"/>
                  <a:gd name="T3" fmla="*/ 3200 h 125"/>
                  <a:gd name="T4" fmla="*/ 21894 w 230"/>
                  <a:gd name="T5" fmla="*/ 3200 h 125"/>
                  <a:gd name="T6" fmla="*/ 12562 w 230"/>
                  <a:gd name="T7" fmla="*/ 3200 h 125"/>
                  <a:gd name="T8" fmla="*/ 6102 w 230"/>
                  <a:gd name="T9" fmla="*/ 9246 h 125"/>
                  <a:gd name="T10" fmla="*/ 3230 w 230"/>
                  <a:gd name="T11" fmla="*/ 15646 h 125"/>
                  <a:gd name="T12" fmla="*/ 0 w 230"/>
                  <a:gd name="T13" fmla="*/ 25248 h 125"/>
                  <a:gd name="T14" fmla="*/ 0 w 230"/>
                  <a:gd name="T15" fmla="*/ 25248 h 125"/>
                  <a:gd name="T16" fmla="*/ 3230 w 230"/>
                  <a:gd name="T17" fmla="*/ 31293 h 125"/>
                  <a:gd name="T18" fmla="*/ 6102 w 230"/>
                  <a:gd name="T19" fmla="*/ 37694 h 125"/>
                  <a:gd name="T20" fmla="*/ 15792 w 230"/>
                  <a:gd name="T21" fmla="*/ 44094 h 125"/>
                  <a:gd name="T22" fmla="*/ 21894 w 230"/>
                  <a:gd name="T23" fmla="*/ 44094 h 125"/>
                  <a:gd name="T24" fmla="*/ 59938 w 230"/>
                  <a:gd name="T25" fmla="*/ 44094 h 125"/>
                  <a:gd name="T26" fmla="*/ 59938 w 230"/>
                  <a:gd name="T27" fmla="*/ 44094 h 125"/>
                  <a:gd name="T28" fmla="*/ 63169 w 230"/>
                  <a:gd name="T29" fmla="*/ 44094 h 125"/>
                  <a:gd name="T30" fmla="*/ 63169 w 230"/>
                  <a:gd name="T31" fmla="*/ 44094 h 125"/>
                  <a:gd name="T32" fmla="*/ 69629 w 230"/>
                  <a:gd name="T33" fmla="*/ 40894 h 125"/>
                  <a:gd name="T34" fmla="*/ 76090 w 230"/>
                  <a:gd name="T35" fmla="*/ 37694 h 125"/>
                  <a:gd name="T36" fmla="*/ 82191 w 230"/>
                  <a:gd name="T37" fmla="*/ 28092 h 125"/>
                  <a:gd name="T38" fmla="*/ 82191 w 230"/>
                  <a:gd name="T39" fmla="*/ 22047 h 125"/>
                  <a:gd name="T40" fmla="*/ 82191 w 230"/>
                  <a:gd name="T41" fmla="*/ 22047 h 125"/>
                  <a:gd name="T42" fmla="*/ 78961 w 230"/>
                  <a:gd name="T43" fmla="*/ 12446 h 125"/>
                  <a:gd name="T44" fmla="*/ 76090 w 230"/>
                  <a:gd name="T45" fmla="*/ 6401 h 125"/>
                  <a:gd name="T46" fmla="*/ 69629 w 230"/>
                  <a:gd name="T47" fmla="*/ 3200 h 125"/>
                  <a:gd name="T48" fmla="*/ 59938 w 230"/>
                  <a:gd name="T49" fmla="*/ 0 h 125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0" t="0" r="r" b="b"/>
                <a:pathLst>
                  <a:path w="230" h="125">
                    <a:moveTo>
                      <a:pt x="167" y="0"/>
                    </a:moveTo>
                    <a:lnTo>
                      <a:pt x="61" y="9"/>
                    </a:lnTo>
                    <a:lnTo>
                      <a:pt x="35" y="9"/>
                    </a:lnTo>
                    <a:lnTo>
                      <a:pt x="17" y="26"/>
                    </a:lnTo>
                    <a:lnTo>
                      <a:pt x="9" y="44"/>
                    </a:lnTo>
                    <a:lnTo>
                      <a:pt x="0" y="71"/>
                    </a:lnTo>
                    <a:lnTo>
                      <a:pt x="9" y="88"/>
                    </a:lnTo>
                    <a:lnTo>
                      <a:pt x="17" y="106"/>
                    </a:lnTo>
                    <a:lnTo>
                      <a:pt x="44" y="124"/>
                    </a:lnTo>
                    <a:lnTo>
                      <a:pt x="61" y="124"/>
                    </a:lnTo>
                    <a:lnTo>
                      <a:pt x="167" y="124"/>
                    </a:lnTo>
                    <a:lnTo>
                      <a:pt x="176" y="124"/>
                    </a:lnTo>
                    <a:lnTo>
                      <a:pt x="194" y="115"/>
                    </a:lnTo>
                    <a:lnTo>
                      <a:pt x="212" y="106"/>
                    </a:lnTo>
                    <a:lnTo>
                      <a:pt x="229" y="79"/>
                    </a:lnTo>
                    <a:lnTo>
                      <a:pt x="229" y="62"/>
                    </a:lnTo>
                    <a:lnTo>
                      <a:pt x="220" y="35"/>
                    </a:lnTo>
                    <a:lnTo>
                      <a:pt x="212" y="18"/>
                    </a:lnTo>
                    <a:lnTo>
                      <a:pt x="194" y="9"/>
                    </a:lnTo>
                    <a:lnTo>
                      <a:pt x="167" y="0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292" name="Freeform 177"/>
              <p:cNvSpPr>
                <a:spLocks noChangeArrowheads="1"/>
              </p:cNvSpPr>
              <p:nvPr/>
            </p:nvSpPr>
            <p:spPr bwMode="auto">
              <a:xfrm>
                <a:off x="6196013" y="4254500"/>
                <a:ext cx="85725" cy="47625"/>
              </a:xfrm>
              <a:custGeom>
                <a:avLst/>
                <a:gdLst>
                  <a:gd name="T0" fmla="*/ 60008 w 240"/>
                  <a:gd name="T1" fmla="*/ 0 h 134"/>
                  <a:gd name="T2" fmla="*/ 22146 w 240"/>
                  <a:gd name="T3" fmla="*/ 0 h 134"/>
                  <a:gd name="T4" fmla="*/ 22146 w 240"/>
                  <a:gd name="T5" fmla="*/ 0 h 134"/>
                  <a:gd name="T6" fmla="*/ 12859 w 240"/>
                  <a:gd name="T7" fmla="*/ 3199 h 134"/>
                  <a:gd name="T8" fmla="*/ 6429 w 240"/>
                  <a:gd name="T9" fmla="*/ 6397 h 134"/>
                  <a:gd name="T10" fmla="*/ 3215 w 240"/>
                  <a:gd name="T11" fmla="*/ 15638 h 134"/>
                  <a:gd name="T12" fmla="*/ 0 w 240"/>
                  <a:gd name="T13" fmla="*/ 22035 h 134"/>
                  <a:gd name="T14" fmla="*/ 0 w 240"/>
                  <a:gd name="T15" fmla="*/ 22035 h 134"/>
                  <a:gd name="T16" fmla="*/ 3215 w 240"/>
                  <a:gd name="T17" fmla="*/ 31276 h 134"/>
                  <a:gd name="T18" fmla="*/ 6429 w 240"/>
                  <a:gd name="T19" fmla="*/ 40872 h 134"/>
                  <a:gd name="T20" fmla="*/ 16073 w 240"/>
                  <a:gd name="T21" fmla="*/ 44071 h 134"/>
                  <a:gd name="T22" fmla="*/ 22146 w 240"/>
                  <a:gd name="T23" fmla="*/ 47270 h 134"/>
                  <a:gd name="T24" fmla="*/ 63222 w 240"/>
                  <a:gd name="T25" fmla="*/ 47270 h 134"/>
                  <a:gd name="T26" fmla="*/ 63222 w 240"/>
                  <a:gd name="T27" fmla="*/ 47270 h 134"/>
                  <a:gd name="T28" fmla="*/ 63222 w 240"/>
                  <a:gd name="T29" fmla="*/ 47270 h 134"/>
                  <a:gd name="T30" fmla="*/ 72509 w 240"/>
                  <a:gd name="T31" fmla="*/ 44071 h 134"/>
                  <a:gd name="T32" fmla="*/ 78938 w 240"/>
                  <a:gd name="T33" fmla="*/ 37674 h 134"/>
                  <a:gd name="T34" fmla="*/ 82153 w 240"/>
                  <a:gd name="T35" fmla="*/ 31276 h 134"/>
                  <a:gd name="T36" fmla="*/ 85368 w 240"/>
                  <a:gd name="T37" fmla="*/ 22035 h 134"/>
                  <a:gd name="T38" fmla="*/ 85368 w 240"/>
                  <a:gd name="T39" fmla="*/ 22035 h 134"/>
                  <a:gd name="T40" fmla="*/ 82153 w 240"/>
                  <a:gd name="T41" fmla="*/ 12439 h 134"/>
                  <a:gd name="T42" fmla="*/ 78938 w 240"/>
                  <a:gd name="T43" fmla="*/ 6397 h 134"/>
                  <a:gd name="T44" fmla="*/ 69652 w 240"/>
                  <a:gd name="T45" fmla="*/ 0 h 134"/>
                  <a:gd name="T46" fmla="*/ 60008 w 240"/>
                  <a:gd name="T47" fmla="*/ 0 h 134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0" t="0" r="r" b="b"/>
                <a:pathLst>
                  <a:path w="240" h="134">
                    <a:moveTo>
                      <a:pt x="168" y="0"/>
                    </a:moveTo>
                    <a:lnTo>
                      <a:pt x="62" y="0"/>
                    </a:lnTo>
                    <a:lnTo>
                      <a:pt x="36" y="9"/>
                    </a:lnTo>
                    <a:lnTo>
                      <a:pt x="18" y="18"/>
                    </a:lnTo>
                    <a:lnTo>
                      <a:pt x="9" y="44"/>
                    </a:lnTo>
                    <a:lnTo>
                      <a:pt x="0" y="62"/>
                    </a:lnTo>
                    <a:lnTo>
                      <a:pt x="9" y="88"/>
                    </a:lnTo>
                    <a:lnTo>
                      <a:pt x="18" y="115"/>
                    </a:lnTo>
                    <a:lnTo>
                      <a:pt x="45" y="124"/>
                    </a:lnTo>
                    <a:lnTo>
                      <a:pt x="62" y="133"/>
                    </a:lnTo>
                    <a:lnTo>
                      <a:pt x="177" y="133"/>
                    </a:lnTo>
                    <a:lnTo>
                      <a:pt x="203" y="124"/>
                    </a:lnTo>
                    <a:lnTo>
                      <a:pt x="221" y="106"/>
                    </a:lnTo>
                    <a:lnTo>
                      <a:pt x="230" y="88"/>
                    </a:lnTo>
                    <a:lnTo>
                      <a:pt x="239" y="62"/>
                    </a:lnTo>
                    <a:lnTo>
                      <a:pt x="230" y="35"/>
                    </a:lnTo>
                    <a:lnTo>
                      <a:pt x="221" y="18"/>
                    </a:lnTo>
                    <a:lnTo>
                      <a:pt x="195" y="0"/>
                    </a:lnTo>
                    <a:lnTo>
                      <a:pt x="168" y="0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293" name="Freeform 178"/>
              <p:cNvSpPr>
                <a:spLocks noChangeArrowheads="1"/>
              </p:cNvSpPr>
              <p:nvPr/>
            </p:nvSpPr>
            <p:spPr bwMode="auto">
              <a:xfrm>
                <a:off x="6310313" y="4251325"/>
                <a:ext cx="85725" cy="47625"/>
              </a:xfrm>
              <a:custGeom>
                <a:avLst/>
                <a:gdLst>
                  <a:gd name="T0" fmla="*/ 63487 w 239"/>
                  <a:gd name="T1" fmla="*/ 0 h 134"/>
                  <a:gd name="T2" fmla="*/ 63487 w 239"/>
                  <a:gd name="T3" fmla="*/ 0 h 134"/>
                  <a:gd name="T4" fmla="*/ 25466 w 239"/>
                  <a:gd name="T5" fmla="*/ 0 h 134"/>
                  <a:gd name="T6" fmla="*/ 25466 w 239"/>
                  <a:gd name="T7" fmla="*/ 0 h 134"/>
                  <a:gd name="T8" fmla="*/ 15782 w 239"/>
                  <a:gd name="T9" fmla="*/ 3199 h 134"/>
                  <a:gd name="T10" fmla="*/ 6456 w 239"/>
                  <a:gd name="T11" fmla="*/ 9596 h 134"/>
                  <a:gd name="T12" fmla="*/ 3228 w 239"/>
                  <a:gd name="T13" fmla="*/ 15638 h 134"/>
                  <a:gd name="T14" fmla="*/ 0 w 239"/>
                  <a:gd name="T15" fmla="*/ 25234 h 134"/>
                  <a:gd name="T16" fmla="*/ 0 w 239"/>
                  <a:gd name="T17" fmla="*/ 25234 h 134"/>
                  <a:gd name="T18" fmla="*/ 3228 w 239"/>
                  <a:gd name="T19" fmla="*/ 34475 h 134"/>
                  <a:gd name="T20" fmla="*/ 6456 w 239"/>
                  <a:gd name="T21" fmla="*/ 40872 h 134"/>
                  <a:gd name="T22" fmla="*/ 15782 w 239"/>
                  <a:gd name="T23" fmla="*/ 47270 h 134"/>
                  <a:gd name="T24" fmla="*/ 25466 w 239"/>
                  <a:gd name="T25" fmla="*/ 47270 h 134"/>
                  <a:gd name="T26" fmla="*/ 25466 w 239"/>
                  <a:gd name="T27" fmla="*/ 47270 h 134"/>
                  <a:gd name="T28" fmla="*/ 63487 w 239"/>
                  <a:gd name="T29" fmla="*/ 47270 h 134"/>
                  <a:gd name="T30" fmla="*/ 63487 w 239"/>
                  <a:gd name="T31" fmla="*/ 47270 h 134"/>
                  <a:gd name="T32" fmla="*/ 72812 w 239"/>
                  <a:gd name="T33" fmla="*/ 47270 h 134"/>
                  <a:gd name="T34" fmla="*/ 79269 w 239"/>
                  <a:gd name="T35" fmla="*/ 40872 h 134"/>
                  <a:gd name="T36" fmla="*/ 85366 w 239"/>
                  <a:gd name="T37" fmla="*/ 34475 h 134"/>
                  <a:gd name="T38" fmla="*/ 85366 w 239"/>
                  <a:gd name="T39" fmla="*/ 25234 h 134"/>
                  <a:gd name="T40" fmla="*/ 85366 w 239"/>
                  <a:gd name="T41" fmla="*/ 25234 h 134"/>
                  <a:gd name="T42" fmla="*/ 85366 w 239"/>
                  <a:gd name="T43" fmla="*/ 15638 h 134"/>
                  <a:gd name="T44" fmla="*/ 79269 w 239"/>
                  <a:gd name="T45" fmla="*/ 9596 h 134"/>
                  <a:gd name="T46" fmla="*/ 72812 w 239"/>
                  <a:gd name="T47" fmla="*/ 3199 h 134"/>
                  <a:gd name="T48" fmla="*/ 63487 w 239"/>
                  <a:gd name="T49" fmla="*/ 0 h 134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0" t="0" r="r" b="b"/>
                <a:pathLst>
                  <a:path w="239" h="134">
                    <a:moveTo>
                      <a:pt x="177" y="0"/>
                    </a:moveTo>
                    <a:lnTo>
                      <a:pt x="177" y="0"/>
                    </a:lnTo>
                    <a:lnTo>
                      <a:pt x="71" y="0"/>
                    </a:lnTo>
                    <a:lnTo>
                      <a:pt x="44" y="9"/>
                    </a:lnTo>
                    <a:lnTo>
                      <a:pt x="18" y="27"/>
                    </a:lnTo>
                    <a:lnTo>
                      <a:pt x="9" y="44"/>
                    </a:lnTo>
                    <a:lnTo>
                      <a:pt x="0" y="71"/>
                    </a:lnTo>
                    <a:lnTo>
                      <a:pt x="9" y="97"/>
                    </a:lnTo>
                    <a:lnTo>
                      <a:pt x="18" y="115"/>
                    </a:lnTo>
                    <a:lnTo>
                      <a:pt x="44" y="133"/>
                    </a:lnTo>
                    <a:lnTo>
                      <a:pt x="71" y="133"/>
                    </a:lnTo>
                    <a:lnTo>
                      <a:pt x="177" y="133"/>
                    </a:lnTo>
                    <a:lnTo>
                      <a:pt x="203" y="133"/>
                    </a:lnTo>
                    <a:lnTo>
                      <a:pt x="221" y="115"/>
                    </a:lnTo>
                    <a:lnTo>
                      <a:pt x="238" y="97"/>
                    </a:lnTo>
                    <a:lnTo>
                      <a:pt x="238" y="71"/>
                    </a:lnTo>
                    <a:lnTo>
                      <a:pt x="238" y="44"/>
                    </a:lnTo>
                    <a:lnTo>
                      <a:pt x="221" y="27"/>
                    </a:lnTo>
                    <a:lnTo>
                      <a:pt x="203" y="9"/>
                    </a:lnTo>
                    <a:lnTo>
                      <a:pt x="177" y="0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294" name="Freeform 179"/>
              <p:cNvSpPr>
                <a:spLocks noChangeArrowheads="1"/>
              </p:cNvSpPr>
              <p:nvPr/>
            </p:nvSpPr>
            <p:spPr bwMode="auto">
              <a:xfrm>
                <a:off x="6664325" y="4264025"/>
                <a:ext cx="76200" cy="41275"/>
              </a:xfrm>
              <a:custGeom>
                <a:avLst/>
                <a:gdLst>
                  <a:gd name="T0" fmla="*/ 56791 w 212"/>
                  <a:gd name="T1" fmla="*/ 2871 h 115"/>
                  <a:gd name="T2" fmla="*/ 18691 w 212"/>
                  <a:gd name="T3" fmla="*/ 0 h 115"/>
                  <a:gd name="T4" fmla="*/ 18691 w 212"/>
                  <a:gd name="T5" fmla="*/ 0 h 115"/>
                  <a:gd name="T6" fmla="*/ 18691 w 212"/>
                  <a:gd name="T7" fmla="*/ 0 h 115"/>
                  <a:gd name="T8" fmla="*/ 18691 w 212"/>
                  <a:gd name="T9" fmla="*/ 0 h 115"/>
                  <a:gd name="T10" fmla="*/ 9345 w 212"/>
                  <a:gd name="T11" fmla="*/ 2871 h 115"/>
                  <a:gd name="T12" fmla="*/ 2875 w 212"/>
                  <a:gd name="T13" fmla="*/ 6102 h 115"/>
                  <a:gd name="T14" fmla="*/ 0 w 212"/>
                  <a:gd name="T15" fmla="*/ 12562 h 115"/>
                  <a:gd name="T16" fmla="*/ 0 w 212"/>
                  <a:gd name="T17" fmla="*/ 19022 h 115"/>
                  <a:gd name="T18" fmla="*/ 0 w 212"/>
                  <a:gd name="T19" fmla="*/ 19022 h 115"/>
                  <a:gd name="T20" fmla="*/ 0 w 212"/>
                  <a:gd name="T21" fmla="*/ 28354 h 115"/>
                  <a:gd name="T22" fmla="*/ 2875 w 212"/>
                  <a:gd name="T23" fmla="*/ 34815 h 115"/>
                  <a:gd name="T24" fmla="*/ 9345 w 212"/>
                  <a:gd name="T25" fmla="*/ 38045 h 115"/>
                  <a:gd name="T26" fmla="*/ 18691 w 212"/>
                  <a:gd name="T27" fmla="*/ 40916 h 115"/>
                  <a:gd name="T28" fmla="*/ 56791 w 212"/>
                  <a:gd name="T29" fmla="*/ 40916 h 115"/>
                  <a:gd name="T30" fmla="*/ 56791 w 212"/>
                  <a:gd name="T31" fmla="*/ 40916 h 115"/>
                  <a:gd name="T32" fmla="*/ 63260 w 212"/>
                  <a:gd name="T33" fmla="*/ 40916 h 115"/>
                  <a:gd name="T34" fmla="*/ 69730 w 212"/>
                  <a:gd name="T35" fmla="*/ 34815 h 115"/>
                  <a:gd name="T36" fmla="*/ 72606 w 212"/>
                  <a:gd name="T37" fmla="*/ 31584 h 115"/>
                  <a:gd name="T38" fmla="*/ 75841 w 212"/>
                  <a:gd name="T39" fmla="*/ 25124 h 115"/>
                  <a:gd name="T40" fmla="*/ 75841 w 212"/>
                  <a:gd name="T41" fmla="*/ 25124 h 115"/>
                  <a:gd name="T42" fmla="*/ 72606 w 212"/>
                  <a:gd name="T43" fmla="*/ 15792 h 115"/>
                  <a:gd name="T44" fmla="*/ 69730 w 212"/>
                  <a:gd name="T45" fmla="*/ 9332 h 115"/>
                  <a:gd name="T46" fmla="*/ 66495 w 212"/>
                  <a:gd name="T47" fmla="*/ 6102 h 115"/>
                  <a:gd name="T48" fmla="*/ 56791 w 212"/>
                  <a:gd name="T49" fmla="*/ 2871 h 115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0" t="0" r="r" b="b"/>
                <a:pathLst>
                  <a:path w="212" h="115">
                    <a:moveTo>
                      <a:pt x="158" y="8"/>
                    </a:moveTo>
                    <a:lnTo>
                      <a:pt x="52" y="0"/>
                    </a:lnTo>
                    <a:lnTo>
                      <a:pt x="26" y="8"/>
                    </a:lnTo>
                    <a:lnTo>
                      <a:pt x="8" y="17"/>
                    </a:lnTo>
                    <a:lnTo>
                      <a:pt x="0" y="35"/>
                    </a:lnTo>
                    <a:lnTo>
                      <a:pt x="0" y="53"/>
                    </a:lnTo>
                    <a:lnTo>
                      <a:pt x="0" y="79"/>
                    </a:lnTo>
                    <a:lnTo>
                      <a:pt x="8" y="97"/>
                    </a:lnTo>
                    <a:lnTo>
                      <a:pt x="26" y="106"/>
                    </a:lnTo>
                    <a:lnTo>
                      <a:pt x="52" y="114"/>
                    </a:lnTo>
                    <a:lnTo>
                      <a:pt x="158" y="114"/>
                    </a:lnTo>
                    <a:lnTo>
                      <a:pt x="176" y="114"/>
                    </a:lnTo>
                    <a:lnTo>
                      <a:pt x="194" y="97"/>
                    </a:lnTo>
                    <a:lnTo>
                      <a:pt x="202" y="88"/>
                    </a:lnTo>
                    <a:lnTo>
                      <a:pt x="211" y="70"/>
                    </a:lnTo>
                    <a:lnTo>
                      <a:pt x="202" y="44"/>
                    </a:lnTo>
                    <a:lnTo>
                      <a:pt x="194" y="26"/>
                    </a:lnTo>
                    <a:lnTo>
                      <a:pt x="185" y="17"/>
                    </a:lnTo>
                    <a:lnTo>
                      <a:pt x="158" y="8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295" name="Freeform 180"/>
              <p:cNvSpPr>
                <a:spLocks noChangeArrowheads="1"/>
              </p:cNvSpPr>
              <p:nvPr/>
            </p:nvSpPr>
            <p:spPr bwMode="auto">
              <a:xfrm>
                <a:off x="6780213" y="4276725"/>
                <a:ext cx="66675" cy="31750"/>
              </a:xfrm>
              <a:custGeom>
                <a:avLst/>
                <a:gdLst>
                  <a:gd name="T0" fmla="*/ 56996 w 186"/>
                  <a:gd name="T1" fmla="*/ 3211 h 89"/>
                  <a:gd name="T2" fmla="*/ 18999 w 186"/>
                  <a:gd name="T3" fmla="*/ 0 h 89"/>
                  <a:gd name="T4" fmla="*/ 18999 w 186"/>
                  <a:gd name="T5" fmla="*/ 0 h 89"/>
                  <a:gd name="T6" fmla="*/ 15773 w 186"/>
                  <a:gd name="T7" fmla="*/ 0 h 89"/>
                  <a:gd name="T8" fmla="*/ 15773 w 186"/>
                  <a:gd name="T9" fmla="*/ 0 h 89"/>
                  <a:gd name="T10" fmla="*/ 9679 w 186"/>
                  <a:gd name="T11" fmla="*/ 0 h 89"/>
                  <a:gd name="T12" fmla="*/ 6452 w 186"/>
                  <a:gd name="T13" fmla="*/ 3211 h 89"/>
                  <a:gd name="T14" fmla="*/ 3226 w 186"/>
                  <a:gd name="T15" fmla="*/ 9275 h 89"/>
                  <a:gd name="T16" fmla="*/ 0 w 186"/>
                  <a:gd name="T17" fmla="*/ 15697 h 89"/>
                  <a:gd name="T18" fmla="*/ 0 w 186"/>
                  <a:gd name="T19" fmla="*/ 15697 h 89"/>
                  <a:gd name="T20" fmla="*/ 3226 w 186"/>
                  <a:gd name="T21" fmla="*/ 18907 h 89"/>
                  <a:gd name="T22" fmla="*/ 6452 w 186"/>
                  <a:gd name="T23" fmla="*/ 25329 h 89"/>
                  <a:gd name="T24" fmla="*/ 9679 w 186"/>
                  <a:gd name="T25" fmla="*/ 28183 h 89"/>
                  <a:gd name="T26" fmla="*/ 15773 w 186"/>
                  <a:gd name="T27" fmla="*/ 28183 h 89"/>
                  <a:gd name="T28" fmla="*/ 53770 w 186"/>
                  <a:gd name="T29" fmla="*/ 31393 h 89"/>
                  <a:gd name="T30" fmla="*/ 53770 w 186"/>
                  <a:gd name="T31" fmla="*/ 31393 h 89"/>
                  <a:gd name="T32" fmla="*/ 63449 w 186"/>
                  <a:gd name="T33" fmla="*/ 28183 h 89"/>
                  <a:gd name="T34" fmla="*/ 66317 w 186"/>
                  <a:gd name="T35" fmla="*/ 25329 h 89"/>
                  <a:gd name="T36" fmla="*/ 66317 w 186"/>
                  <a:gd name="T37" fmla="*/ 18907 h 89"/>
                  <a:gd name="T38" fmla="*/ 66317 w 186"/>
                  <a:gd name="T39" fmla="*/ 18907 h 89"/>
                  <a:gd name="T40" fmla="*/ 66317 w 186"/>
                  <a:gd name="T41" fmla="*/ 12486 h 89"/>
                  <a:gd name="T42" fmla="*/ 66317 w 186"/>
                  <a:gd name="T43" fmla="*/ 9275 h 89"/>
                  <a:gd name="T44" fmla="*/ 60223 w 186"/>
                  <a:gd name="T45" fmla="*/ 6421 h 89"/>
                  <a:gd name="T46" fmla="*/ 56996 w 186"/>
                  <a:gd name="T47" fmla="*/ 3211 h 89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0" t="0" r="r" b="b"/>
                <a:pathLst>
                  <a:path w="186" h="89">
                    <a:moveTo>
                      <a:pt x="159" y="9"/>
                    </a:moveTo>
                    <a:lnTo>
                      <a:pt x="53" y="0"/>
                    </a:lnTo>
                    <a:lnTo>
                      <a:pt x="44" y="0"/>
                    </a:lnTo>
                    <a:lnTo>
                      <a:pt x="27" y="0"/>
                    </a:lnTo>
                    <a:lnTo>
                      <a:pt x="18" y="9"/>
                    </a:lnTo>
                    <a:lnTo>
                      <a:pt x="9" y="26"/>
                    </a:lnTo>
                    <a:lnTo>
                      <a:pt x="0" y="44"/>
                    </a:lnTo>
                    <a:lnTo>
                      <a:pt x="9" y="53"/>
                    </a:lnTo>
                    <a:lnTo>
                      <a:pt x="18" y="71"/>
                    </a:lnTo>
                    <a:lnTo>
                      <a:pt x="27" y="79"/>
                    </a:lnTo>
                    <a:lnTo>
                      <a:pt x="44" y="79"/>
                    </a:lnTo>
                    <a:lnTo>
                      <a:pt x="150" y="88"/>
                    </a:lnTo>
                    <a:lnTo>
                      <a:pt x="177" y="79"/>
                    </a:lnTo>
                    <a:lnTo>
                      <a:pt x="185" y="71"/>
                    </a:lnTo>
                    <a:lnTo>
                      <a:pt x="185" y="53"/>
                    </a:lnTo>
                    <a:lnTo>
                      <a:pt x="185" y="35"/>
                    </a:lnTo>
                    <a:lnTo>
                      <a:pt x="185" y="26"/>
                    </a:lnTo>
                    <a:lnTo>
                      <a:pt x="168" y="18"/>
                    </a:lnTo>
                    <a:lnTo>
                      <a:pt x="159" y="9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296" name="Freeform 181"/>
              <p:cNvSpPr>
                <a:spLocks noChangeArrowheads="1"/>
              </p:cNvSpPr>
              <p:nvPr/>
            </p:nvSpPr>
            <p:spPr bwMode="auto">
              <a:xfrm>
                <a:off x="7024688" y="4308475"/>
                <a:ext cx="22225" cy="3175"/>
              </a:xfrm>
              <a:custGeom>
                <a:avLst/>
                <a:gdLst>
                  <a:gd name="T0" fmla="*/ 0 w 63"/>
                  <a:gd name="T1" fmla="*/ 2858 h 10"/>
                  <a:gd name="T2" fmla="*/ 0 w 63"/>
                  <a:gd name="T3" fmla="*/ 2858 h 10"/>
                  <a:gd name="T4" fmla="*/ 3175 w 63"/>
                  <a:gd name="T5" fmla="*/ 2858 h 10"/>
                  <a:gd name="T6" fmla="*/ 21872 w 63"/>
                  <a:gd name="T7" fmla="*/ 2858 h 10"/>
                  <a:gd name="T8" fmla="*/ 3175 w 63"/>
                  <a:gd name="T9" fmla="*/ 0 h 10"/>
                  <a:gd name="T10" fmla="*/ 3175 w 63"/>
                  <a:gd name="T11" fmla="*/ 0 h 10"/>
                  <a:gd name="T12" fmla="*/ 3175 w 63"/>
                  <a:gd name="T13" fmla="*/ 0 h 10"/>
                  <a:gd name="T14" fmla="*/ 3175 w 63"/>
                  <a:gd name="T15" fmla="*/ 0 h 10"/>
                  <a:gd name="T16" fmla="*/ 0 w 63"/>
                  <a:gd name="T17" fmla="*/ 2858 h 10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63" h="10">
                    <a:moveTo>
                      <a:pt x="0" y="9"/>
                    </a:moveTo>
                    <a:lnTo>
                      <a:pt x="0" y="9"/>
                    </a:lnTo>
                    <a:lnTo>
                      <a:pt x="9" y="9"/>
                    </a:lnTo>
                    <a:lnTo>
                      <a:pt x="62" y="9"/>
                    </a:lnTo>
                    <a:lnTo>
                      <a:pt x="9" y="0"/>
                    </a:lnTo>
                    <a:lnTo>
                      <a:pt x="0" y="9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297" name="Freeform 182"/>
              <p:cNvSpPr>
                <a:spLocks noChangeArrowheads="1"/>
              </p:cNvSpPr>
              <p:nvPr/>
            </p:nvSpPr>
            <p:spPr bwMode="auto">
              <a:xfrm>
                <a:off x="3300413" y="2336800"/>
                <a:ext cx="15875" cy="47625"/>
              </a:xfrm>
              <a:custGeom>
                <a:avLst/>
                <a:gdLst>
                  <a:gd name="T0" fmla="*/ 5997 w 45"/>
                  <a:gd name="T1" fmla="*/ 47267 h 133"/>
                  <a:gd name="T2" fmla="*/ 5997 w 45"/>
                  <a:gd name="T3" fmla="*/ 47267 h 133"/>
                  <a:gd name="T4" fmla="*/ 9172 w 45"/>
                  <a:gd name="T5" fmla="*/ 47267 h 133"/>
                  <a:gd name="T6" fmla="*/ 12347 w 45"/>
                  <a:gd name="T7" fmla="*/ 44044 h 133"/>
                  <a:gd name="T8" fmla="*/ 12347 w 45"/>
                  <a:gd name="T9" fmla="*/ 44044 h 133"/>
                  <a:gd name="T10" fmla="*/ 15522 w 45"/>
                  <a:gd name="T11" fmla="*/ 6087 h 133"/>
                  <a:gd name="T12" fmla="*/ 15522 w 45"/>
                  <a:gd name="T13" fmla="*/ 6087 h 133"/>
                  <a:gd name="T14" fmla="*/ 15522 w 45"/>
                  <a:gd name="T15" fmla="*/ 6087 h 133"/>
                  <a:gd name="T16" fmla="*/ 15522 w 45"/>
                  <a:gd name="T17" fmla="*/ 2865 h 133"/>
                  <a:gd name="T18" fmla="*/ 12347 w 45"/>
                  <a:gd name="T19" fmla="*/ 0 h 133"/>
                  <a:gd name="T20" fmla="*/ 12347 w 45"/>
                  <a:gd name="T21" fmla="*/ 0 h 133"/>
                  <a:gd name="T22" fmla="*/ 9172 w 45"/>
                  <a:gd name="T23" fmla="*/ 0 h 133"/>
                  <a:gd name="T24" fmla="*/ 5997 w 45"/>
                  <a:gd name="T25" fmla="*/ 2865 h 133"/>
                  <a:gd name="T26" fmla="*/ 5997 w 45"/>
                  <a:gd name="T27" fmla="*/ 2865 h 133"/>
                  <a:gd name="T28" fmla="*/ 0 w 45"/>
                  <a:gd name="T29" fmla="*/ 40821 h 133"/>
                  <a:gd name="T30" fmla="*/ 0 w 45"/>
                  <a:gd name="T31" fmla="*/ 40821 h 133"/>
                  <a:gd name="T32" fmla="*/ 0 w 45"/>
                  <a:gd name="T33" fmla="*/ 40821 h 133"/>
                  <a:gd name="T34" fmla="*/ 0 w 45"/>
                  <a:gd name="T35" fmla="*/ 40821 h 133"/>
                  <a:gd name="T36" fmla="*/ 3175 w 45"/>
                  <a:gd name="T37" fmla="*/ 47267 h 133"/>
                  <a:gd name="T38" fmla="*/ 5997 w 45"/>
                  <a:gd name="T39" fmla="*/ 47267 h 133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0" t="0" r="r" b="b"/>
                <a:pathLst>
                  <a:path w="45" h="133">
                    <a:moveTo>
                      <a:pt x="17" y="132"/>
                    </a:moveTo>
                    <a:lnTo>
                      <a:pt x="17" y="132"/>
                    </a:lnTo>
                    <a:lnTo>
                      <a:pt x="26" y="132"/>
                    </a:lnTo>
                    <a:lnTo>
                      <a:pt x="35" y="123"/>
                    </a:lnTo>
                    <a:lnTo>
                      <a:pt x="44" y="17"/>
                    </a:lnTo>
                    <a:lnTo>
                      <a:pt x="44" y="8"/>
                    </a:lnTo>
                    <a:lnTo>
                      <a:pt x="35" y="0"/>
                    </a:lnTo>
                    <a:lnTo>
                      <a:pt x="26" y="0"/>
                    </a:lnTo>
                    <a:lnTo>
                      <a:pt x="17" y="8"/>
                    </a:lnTo>
                    <a:lnTo>
                      <a:pt x="0" y="114"/>
                    </a:lnTo>
                    <a:lnTo>
                      <a:pt x="9" y="132"/>
                    </a:lnTo>
                    <a:lnTo>
                      <a:pt x="17" y="132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298" name="Freeform 183"/>
              <p:cNvSpPr>
                <a:spLocks noChangeArrowheads="1"/>
              </p:cNvSpPr>
              <p:nvPr/>
            </p:nvSpPr>
            <p:spPr bwMode="auto">
              <a:xfrm>
                <a:off x="3262313" y="2444750"/>
                <a:ext cx="34925" cy="53975"/>
              </a:xfrm>
              <a:custGeom>
                <a:avLst/>
                <a:gdLst>
                  <a:gd name="T0" fmla="*/ 6415 w 98"/>
                  <a:gd name="T1" fmla="*/ 53618 h 151"/>
                  <a:gd name="T2" fmla="*/ 6415 w 98"/>
                  <a:gd name="T3" fmla="*/ 53618 h 151"/>
                  <a:gd name="T4" fmla="*/ 12473 w 98"/>
                  <a:gd name="T5" fmla="*/ 53618 h 151"/>
                  <a:gd name="T6" fmla="*/ 18888 w 98"/>
                  <a:gd name="T7" fmla="*/ 47183 h 151"/>
                  <a:gd name="T8" fmla="*/ 18888 w 98"/>
                  <a:gd name="T9" fmla="*/ 47183 h 151"/>
                  <a:gd name="T10" fmla="*/ 34569 w 98"/>
                  <a:gd name="T11" fmla="*/ 12511 h 151"/>
                  <a:gd name="T12" fmla="*/ 34569 w 98"/>
                  <a:gd name="T13" fmla="*/ 12511 h 151"/>
                  <a:gd name="T14" fmla="*/ 34569 w 98"/>
                  <a:gd name="T15" fmla="*/ 12511 h 151"/>
                  <a:gd name="T16" fmla="*/ 34569 w 98"/>
                  <a:gd name="T17" fmla="*/ 6077 h 151"/>
                  <a:gd name="T18" fmla="*/ 28154 w 98"/>
                  <a:gd name="T19" fmla="*/ 0 h 151"/>
                  <a:gd name="T20" fmla="*/ 28154 w 98"/>
                  <a:gd name="T21" fmla="*/ 0 h 151"/>
                  <a:gd name="T22" fmla="*/ 22095 w 98"/>
                  <a:gd name="T23" fmla="*/ 0 h 151"/>
                  <a:gd name="T24" fmla="*/ 18888 w 98"/>
                  <a:gd name="T25" fmla="*/ 6077 h 151"/>
                  <a:gd name="T26" fmla="*/ 18888 w 98"/>
                  <a:gd name="T27" fmla="*/ 6077 h 151"/>
                  <a:gd name="T28" fmla="*/ 3207 w 98"/>
                  <a:gd name="T29" fmla="*/ 37532 h 151"/>
                  <a:gd name="T30" fmla="*/ 3207 w 98"/>
                  <a:gd name="T31" fmla="*/ 37532 h 151"/>
                  <a:gd name="T32" fmla="*/ 3207 w 98"/>
                  <a:gd name="T33" fmla="*/ 37532 h 151"/>
                  <a:gd name="T34" fmla="*/ 3207 w 98"/>
                  <a:gd name="T35" fmla="*/ 37532 h 151"/>
                  <a:gd name="T36" fmla="*/ 0 w 98"/>
                  <a:gd name="T37" fmla="*/ 47183 h 151"/>
                  <a:gd name="T38" fmla="*/ 6415 w 98"/>
                  <a:gd name="T39" fmla="*/ 53618 h 151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0" t="0" r="r" b="b"/>
                <a:pathLst>
                  <a:path w="98" h="151">
                    <a:moveTo>
                      <a:pt x="18" y="150"/>
                    </a:moveTo>
                    <a:lnTo>
                      <a:pt x="18" y="150"/>
                    </a:lnTo>
                    <a:lnTo>
                      <a:pt x="35" y="150"/>
                    </a:lnTo>
                    <a:lnTo>
                      <a:pt x="53" y="132"/>
                    </a:lnTo>
                    <a:lnTo>
                      <a:pt x="97" y="35"/>
                    </a:lnTo>
                    <a:lnTo>
                      <a:pt x="97" y="17"/>
                    </a:lnTo>
                    <a:lnTo>
                      <a:pt x="79" y="0"/>
                    </a:lnTo>
                    <a:lnTo>
                      <a:pt x="62" y="0"/>
                    </a:lnTo>
                    <a:lnTo>
                      <a:pt x="53" y="17"/>
                    </a:lnTo>
                    <a:lnTo>
                      <a:pt x="9" y="105"/>
                    </a:lnTo>
                    <a:lnTo>
                      <a:pt x="0" y="132"/>
                    </a:lnTo>
                    <a:lnTo>
                      <a:pt x="18" y="150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299" name="Freeform 184"/>
              <p:cNvSpPr>
                <a:spLocks noChangeArrowheads="1"/>
              </p:cNvSpPr>
              <p:nvPr/>
            </p:nvSpPr>
            <p:spPr bwMode="auto">
              <a:xfrm>
                <a:off x="3181350" y="2536825"/>
                <a:ext cx="57150" cy="47625"/>
              </a:xfrm>
              <a:custGeom>
                <a:avLst/>
                <a:gdLst>
                  <a:gd name="T0" fmla="*/ 22146 w 160"/>
                  <a:gd name="T1" fmla="*/ 44071 h 134"/>
                  <a:gd name="T2" fmla="*/ 22146 w 160"/>
                  <a:gd name="T3" fmla="*/ 44071 h 134"/>
                  <a:gd name="T4" fmla="*/ 37862 w 160"/>
                  <a:gd name="T5" fmla="*/ 34830 h 134"/>
                  <a:gd name="T6" fmla="*/ 44291 w 160"/>
                  <a:gd name="T7" fmla="*/ 28433 h 134"/>
                  <a:gd name="T8" fmla="*/ 53578 w 160"/>
                  <a:gd name="T9" fmla="*/ 22035 h 134"/>
                  <a:gd name="T10" fmla="*/ 53578 w 160"/>
                  <a:gd name="T11" fmla="*/ 22035 h 134"/>
                  <a:gd name="T12" fmla="*/ 56793 w 160"/>
                  <a:gd name="T13" fmla="*/ 12795 h 134"/>
                  <a:gd name="T14" fmla="*/ 53578 w 160"/>
                  <a:gd name="T15" fmla="*/ 3199 h 134"/>
                  <a:gd name="T16" fmla="*/ 53578 w 160"/>
                  <a:gd name="T17" fmla="*/ 3199 h 134"/>
                  <a:gd name="T18" fmla="*/ 50363 w 160"/>
                  <a:gd name="T19" fmla="*/ 0 h 134"/>
                  <a:gd name="T20" fmla="*/ 44291 w 160"/>
                  <a:gd name="T21" fmla="*/ 0 h 134"/>
                  <a:gd name="T22" fmla="*/ 41077 w 160"/>
                  <a:gd name="T23" fmla="*/ 0 h 134"/>
                  <a:gd name="T24" fmla="*/ 37862 w 160"/>
                  <a:gd name="T25" fmla="*/ 3199 h 134"/>
                  <a:gd name="T26" fmla="*/ 28575 w 160"/>
                  <a:gd name="T27" fmla="*/ 9596 h 134"/>
                  <a:gd name="T28" fmla="*/ 22146 w 160"/>
                  <a:gd name="T29" fmla="*/ 12795 h 134"/>
                  <a:gd name="T30" fmla="*/ 22146 w 160"/>
                  <a:gd name="T31" fmla="*/ 12795 h 134"/>
                  <a:gd name="T32" fmla="*/ 6429 w 160"/>
                  <a:gd name="T33" fmla="*/ 22035 h 134"/>
                  <a:gd name="T34" fmla="*/ 6429 w 160"/>
                  <a:gd name="T35" fmla="*/ 22035 h 134"/>
                  <a:gd name="T36" fmla="*/ 6429 w 160"/>
                  <a:gd name="T37" fmla="*/ 22035 h 134"/>
                  <a:gd name="T38" fmla="*/ 6429 w 160"/>
                  <a:gd name="T39" fmla="*/ 22035 h 134"/>
                  <a:gd name="T40" fmla="*/ 6429 w 160"/>
                  <a:gd name="T41" fmla="*/ 22035 h 134"/>
                  <a:gd name="T42" fmla="*/ 3215 w 160"/>
                  <a:gd name="T43" fmla="*/ 28433 h 134"/>
                  <a:gd name="T44" fmla="*/ 0 w 160"/>
                  <a:gd name="T45" fmla="*/ 31632 h 134"/>
                  <a:gd name="T46" fmla="*/ 0 w 160"/>
                  <a:gd name="T47" fmla="*/ 37674 h 134"/>
                  <a:gd name="T48" fmla="*/ 3215 w 160"/>
                  <a:gd name="T49" fmla="*/ 40872 h 134"/>
                  <a:gd name="T50" fmla="*/ 3215 w 160"/>
                  <a:gd name="T51" fmla="*/ 40872 h 134"/>
                  <a:gd name="T52" fmla="*/ 6429 w 160"/>
                  <a:gd name="T53" fmla="*/ 47270 h 134"/>
                  <a:gd name="T54" fmla="*/ 12859 w 160"/>
                  <a:gd name="T55" fmla="*/ 47270 h 134"/>
                  <a:gd name="T56" fmla="*/ 15716 w 160"/>
                  <a:gd name="T57" fmla="*/ 47270 h 134"/>
                  <a:gd name="T58" fmla="*/ 22146 w 160"/>
                  <a:gd name="T59" fmla="*/ 44071 h 134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</a:gdLst>
                <a:ahLst/>
                <a:cxnLst>
                  <a:cxn ang="T60">
                    <a:pos x="T0" y="T1"/>
                  </a:cxn>
                  <a:cxn ang="T61">
                    <a:pos x="T2" y="T3"/>
                  </a:cxn>
                  <a:cxn ang="T62">
                    <a:pos x="T4" y="T5"/>
                  </a:cxn>
                  <a:cxn ang="T63">
                    <a:pos x="T6" y="T7"/>
                  </a:cxn>
                  <a:cxn ang="T64">
                    <a:pos x="T8" y="T9"/>
                  </a:cxn>
                  <a:cxn ang="T65">
                    <a:pos x="T10" y="T11"/>
                  </a:cxn>
                  <a:cxn ang="T66">
                    <a:pos x="T12" y="T13"/>
                  </a:cxn>
                  <a:cxn ang="T67">
                    <a:pos x="T14" y="T15"/>
                  </a:cxn>
                  <a:cxn ang="T68">
                    <a:pos x="T16" y="T17"/>
                  </a:cxn>
                  <a:cxn ang="T69">
                    <a:pos x="T18" y="T19"/>
                  </a:cxn>
                  <a:cxn ang="T70">
                    <a:pos x="T20" y="T21"/>
                  </a:cxn>
                  <a:cxn ang="T71">
                    <a:pos x="T22" y="T23"/>
                  </a:cxn>
                  <a:cxn ang="T72">
                    <a:pos x="T24" y="T25"/>
                  </a:cxn>
                  <a:cxn ang="T73">
                    <a:pos x="T26" y="T27"/>
                  </a:cxn>
                  <a:cxn ang="T74">
                    <a:pos x="T28" y="T29"/>
                  </a:cxn>
                  <a:cxn ang="T75">
                    <a:pos x="T30" y="T31"/>
                  </a:cxn>
                  <a:cxn ang="T76">
                    <a:pos x="T32" y="T33"/>
                  </a:cxn>
                  <a:cxn ang="T77">
                    <a:pos x="T34" y="T35"/>
                  </a:cxn>
                  <a:cxn ang="T78">
                    <a:pos x="T36" y="T37"/>
                  </a:cxn>
                  <a:cxn ang="T79">
                    <a:pos x="T38" y="T39"/>
                  </a:cxn>
                  <a:cxn ang="T80">
                    <a:pos x="T40" y="T41"/>
                  </a:cxn>
                  <a:cxn ang="T81">
                    <a:pos x="T42" y="T43"/>
                  </a:cxn>
                  <a:cxn ang="T82">
                    <a:pos x="T44" y="T45"/>
                  </a:cxn>
                  <a:cxn ang="T83">
                    <a:pos x="T46" y="T47"/>
                  </a:cxn>
                  <a:cxn ang="T84">
                    <a:pos x="T48" y="T49"/>
                  </a:cxn>
                  <a:cxn ang="T85">
                    <a:pos x="T50" y="T51"/>
                  </a:cxn>
                  <a:cxn ang="T86">
                    <a:pos x="T52" y="T53"/>
                  </a:cxn>
                  <a:cxn ang="T87">
                    <a:pos x="T54" y="T55"/>
                  </a:cxn>
                  <a:cxn ang="T88">
                    <a:pos x="T56" y="T57"/>
                  </a:cxn>
                  <a:cxn ang="T89">
                    <a:pos x="T58" y="T59"/>
                  </a:cxn>
                </a:cxnLst>
                <a:rect l="0" t="0" r="r" b="b"/>
                <a:pathLst>
                  <a:path w="160" h="134">
                    <a:moveTo>
                      <a:pt x="62" y="124"/>
                    </a:moveTo>
                    <a:lnTo>
                      <a:pt x="62" y="124"/>
                    </a:lnTo>
                    <a:lnTo>
                      <a:pt x="106" y="98"/>
                    </a:lnTo>
                    <a:lnTo>
                      <a:pt x="124" y="80"/>
                    </a:lnTo>
                    <a:lnTo>
                      <a:pt x="150" y="62"/>
                    </a:lnTo>
                    <a:lnTo>
                      <a:pt x="159" y="36"/>
                    </a:lnTo>
                    <a:lnTo>
                      <a:pt x="150" y="9"/>
                    </a:lnTo>
                    <a:lnTo>
                      <a:pt x="141" y="0"/>
                    </a:lnTo>
                    <a:lnTo>
                      <a:pt x="124" y="0"/>
                    </a:lnTo>
                    <a:lnTo>
                      <a:pt x="115" y="0"/>
                    </a:lnTo>
                    <a:lnTo>
                      <a:pt x="106" y="9"/>
                    </a:lnTo>
                    <a:lnTo>
                      <a:pt x="80" y="27"/>
                    </a:lnTo>
                    <a:lnTo>
                      <a:pt x="62" y="36"/>
                    </a:lnTo>
                    <a:lnTo>
                      <a:pt x="18" y="62"/>
                    </a:lnTo>
                    <a:lnTo>
                      <a:pt x="9" y="80"/>
                    </a:lnTo>
                    <a:lnTo>
                      <a:pt x="0" y="89"/>
                    </a:lnTo>
                    <a:lnTo>
                      <a:pt x="0" y="106"/>
                    </a:lnTo>
                    <a:lnTo>
                      <a:pt x="9" y="115"/>
                    </a:lnTo>
                    <a:lnTo>
                      <a:pt x="18" y="133"/>
                    </a:lnTo>
                    <a:lnTo>
                      <a:pt x="36" y="133"/>
                    </a:lnTo>
                    <a:lnTo>
                      <a:pt x="44" y="133"/>
                    </a:lnTo>
                    <a:lnTo>
                      <a:pt x="62" y="124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300" name="Freeform 185"/>
              <p:cNvSpPr>
                <a:spLocks noChangeArrowheads="1"/>
              </p:cNvSpPr>
              <p:nvPr/>
            </p:nvSpPr>
            <p:spPr bwMode="auto">
              <a:xfrm>
                <a:off x="3073400" y="2584450"/>
                <a:ext cx="66675" cy="41275"/>
              </a:xfrm>
              <a:custGeom>
                <a:avLst/>
                <a:gdLst>
                  <a:gd name="T0" fmla="*/ 18897 w 187"/>
                  <a:gd name="T1" fmla="*/ 40919 h 116"/>
                  <a:gd name="T2" fmla="*/ 18897 w 187"/>
                  <a:gd name="T3" fmla="*/ 40919 h 116"/>
                  <a:gd name="T4" fmla="*/ 37794 w 187"/>
                  <a:gd name="T5" fmla="*/ 34514 h 116"/>
                  <a:gd name="T6" fmla="*/ 37794 w 187"/>
                  <a:gd name="T7" fmla="*/ 34514 h 116"/>
                  <a:gd name="T8" fmla="*/ 56692 w 187"/>
                  <a:gd name="T9" fmla="*/ 31312 h 116"/>
                  <a:gd name="T10" fmla="*/ 56692 w 187"/>
                  <a:gd name="T11" fmla="*/ 31312 h 116"/>
                  <a:gd name="T12" fmla="*/ 56692 w 187"/>
                  <a:gd name="T13" fmla="*/ 31312 h 116"/>
                  <a:gd name="T14" fmla="*/ 59901 w 187"/>
                  <a:gd name="T15" fmla="*/ 28110 h 116"/>
                  <a:gd name="T16" fmla="*/ 66318 w 187"/>
                  <a:gd name="T17" fmla="*/ 24907 h 116"/>
                  <a:gd name="T18" fmla="*/ 66318 w 187"/>
                  <a:gd name="T19" fmla="*/ 18858 h 116"/>
                  <a:gd name="T20" fmla="*/ 66318 w 187"/>
                  <a:gd name="T21" fmla="*/ 12454 h 116"/>
                  <a:gd name="T22" fmla="*/ 66318 w 187"/>
                  <a:gd name="T23" fmla="*/ 12454 h 116"/>
                  <a:gd name="T24" fmla="*/ 63109 w 187"/>
                  <a:gd name="T25" fmla="*/ 6049 h 116"/>
                  <a:gd name="T26" fmla="*/ 59901 w 187"/>
                  <a:gd name="T27" fmla="*/ 3202 h 116"/>
                  <a:gd name="T28" fmla="*/ 53483 w 187"/>
                  <a:gd name="T29" fmla="*/ 0 h 116"/>
                  <a:gd name="T30" fmla="*/ 47421 w 187"/>
                  <a:gd name="T31" fmla="*/ 0 h 116"/>
                  <a:gd name="T32" fmla="*/ 47421 w 187"/>
                  <a:gd name="T33" fmla="*/ 0 h 116"/>
                  <a:gd name="T34" fmla="*/ 31376 w 187"/>
                  <a:gd name="T35" fmla="*/ 6049 h 116"/>
                  <a:gd name="T36" fmla="*/ 31376 w 187"/>
                  <a:gd name="T37" fmla="*/ 6049 h 116"/>
                  <a:gd name="T38" fmla="*/ 12836 w 187"/>
                  <a:gd name="T39" fmla="*/ 9251 h 116"/>
                  <a:gd name="T40" fmla="*/ 12836 w 187"/>
                  <a:gd name="T41" fmla="*/ 9251 h 116"/>
                  <a:gd name="T42" fmla="*/ 12836 w 187"/>
                  <a:gd name="T43" fmla="*/ 9251 h 116"/>
                  <a:gd name="T44" fmla="*/ 12836 w 187"/>
                  <a:gd name="T45" fmla="*/ 9251 h 116"/>
                  <a:gd name="T46" fmla="*/ 6418 w 187"/>
                  <a:gd name="T47" fmla="*/ 12454 h 116"/>
                  <a:gd name="T48" fmla="*/ 0 w 187"/>
                  <a:gd name="T49" fmla="*/ 15656 h 116"/>
                  <a:gd name="T50" fmla="*/ 0 w 187"/>
                  <a:gd name="T51" fmla="*/ 22061 h 116"/>
                  <a:gd name="T52" fmla="*/ 0 w 187"/>
                  <a:gd name="T53" fmla="*/ 28110 h 116"/>
                  <a:gd name="T54" fmla="*/ 0 w 187"/>
                  <a:gd name="T55" fmla="*/ 28110 h 116"/>
                  <a:gd name="T56" fmla="*/ 0 w 187"/>
                  <a:gd name="T57" fmla="*/ 34514 h 116"/>
                  <a:gd name="T58" fmla="*/ 6418 w 187"/>
                  <a:gd name="T59" fmla="*/ 37717 h 116"/>
                  <a:gd name="T60" fmla="*/ 12836 w 187"/>
                  <a:gd name="T61" fmla="*/ 40919 h 116"/>
                  <a:gd name="T62" fmla="*/ 18897 w 187"/>
                  <a:gd name="T63" fmla="*/ 40919 h 11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</a:gdLst>
                <a:ahLst/>
                <a:cxnLst>
                  <a:cxn ang="T64">
                    <a:pos x="T0" y="T1"/>
                  </a:cxn>
                  <a:cxn ang="T65">
                    <a:pos x="T2" y="T3"/>
                  </a:cxn>
                  <a:cxn ang="T66">
                    <a:pos x="T4" y="T5"/>
                  </a:cxn>
                  <a:cxn ang="T67">
                    <a:pos x="T6" y="T7"/>
                  </a:cxn>
                  <a:cxn ang="T68">
                    <a:pos x="T8" y="T9"/>
                  </a:cxn>
                  <a:cxn ang="T69">
                    <a:pos x="T10" y="T11"/>
                  </a:cxn>
                  <a:cxn ang="T70">
                    <a:pos x="T12" y="T13"/>
                  </a:cxn>
                  <a:cxn ang="T71">
                    <a:pos x="T14" y="T15"/>
                  </a:cxn>
                  <a:cxn ang="T72">
                    <a:pos x="T16" y="T17"/>
                  </a:cxn>
                  <a:cxn ang="T73">
                    <a:pos x="T18" y="T19"/>
                  </a:cxn>
                  <a:cxn ang="T74">
                    <a:pos x="T20" y="T21"/>
                  </a:cxn>
                  <a:cxn ang="T75">
                    <a:pos x="T22" y="T23"/>
                  </a:cxn>
                  <a:cxn ang="T76">
                    <a:pos x="T24" y="T25"/>
                  </a:cxn>
                  <a:cxn ang="T77">
                    <a:pos x="T26" y="T27"/>
                  </a:cxn>
                  <a:cxn ang="T78">
                    <a:pos x="T28" y="T29"/>
                  </a:cxn>
                  <a:cxn ang="T79">
                    <a:pos x="T30" y="T31"/>
                  </a:cxn>
                  <a:cxn ang="T80">
                    <a:pos x="T32" y="T33"/>
                  </a:cxn>
                  <a:cxn ang="T81">
                    <a:pos x="T34" y="T35"/>
                  </a:cxn>
                  <a:cxn ang="T82">
                    <a:pos x="T36" y="T37"/>
                  </a:cxn>
                  <a:cxn ang="T83">
                    <a:pos x="T38" y="T39"/>
                  </a:cxn>
                  <a:cxn ang="T84">
                    <a:pos x="T40" y="T41"/>
                  </a:cxn>
                  <a:cxn ang="T85">
                    <a:pos x="T42" y="T43"/>
                  </a:cxn>
                  <a:cxn ang="T86">
                    <a:pos x="T44" y="T45"/>
                  </a:cxn>
                  <a:cxn ang="T87">
                    <a:pos x="T46" y="T47"/>
                  </a:cxn>
                  <a:cxn ang="T88">
                    <a:pos x="T48" y="T49"/>
                  </a:cxn>
                  <a:cxn ang="T89">
                    <a:pos x="T50" y="T51"/>
                  </a:cxn>
                  <a:cxn ang="T90">
                    <a:pos x="T52" y="T53"/>
                  </a:cxn>
                  <a:cxn ang="T91">
                    <a:pos x="T54" y="T55"/>
                  </a:cxn>
                  <a:cxn ang="T92">
                    <a:pos x="T56" y="T57"/>
                  </a:cxn>
                  <a:cxn ang="T93">
                    <a:pos x="T58" y="T59"/>
                  </a:cxn>
                  <a:cxn ang="T94">
                    <a:pos x="T60" y="T61"/>
                  </a:cxn>
                  <a:cxn ang="T95">
                    <a:pos x="T62" y="T63"/>
                  </a:cxn>
                </a:cxnLst>
                <a:rect l="0" t="0" r="r" b="b"/>
                <a:pathLst>
                  <a:path w="187" h="116">
                    <a:moveTo>
                      <a:pt x="53" y="115"/>
                    </a:moveTo>
                    <a:lnTo>
                      <a:pt x="53" y="115"/>
                    </a:lnTo>
                    <a:lnTo>
                      <a:pt x="106" y="97"/>
                    </a:lnTo>
                    <a:lnTo>
                      <a:pt x="159" y="88"/>
                    </a:lnTo>
                    <a:lnTo>
                      <a:pt x="168" y="79"/>
                    </a:lnTo>
                    <a:lnTo>
                      <a:pt x="186" y="70"/>
                    </a:lnTo>
                    <a:lnTo>
                      <a:pt x="186" y="53"/>
                    </a:lnTo>
                    <a:lnTo>
                      <a:pt x="186" y="35"/>
                    </a:lnTo>
                    <a:lnTo>
                      <a:pt x="177" y="17"/>
                    </a:lnTo>
                    <a:lnTo>
                      <a:pt x="168" y="9"/>
                    </a:lnTo>
                    <a:lnTo>
                      <a:pt x="150" y="0"/>
                    </a:lnTo>
                    <a:lnTo>
                      <a:pt x="133" y="0"/>
                    </a:lnTo>
                    <a:lnTo>
                      <a:pt x="88" y="17"/>
                    </a:lnTo>
                    <a:lnTo>
                      <a:pt x="36" y="26"/>
                    </a:lnTo>
                    <a:lnTo>
                      <a:pt x="18" y="35"/>
                    </a:lnTo>
                    <a:lnTo>
                      <a:pt x="0" y="44"/>
                    </a:lnTo>
                    <a:lnTo>
                      <a:pt x="0" y="62"/>
                    </a:lnTo>
                    <a:lnTo>
                      <a:pt x="0" y="79"/>
                    </a:lnTo>
                    <a:lnTo>
                      <a:pt x="0" y="97"/>
                    </a:lnTo>
                    <a:lnTo>
                      <a:pt x="18" y="106"/>
                    </a:lnTo>
                    <a:lnTo>
                      <a:pt x="36" y="115"/>
                    </a:lnTo>
                    <a:lnTo>
                      <a:pt x="53" y="115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301" name="Freeform 186"/>
              <p:cNvSpPr>
                <a:spLocks noChangeArrowheads="1"/>
              </p:cNvSpPr>
              <p:nvPr/>
            </p:nvSpPr>
            <p:spPr bwMode="auto">
              <a:xfrm>
                <a:off x="2960688" y="2603500"/>
                <a:ext cx="73025" cy="44450"/>
              </a:xfrm>
              <a:custGeom>
                <a:avLst/>
                <a:gdLst>
                  <a:gd name="T0" fmla="*/ 21836 w 204"/>
                  <a:gd name="T1" fmla="*/ 44092 h 124"/>
                  <a:gd name="T2" fmla="*/ 21836 w 204"/>
                  <a:gd name="T3" fmla="*/ 44092 h 124"/>
                  <a:gd name="T4" fmla="*/ 56559 w 204"/>
                  <a:gd name="T5" fmla="*/ 34771 h 124"/>
                  <a:gd name="T6" fmla="*/ 56559 w 204"/>
                  <a:gd name="T7" fmla="*/ 34771 h 124"/>
                  <a:gd name="T8" fmla="*/ 63002 w 204"/>
                  <a:gd name="T9" fmla="*/ 31545 h 124"/>
                  <a:gd name="T10" fmla="*/ 69445 w 204"/>
                  <a:gd name="T11" fmla="*/ 28319 h 124"/>
                  <a:gd name="T12" fmla="*/ 72667 w 204"/>
                  <a:gd name="T13" fmla="*/ 22225 h 124"/>
                  <a:gd name="T14" fmla="*/ 72667 w 204"/>
                  <a:gd name="T15" fmla="*/ 15773 h 124"/>
                  <a:gd name="T16" fmla="*/ 72667 w 204"/>
                  <a:gd name="T17" fmla="*/ 15773 h 124"/>
                  <a:gd name="T18" fmla="*/ 69445 w 204"/>
                  <a:gd name="T19" fmla="*/ 9320 h 124"/>
                  <a:gd name="T20" fmla="*/ 63002 w 204"/>
                  <a:gd name="T21" fmla="*/ 3226 h 124"/>
                  <a:gd name="T22" fmla="*/ 59780 w 204"/>
                  <a:gd name="T23" fmla="*/ 0 h 124"/>
                  <a:gd name="T24" fmla="*/ 50473 w 204"/>
                  <a:gd name="T25" fmla="*/ 0 h 124"/>
                  <a:gd name="T26" fmla="*/ 50473 w 204"/>
                  <a:gd name="T27" fmla="*/ 0 h 124"/>
                  <a:gd name="T28" fmla="*/ 50473 w 204"/>
                  <a:gd name="T29" fmla="*/ 0 h 124"/>
                  <a:gd name="T30" fmla="*/ 12529 w 204"/>
                  <a:gd name="T31" fmla="*/ 6094 h 124"/>
                  <a:gd name="T32" fmla="*/ 12529 w 204"/>
                  <a:gd name="T33" fmla="*/ 6094 h 124"/>
                  <a:gd name="T34" fmla="*/ 12529 w 204"/>
                  <a:gd name="T35" fmla="*/ 6094 h 124"/>
                  <a:gd name="T36" fmla="*/ 12529 w 204"/>
                  <a:gd name="T37" fmla="*/ 6094 h 124"/>
                  <a:gd name="T38" fmla="*/ 6085 w 204"/>
                  <a:gd name="T39" fmla="*/ 12546 h 124"/>
                  <a:gd name="T40" fmla="*/ 0 w 204"/>
                  <a:gd name="T41" fmla="*/ 15773 h 124"/>
                  <a:gd name="T42" fmla="*/ 0 w 204"/>
                  <a:gd name="T43" fmla="*/ 22225 h 124"/>
                  <a:gd name="T44" fmla="*/ 0 w 204"/>
                  <a:gd name="T45" fmla="*/ 31545 h 124"/>
                  <a:gd name="T46" fmla="*/ 0 w 204"/>
                  <a:gd name="T47" fmla="*/ 31545 h 124"/>
                  <a:gd name="T48" fmla="*/ 2864 w 204"/>
                  <a:gd name="T49" fmla="*/ 37998 h 124"/>
                  <a:gd name="T50" fmla="*/ 9307 w 204"/>
                  <a:gd name="T51" fmla="*/ 40865 h 124"/>
                  <a:gd name="T52" fmla="*/ 15750 w 204"/>
                  <a:gd name="T53" fmla="*/ 44092 h 124"/>
                  <a:gd name="T54" fmla="*/ 21836 w 204"/>
                  <a:gd name="T55" fmla="*/ 44092 h 124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</a:gdLst>
                <a:ahLst/>
                <a:cxnLst>
                  <a:cxn ang="T56">
                    <a:pos x="T0" y="T1"/>
                  </a:cxn>
                  <a:cxn ang="T57">
                    <a:pos x="T2" y="T3"/>
                  </a:cxn>
                  <a:cxn ang="T58">
                    <a:pos x="T4" y="T5"/>
                  </a:cxn>
                  <a:cxn ang="T59">
                    <a:pos x="T6" y="T7"/>
                  </a:cxn>
                  <a:cxn ang="T60">
                    <a:pos x="T8" y="T9"/>
                  </a:cxn>
                  <a:cxn ang="T61">
                    <a:pos x="T10" y="T11"/>
                  </a:cxn>
                  <a:cxn ang="T62">
                    <a:pos x="T12" y="T13"/>
                  </a:cxn>
                  <a:cxn ang="T63">
                    <a:pos x="T14" y="T15"/>
                  </a:cxn>
                  <a:cxn ang="T64">
                    <a:pos x="T16" y="T17"/>
                  </a:cxn>
                  <a:cxn ang="T65">
                    <a:pos x="T18" y="T19"/>
                  </a:cxn>
                  <a:cxn ang="T66">
                    <a:pos x="T20" y="T21"/>
                  </a:cxn>
                  <a:cxn ang="T67">
                    <a:pos x="T22" y="T23"/>
                  </a:cxn>
                  <a:cxn ang="T68">
                    <a:pos x="T24" y="T25"/>
                  </a:cxn>
                  <a:cxn ang="T69">
                    <a:pos x="T26" y="T27"/>
                  </a:cxn>
                  <a:cxn ang="T70">
                    <a:pos x="T28" y="T29"/>
                  </a:cxn>
                  <a:cxn ang="T71">
                    <a:pos x="T30" y="T31"/>
                  </a:cxn>
                  <a:cxn ang="T72">
                    <a:pos x="T32" y="T33"/>
                  </a:cxn>
                  <a:cxn ang="T73">
                    <a:pos x="T34" y="T35"/>
                  </a:cxn>
                  <a:cxn ang="T74">
                    <a:pos x="T36" y="T37"/>
                  </a:cxn>
                  <a:cxn ang="T75">
                    <a:pos x="T38" y="T39"/>
                  </a:cxn>
                  <a:cxn ang="T76">
                    <a:pos x="T40" y="T41"/>
                  </a:cxn>
                  <a:cxn ang="T77">
                    <a:pos x="T42" y="T43"/>
                  </a:cxn>
                  <a:cxn ang="T78">
                    <a:pos x="T44" y="T45"/>
                  </a:cxn>
                  <a:cxn ang="T79">
                    <a:pos x="T46" y="T47"/>
                  </a:cxn>
                  <a:cxn ang="T80">
                    <a:pos x="T48" y="T49"/>
                  </a:cxn>
                  <a:cxn ang="T81">
                    <a:pos x="T50" y="T51"/>
                  </a:cxn>
                  <a:cxn ang="T82">
                    <a:pos x="T52" y="T53"/>
                  </a:cxn>
                  <a:cxn ang="T83">
                    <a:pos x="T54" y="T55"/>
                  </a:cxn>
                </a:cxnLst>
                <a:rect l="0" t="0" r="r" b="b"/>
                <a:pathLst>
                  <a:path w="204" h="124">
                    <a:moveTo>
                      <a:pt x="61" y="123"/>
                    </a:moveTo>
                    <a:lnTo>
                      <a:pt x="61" y="123"/>
                    </a:lnTo>
                    <a:lnTo>
                      <a:pt x="158" y="97"/>
                    </a:lnTo>
                    <a:lnTo>
                      <a:pt x="176" y="88"/>
                    </a:lnTo>
                    <a:lnTo>
                      <a:pt x="194" y="79"/>
                    </a:lnTo>
                    <a:lnTo>
                      <a:pt x="203" y="62"/>
                    </a:lnTo>
                    <a:lnTo>
                      <a:pt x="203" y="44"/>
                    </a:lnTo>
                    <a:lnTo>
                      <a:pt x="194" y="26"/>
                    </a:lnTo>
                    <a:lnTo>
                      <a:pt x="176" y="9"/>
                    </a:lnTo>
                    <a:lnTo>
                      <a:pt x="167" y="0"/>
                    </a:lnTo>
                    <a:lnTo>
                      <a:pt x="141" y="0"/>
                    </a:lnTo>
                    <a:lnTo>
                      <a:pt x="35" y="17"/>
                    </a:lnTo>
                    <a:lnTo>
                      <a:pt x="17" y="35"/>
                    </a:lnTo>
                    <a:lnTo>
                      <a:pt x="0" y="44"/>
                    </a:lnTo>
                    <a:lnTo>
                      <a:pt x="0" y="62"/>
                    </a:lnTo>
                    <a:lnTo>
                      <a:pt x="0" y="88"/>
                    </a:lnTo>
                    <a:lnTo>
                      <a:pt x="8" y="106"/>
                    </a:lnTo>
                    <a:lnTo>
                      <a:pt x="26" y="114"/>
                    </a:lnTo>
                    <a:lnTo>
                      <a:pt x="44" y="123"/>
                    </a:lnTo>
                    <a:lnTo>
                      <a:pt x="61" y="123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302" name="Freeform 187"/>
              <p:cNvSpPr>
                <a:spLocks noChangeArrowheads="1"/>
              </p:cNvSpPr>
              <p:nvPr/>
            </p:nvSpPr>
            <p:spPr bwMode="auto">
              <a:xfrm>
                <a:off x="2886075" y="2651125"/>
                <a:ext cx="50800" cy="76200"/>
              </a:xfrm>
              <a:custGeom>
                <a:avLst/>
                <a:gdLst>
                  <a:gd name="T0" fmla="*/ 18961 w 142"/>
                  <a:gd name="T1" fmla="*/ 75842 h 213"/>
                  <a:gd name="T2" fmla="*/ 18961 w 142"/>
                  <a:gd name="T3" fmla="*/ 75842 h 213"/>
                  <a:gd name="T4" fmla="*/ 28262 w 142"/>
                  <a:gd name="T5" fmla="*/ 75842 h 213"/>
                  <a:gd name="T6" fmla="*/ 34701 w 142"/>
                  <a:gd name="T7" fmla="*/ 72623 h 213"/>
                  <a:gd name="T8" fmla="*/ 37921 w 142"/>
                  <a:gd name="T9" fmla="*/ 66183 h 213"/>
                  <a:gd name="T10" fmla="*/ 40783 w 142"/>
                  <a:gd name="T11" fmla="*/ 56882 h 213"/>
                  <a:gd name="T12" fmla="*/ 40783 w 142"/>
                  <a:gd name="T13" fmla="*/ 56882 h 213"/>
                  <a:gd name="T14" fmla="*/ 44003 w 142"/>
                  <a:gd name="T15" fmla="*/ 44361 h 213"/>
                  <a:gd name="T16" fmla="*/ 44003 w 142"/>
                  <a:gd name="T17" fmla="*/ 44361 h 213"/>
                  <a:gd name="T18" fmla="*/ 44003 w 142"/>
                  <a:gd name="T19" fmla="*/ 34701 h 213"/>
                  <a:gd name="T20" fmla="*/ 44003 w 142"/>
                  <a:gd name="T21" fmla="*/ 31482 h 213"/>
                  <a:gd name="T22" fmla="*/ 47223 w 142"/>
                  <a:gd name="T23" fmla="*/ 28620 h 213"/>
                  <a:gd name="T24" fmla="*/ 47223 w 142"/>
                  <a:gd name="T25" fmla="*/ 28620 h 213"/>
                  <a:gd name="T26" fmla="*/ 47223 w 142"/>
                  <a:gd name="T27" fmla="*/ 28620 h 213"/>
                  <a:gd name="T28" fmla="*/ 50442 w 142"/>
                  <a:gd name="T29" fmla="*/ 22180 h 213"/>
                  <a:gd name="T30" fmla="*/ 47223 w 142"/>
                  <a:gd name="T31" fmla="*/ 12521 h 213"/>
                  <a:gd name="T32" fmla="*/ 44003 w 142"/>
                  <a:gd name="T33" fmla="*/ 6439 h 213"/>
                  <a:gd name="T34" fmla="*/ 37921 w 142"/>
                  <a:gd name="T35" fmla="*/ 3220 h 213"/>
                  <a:gd name="T36" fmla="*/ 37921 w 142"/>
                  <a:gd name="T37" fmla="*/ 3220 h 213"/>
                  <a:gd name="T38" fmla="*/ 31482 w 142"/>
                  <a:gd name="T39" fmla="*/ 0 h 213"/>
                  <a:gd name="T40" fmla="*/ 21823 w 142"/>
                  <a:gd name="T41" fmla="*/ 0 h 213"/>
                  <a:gd name="T42" fmla="*/ 15741 w 142"/>
                  <a:gd name="T43" fmla="*/ 6439 h 213"/>
                  <a:gd name="T44" fmla="*/ 12521 w 142"/>
                  <a:gd name="T45" fmla="*/ 12521 h 213"/>
                  <a:gd name="T46" fmla="*/ 9301 w 142"/>
                  <a:gd name="T47" fmla="*/ 15741 h 213"/>
                  <a:gd name="T48" fmla="*/ 9301 w 142"/>
                  <a:gd name="T49" fmla="*/ 15741 h 213"/>
                  <a:gd name="T50" fmla="*/ 6082 w 142"/>
                  <a:gd name="T51" fmla="*/ 22180 h 213"/>
                  <a:gd name="T52" fmla="*/ 6082 w 142"/>
                  <a:gd name="T53" fmla="*/ 22180 h 213"/>
                  <a:gd name="T54" fmla="*/ 2862 w 142"/>
                  <a:gd name="T55" fmla="*/ 31482 h 213"/>
                  <a:gd name="T56" fmla="*/ 2862 w 142"/>
                  <a:gd name="T57" fmla="*/ 31482 h 213"/>
                  <a:gd name="T58" fmla="*/ 0 w 142"/>
                  <a:gd name="T59" fmla="*/ 53662 h 213"/>
                  <a:gd name="T60" fmla="*/ 0 w 142"/>
                  <a:gd name="T61" fmla="*/ 53662 h 213"/>
                  <a:gd name="T62" fmla="*/ 0 w 142"/>
                  <a:gd name="T63" fmla="*/ 56882 h 213"/>
                  <a:gd name="T64" fmla="*/ 0 w 142"/>
                  <a:gd name="T65" fmla="*/ 56882 h 213"/>
                  <a:gd name="T66" fmla="*/ 0 w 142"/>
                  <a:gd name="T67" fmla="*/ 63321 h 213"/>
                  <a:gd name="T68" fmla="*/ 6082 w 142"/>
                  <a:gd name="T69" fmla="*/ 69403 h 213"/>
                  <a:gd name="T70" fmla="*/ 12521 w 142"/>
                  <a:gd name="T71" fmla="*/ 75842 h 213"/>
                  <a:gd name="T72" fmla="*/ 18961 w 142"/>
                  <a:gd name="T73" fmla="*/ 75842 h 213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0" t="0" r="r" b="b"/>
                <a:pathLst>
                  <a:path w="142" h="213">
                    <a:moveTo>
                      <a:pt x="53" y="212"/>
                    </a:moveTo>
                    <a:lnTo>
                      <a:pt x="53" y="212"/>
                    </a:lnTo>
                    <a:lnTo>
                      <a:pt x="79" y="212"/>
                    </a:lnTo>
                    <a:lnTo>
                      <a:pt x="97" y="203"/>
                    </a:lnTo>
                    <a:lnTo>
                      <a:pt x="106" y="185"/>
                    </a:lnTo>
                    <a:lnTo>
                      <a:pt x="114" y="159"/>
                    </a:lnTo>
                    <a:lnTo>
                      <a:pt x="123" y="124"/>
                    </a:lnTo>
                    <a:lnTo>
                      <a:pt x="123" y="97"/>
                    </a:lnTo>
                    <a:lnTo>
                      <a:pt x="123" y="88"/>
                    </a:lnTo>
                    <a:lnTo>
                      <a:pt x="132" y="80"/>
                    </a:lnTo>
                    <a:lnTo>
                      <a:pt x="141" y="62"/>
                    </a:lnTo>
                    <a:lnTo>
                      <a:pt x="132" y="35"/>
                    </a:lnTo>
                    <a:lnTo>
                      <a:pt x="123" y="18"/>
                    </a:lnTo>
                    <a:lnTo>
                      <a:pt x="106" y="9"/>
                    </a:lnTo>
                    <a:lnTo>
                      <a:pt x="88" y="0"/>
                    </a:lnTo>
                    <a:lnTo>
                      <a:pt x="61" y="0"/>
                    </a:lnTo>
                    <a:lnTo>
                      <a:pt x="44" y="18"/>
                    </a:lnTo>
                    <a:lnTo>
                      <a:pt x="35" y="35"/>
                    </a:lnTo>
                    <a:lnTo>
                      <a:pt x="26" y="44"/>
                    </a:lnTo>
                    <a:lnTo>
                      <a:pt x="17" y="62"/>
                    </a:lnTo>
                    <a:lnTo>
                      <a:pt x="8" y="88"/>
                    </a:lnTo>
                    <a:lnTo>
                      <a:pt x="0" y="150"/>
                    </a:lnTo>
                    <a:lnTo>
                      <a:pt x="0" y="159"/>
                    </a:lnTo>
                    <a:lnTo>
                      <a:pt x="0" y="177"/>
                    </a:lnTo>
                    <a:lnTo>
                      <a:pt x="17" y="194"/>
                    </a:lnTo>
                    <a:lnTo>
                      <a:pt x="35" y="212"/>
                    </a:lnTo>
                    <a:lnTo>
                      <a:pt x="53" y="212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303" name="Freeform 188"/>
              <p:cNvSpPr>
                <a:spLocks noChangeArrowheads="1"/>
              </p:cNvSpPr>
              <p:nvPr/>
            </p:nvSpPr>
            <p:spPr bwMode="auto">
              <a:xfrm>
                <a:off x="2892425" y="2762250"/>
                <a:ext cx="44450" cy="82550"/>
              </a:xfrm>
              <a:custGeom>
                <a:avLst/>
                <a:gdLst>
                  <a:gd name="T0" fmla="*/ 18847 w 125"/>
                  <a:gd name="T1" fmla="*/ 0 h 230"/>
                  <a:gd name="T2" fmla="*/ 18847 w 125"/>
                  <a:gd name="T3" fmla="*/ 0 h 230"/>
                  <a:gd name="T4" fmla="*/ 9601 w 125"/>
                  <a:gd name="T5" fmla="*/ 3230 h 230"/>
                  <a:gd name="T6" fmla="*/ 3200 w 125"/>
                  <a:gd name="T7" fmla="*/ 9332 h 230"/>
                  <a:gd name="T8" fmla="*/ 0 w 125"/>
                  <a:gd name="T9" fmla="*/ 15792 h 230"/>
                  <a:gd name="T10" fmla="*/ 0 w 125"/>
                  <a:gd name="T11" fmla="*/ 25483 h 230"/>
                  <a:gd name="T12" fmla="*/ 3200 w 125"/>
                  <a:gd name="T13" fmla="*/ 60297 h 230"/>
                  <a:gd name="T14" fmla="*/ 3200 w 125"/>
                  <a:gd name="T15" fmla="*/ 60297 h 230"/>
                  <a:gd name="T16" fmla="*/ 3200 w 125"/>
                  <a:gd name="T17" fmla="*/ 63169 h 230"/>
                  <a:gd name="T18" fmla="*/ 3200 w 125"/>
                  <a:gd name="T19" fmla="*/ 63169 h 230"/>
                  <a:gd name="T20" fmla="*/ 6401 w 125"/>
                  <a:gd name="T21" fmla="*/ 69629 h 230"/>
                  <a:gd name="T22" fmla="*/ 9601 w 125"/>
                  <a:gd name="T23" fmla="*/ 76090 h 230"/>
                  <a:gd name="T24" fmla="*/ 18847 w 125"/>
                  <a:gd name="T25" fmla="*/ 79320 h 230"/>
                  <a:gd name="T26" fmla="*/ 25248 w 125"/>
                  <a:gd name="T27" fmla="*/ 82191 h 230"/>
                  <a:gd name="T28" fmla="*/ 25248 w 125"/>
                  <a:gd name="T29" fmla="*/ 82191 h 230"/>
                  <a:gd name="T30" fmla="*/ 34493 w 125"/>
                  <a:gd name="T31" fmla="*/ 79320 h 230"/>
                  <a:gd name="T32" fmla="*/ 40894 w 125"/>
                  <a:gd name="T33" fmla="*/ 72859 h 230"/>
                  <a:gd name="T34" fmla="*/ 44094 w 125"/>
                  <a:gd name="T35" fmla="*/ 66399 h 230"/>
                  <a:gd name="T36" fmla="*/ 44094 w 125"/>
                  <a:gd name="T37" fmla="*/ 57067 h 230"/>
                  <a:gd name="T38" fmla="*/ 40894 w 125"/>
                  <a:gd name="T39" fmla="*/ 19022 h 230"/>
                  <a:gd name="T40" fmla="*/ 40894 w 125"/>
                  <a:gd name="T41" fmla="*/ 19022 h 230"/>
                  <a:gd name="T42" fmla="*/ 37694 w 125"/>
                  <a:gd name="T43" fmla="*/ 9332 h 230"/>
                  <a:gd name="T44" fmla="*/ 31648 w 125"/>
                  <a:gd name="T45" fmla="*/ 6460 h 230"/>
                  <a:gd name="T46" fmla="*/ 25248 w 125"/>
                  <a:gd name="T47" fmla="*/ 0 h 230"/>
                  <a:gd name="T48" fmla="*/ 18847 w 125"/>
                  <a:gd name="T49" fmla="*/ 0 h 230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0" t="0" r="r" b="b"/>
                <a:pathLst>
                  <a:path w="125" h="230">
                    <a:moveTo>
                      <a:pt x="53" y="0"/>
                    </a:moveTo>
                    <a:lnTo>
                      <a:pt x="53" y="0"/>
                    </a:lnTo>
                    <a:lnTo>
                      <a:pt x="27" y="9"/>
                    </a:lnTo>
                    <a:lnTo>
                      <a:pt x="9" y="26"/>
                    </a:lnTo>
                    <a:lnTo>
                      <a:pt x="0" y="44"/>
                    </a:lnTo>
                    <a:lnTo>
                      <a:pt x="0" y="71"/>
                    </a:lnTo>
                    <a:lnTo>
                      <a:pt x="9" y="168"/>
                    </a:lnTo>
                    <a:lnTo>
                      <a:pt x="9" y="176"/>
                    </a:lnTo>
                    <a:lnTo>
                      <a:pt x="18" y="194"/>
                    </a:lnTo>
                    <a:lnTo>
                      <a:pt x="27" y="212"/>
                    </a:lnTo>
                    <a:lnTo>
                      <a:pt x="53" y="221"/>
                    </a:lnTo>
                    <a:lnTo>
                      <a:pt x="71" y="229"/>
                    </a:lnTo>
                    <a:lnTo>
                      <a:pt x="97" y="221"/>
                    </a:lnTo>
                    <a:lnTo>
                      <a:pt x="115" y="203"/>
                    </a:lnTo>
                    <a:lnTo>
                      <a:pt x="124" y="185"/>
                    </a:lnTo>
                    <a:lnTo>
                      <a:pt x="124" y="159"/>
                    </a:lnTo>
                    <a:lnTo>
                      <a:pt x="115" y="53"/>
                    </a:lnTo>
                    <a:lnTo>
                      <a:pt x="106" y="26"/>
                    </a:lnTo>
                    <a:lnTo>
                      <a:pt x="89" y="18"/>
                    </a:lnTo>
                    <a:lnTo>
                      <a:pt x="71" y="0"/>
                    </a:lnTo>
                    <a:lnTo>
                      <a:pt x="53" y="0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304" name="Freeform 189"/>
              <p:cNvSpPr>
                <a:spLocks noChangeArrowheads="1"/>
              </p:cNvSpPr>
              <p:nvPr/>
            </p:nvSpPr>
            <p:spPr bwMode="auto">
              <a:xfrm>
                <a:off x="2901950" y="2873375"/>
                <a:ext cx="50800" cy="85725"/>
              </a:xfrm>
              <a:custGeom>
                <a:avLst/>
                <a:gdLst>
                  <a:gd name="T0" fmla="*/ 22180 w 142"/>
                  <a:gd name="T1" fmla="*/ 0 h 239"/>
                  <a:gd name="T2" fmla="*/ 22180 w 142"/>
                  <a:gd name="T3" fmla="*/ 0 h 239"/>
                  <a:gd name="T4" fmla="*/ 12521 w 142"/>
                  <a:gd name="T5" fmla="*/ 3228 h 239"/>
                  <a:gd name="T6" fmla="*/ 6082 w 142"/>
                  <a:gd name="T7" fmla="*/ 9326 h 239"/>
                  <a:gd name="T8" fmla="*/ 3220 w 142"/>
                  <a:gd name="T9" fmla="*/ 19010 h 239"/>
                  <a:gd name="T10" fmla="*/ 0 w 142"/>
                  <a:gd name="T11" fmla="*/ 25108 h 239"/>
                  <a:gd name="T12" fmla="*/ 6082 w 142"/>
                  <a:gd name="T13" fmla="*/ 63128 h 239"/>
                  <a:gd name="T14" fmla="*/ 6082 w 142"/>
                  <a:gd name="T15" fmla="*/ 63128 h 239"/>
                  <a:gd name="T16" fmla="*/ 6082 w 142"/>
                  <a:gd name="T17" fmla="*/ 63128 h 239"/>
                  <a:gd name="T18" fmla="*/ 6082 w 142"/>
                  <a:gd name="T19" fmla="*/ 63128 h 239"/>
                  <a:gd name="T20" fmla="*/ 9301 w 142"/>
                  <a:gd name="T21" fmla="*/ 72812 h 239"/>
                  <a:gd name="T22" fmla="*/ 15741 w 142"/>
                  <a:gd name="T23" fmla="*/ 78910 h 239"/>
                  <a:gd name="T24" fmla="*/ 22180 w 142"/>
                  <a:gd name="T25" fmla="*/ 82138 h 239"/>
                  <a:gd name="T26" fmla="*/ 31482 w 142"/>
                  <a:gd name="T27" fmla="*/ 85366 h 239"/>
                  <a:gd name="T28" fmla="*/ 31482 w 142"/>
                  <a:gd name="T29" fmla="*/ 85366 h 239"/>
                  <a:gd name="T30" fmla="*/ 40783 w 142"/>
                  <a:gd name="T31" fmla="*/ 82138 h 239"/>
                  <a:gd name="T32" fmla="*/ 47223 w 142"/>
                  <a:gd name="T33" fmla="*/ 76041 h 239"/>
                  <a:gd name="T34" fmla="*/ 50442 w 142"/>
                  <a:gd name="T35" fmla="*/ 66356 h 239"/>
                  <a:gd name="T36" fmla="*/ 50442 w 142"/>
                  <a:gd name="T37" fmla="*/ 57030 h 239"/>
                  <a:gd name="T38" fmla="*/ 44003 w 142"/>
                  <a:gd name="T39" fmla="*/ 22238 h 239"/>
                  <a:gd name="T40" fmla="*/ 44003 w 142"/>
                  <a:gd name="T41" fmla="*/ 22238 h 239"/>
                  <a:gd name="T42" fmla="*/ 44003 w 142"/>
                  <a:gd name="T43" fmla="*/ 12554 h 239"/>
                  <a:gd name="T44" fmla="*/ 37921 w 142"/>
                  <a:gd name="T45" fmla="*/ 6098 h 239"/>
                  <a:gd name="T46" fmla="*/ 28262 w 142"/>
                  <a:gd name="T47" fmla="*/ 3228 h 239"/>
                  <a:gd name="T48" fmla="*/ 22180 w 142"/>
                  <a:gd name="T49" fmla="*/ 0 h 239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0" t="0" r="r" b="b"/>
                <a:pathLst>
                  <a:path w="142" h="239">
                    <a:moveTo>
                      <a:pt x="62" y="0"/>
                    </a:moveTo>
                    <a:lnTo>
                      <a:pt x="62" y="0"/>
                    </a:lnTo>
                    <a:lnTo>
                      <a:pt x="35" y="9"/>
                    </a:lnTo>
                    <a:lnTo>
                      <a:pt x="17" y="26"/>
                    </a:lnTo>
                    <a:lnTo>
                      <a:pt x="9" y="53"/>
                    </a:lnTo>
                    <a:lnTo>
                      <a:pt x="0" y="70"/>
                    </a:lnTo>
                    <a:lnTo>
                      <a:pt x="17" y="176"/>
                    </a:lnTo>
                    <a:lnTo>
                      <a:pt x="26" y="203"/>
                    </a:lnTo>
                    <a:lnTo>
                      <a:pt x="44" y="220"/>
                    </a:lnTo>
                    <a:lnTo>
                      <a:pt x="62" y="229"/>
                    </a:lnTo>
                    <a:lnTo>
                      <a:pt x="88" y="238"/>
                    </a:lnTo>
                    <a:lnTo>
                      <a:pt x="114" y="229"/>
                    </a:lnTo>
                    <a:lnTo>
                      <a:pt x="132" y="212"/>
                    </a:lnTo>
                    <a:lnTo>
                      <a:pt x="141" y="185"/>
                    </a:lnTo>
                    <a:lnTo>
                      <a:pt x="141" y="159"/>
                    </a:lnTo>
                    <a:lnTo>
                      <a:pt x="123" y="62"/>
                    </a:lnTo>
                    <a:lnTo>
                      <a:pt x="123" y="35"/>
                    </a:lnTo>
                    <a:lnTo>
                      <a:pt x="106" y="17"/>
                    </a:lnTo>
                    <a:lnTo>
                      <a:pt x="79" y="9"/>
                    </a:lnTo>
                    <a:lnTo>
                      <a:pt x="62" y="0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305" name="Freeform 190"/>
              <p:cNvSpPr>
                <a:spLocks noChangeArrowheads="1"/>
              </p:cNvSpPr>
              <p:nvPr/>
            </p:nvSpPr>
            <p:spPr bwMode="auto">
              <a:xfrm>
                <a:off x="2917825" y="2987675"/>
                <a:ext cx="50800" cy="82550"/>
              </a:xfrm>
              <a:custGeom>
                <a:avLst/>
                <a:gdLst>
                  <a:gd name="T0" fmla="*/ 31482 w 142"/>
                  <a:gd name="T1" fmla="*/ 82193 h 231"/>
                  <a:gd name="T2" fmla="*/ 31482 w 142"/>
                  <a:gd name="T3" fmla="*/ 82193 h 231"/>
                  <a:gd name="T4" fmla="*/ 41141 w 142"/>
                  <a:gd name="T5" fmla="*/ 78976 h 231"/>
                  <a:gd name="T6" fmla="*/ 47223 w 142"/>
                  <a:gd name="T7" fmla="*/ 72544 h 231"/>
                  <a:gd name="T8" fmla="*/ 50442 w 142"/>
                  <a:gd name="T9" fmla="*/ 66469 h 231"/>
                  <a:gd name="T10" fmla="*/ 50442 w 142"/>
                  <a:gd name="T11" fmla="*/ 56820 h 231"/>
                  <a:gd name="T12" fmla="*/ 44003 w 142"/>
                  <a:gd name="T13" fmla="*/ 18940 h 231"/>
                  <a:gd name="T14" fmla="*/ 44003 w 142"/>
                  <a:gd name="T15" fmla="*/ 18940 h 231"/>
                  <a:gd name="T16" fmla="*/ 41141 w 142"/>
                  <a:gd name="T17" fmla="*/ 9649 h 231"/>
                  <a:gd name="T18" fmla="*/ 37921 w 142"/>
                  <a:gd name="T19" fmla="*/ 3216 h 231"/>
                  <a:gd name="T20" fmla="*/ 28262 w 142"/>
                  <a:gd name="T21" fmla="*/ 0 h 231"/>
                  <a:gd name="T22" fmla="*/ 18961 w 142"/>
                  <a:gd name="T23" fmla="*/ 0 h 231"/>
                  <a:gd name="T24" fmla="*/ 18961 w 142"/>
                  <a:gd name="T25" fmla="*/ 0 h 231"/>
                  <a:gd name="T26" fmla="*/ 9301 w 142"/>
                  <a:gd name="T27" fmla="*/ 3216 h 231"/>
                  <a:gd name="T28" fmla="*/ 3220 w 142"/>
                  <a:gd name="T29" fmla="*/ 9649 h 231"/>
                  <a:gd name="T30" fmla="*/ 0 w 142"/>
                  <a:gd name="T31" fmla="*/ 16081 h 231"/>
                  <a:gd name="T32" fmla="*/ 0 w 142"/>
                  <a:gd name="T33" fmla="*/ 25373 h 231"/>
                  <a:gd name="T34" fmla="*/ 6439 w 142"/>
                  <a:gd name="T35" fmla="*/ 63253 h 231"/>
                  <a:gd name="T36" fmla="*/ 6439 w 142"/>
                  <a:gd name="T37" fmla="*/ 63253 h 231"/>
                  <a:gd name="T38" fmla="*/ 6439 w 142"/>
                  <a:gd name="T39" fmla="*/ 63253 h 231"/>
                  <a:gd name="T40" fmla="*/ 9301 w 142"/>
                  <a:gd name="T41" fmla="*/ 72544 h 231"/>
                  <a:gd name="T42" fmla="*/ 15741 w 142"/>
                  <a:gd name="T43" fmla="*/ 78976 h 231"/>
                  <a:gd name="T44" fmla="*/ 22180 w 142"/>
                  <a:gd name="T45" fmla="*/ 82193 h 231"/>
                  <a:gd name="T46" fmla="*/ 31482 w 142"/>
                  <a:gd name="T47" fmla="*/ 82193 h 231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0" t="0" r="r" b="b"/>
                <a:pathLst>
                  <a:path w="142" h="231">
                    <a:moveTo>
                      <a:pt x="88" y="230"/>
                    </a:moveTo>
                    <a:lnTo>
                      <a:pt x="88" y="230"/>
                    </a:lnTo>
                    <a:lnTo>
                      <a:pt x="115" y="221"/>
                    </a:lnTo>
                    <a:lnTo>
                      <a:pt x="132" y="203"/>
                    </a:lnTo>
                    <a:lnTo>
                      <a:pt x="141" y="186"/>
                    </a:lnTo>
                    <a:lnTo>
                      <a:pt x="141" y="159"/>
                    </a:lnTo>
                    <a:lnTo>
                      <a:pt x="123" y="53"/>
                    </a:lnTo>
                    <a:lnTo>
                      <a:pt x="115" y="27"/>
                    </a:lnTo>
                    <a:lnTo>
                      <a:pt x="106" y="9"/>
                    </a:lnTo>
                    <a:lnTo>
                      <a:pt x="79" y="0"/>
                    </a:lnTo>
                    <a:lnTo>
                      <a:pt x="53" y="0"/>
                    </a:lnTo>
                    <a:lnTo>
                      <a:pt x="26" y="9"/>
                    </a:lnTo>
                    <a:lnTo>
                      <a:pt x="9" y="27"/>
                    </a:lnTo>
                    <a:lnTo>
                      <a:pt x="0" y="45"/>
                    </a:lnTo>
                    <a:lnTo>
                      <a:pt x="0" y="71"/>
                    </a:lnTo>
                    <a:lnTo>
                      <a:pt x="18" y="177"/>
                    </a:lnTo>
                    <a:lnTo>
                      <a:pt x="26" y="203"/>
                    </a:lnTo>
                    <a:lnTo>
                      <a:pt x="44" y="221"/>
                    </a:lnTo>
                    <a:lnTo>
                      <a:pt x="62" y="230"/>
                    </a:lnTo>
                    <a:lnTo>
                      <a:pt x="88" y="230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306" name="Freeform 191"/>
              <p:cNvSpPr>
                <a:spLocks noChangeArrowheads="1"/>
              </p:cNvSpPr>
              <p:nvPr/>
            </p:nvSpPr>
            <p:spPr bwMode="auto">
              <a:xfrm>
                <a:off x="2933700" y="3098800"/>
                <a:ext cx="53975" cy="85725"/>
              </a:xfrm>
              <a:custGeom>
                <a:avLst/>
                <a:gdLst>
                  <a:gd name="T0" fmla="*/ 34673 w 151"/>
                  <a:gd name="T1" fmla="*/ 85368 h 240"/>
                  <a:gd name="T2" fmla="*/ 34673 w 151"/>
                  <a:gd name="T3" fmla="*/ 85368 h 240"/>
                  <a:gd name="T4" fmla="*/ 44324 w 151"/>
                  <a:gd name="T5" fmla="*/ 82153 h 240"/>
                  <a:gd name="T6" fmla="*/ 50400 w 151"/>
                  <a:gd name="T7" fmla="*/ 75724 h 240"/>
                  <a:gd name="T8" fmla="*/ 53618 w 151"/>
                  <a:gd name="T9" fmla="*/ 66437 h 240"/>
                  <a:gd name="T10" fmla="*/ 53618 w 151"/>
                  <a:gd name="T11" fmla="*/ 56793 h 240"/>
                  <a:gd name="T12" fmla="*/ 47183 w 151"/>
                  <a:gd name="T13" fmla="*/ 18931 h 240"/>
                  <a:gd name="T14" fmla="*/ 47183 w 151"/>
                  <a:gd name="T15" fmla="*/ 18931 h 240"/>
                  <a:gd name="T16" fmla="*/ 44324 w 151"/>
                  <a:gd name="T17" fmla="*/ 12859 h 240"/>
                  <a:gd name="T18" fmla="*/ 37890 w 151"/>
                  <a:gd name="T19" fmla="*/ 6429 h 240"/>
                  <a:gd name="T20" fmla="*/ 28239 w 151"/>
                  <a:gd name="T21" fmla="*/ 0 h 240"/>
                  <a:gd name="T22" fmla="*/ 18945 w 151"/>
                  <a:gd name="T23" fmla="*/ 0 h 240"/>
                  <a:gd name="T24" fmla="*/ 18945 w 151"/>
                  <a:gd name="T25" fmla="*/ 0 h 240"/>
                  <a:gd name="T26" fmla="*/ 12511 w 151"/>
                  <a:gd name="T27" fmla="*/ 3215 h 240"/>
                  <a:gd name="T28" fmla="*/ 6434 w 151"/>
                  <a:gd name="T29" fmla="*/ 9644 h 240"/>
                  <a:gd name="T30" fmla="*/ 0 w 151"/>
                  <a:gd name="T31" fmla="*/ 18931 h 240"/>
                  <a:gd name="T32" fmla="*/ 0 w 151"/>
                  <a:gd name="T33" fmla="*/ 28575 h 240"/>
                  <a:gd name="T34" fmla="*/ 6434 w 151"/>
                  <a:gd name="T35" fmla="*/ 66437 h 240"/>
                  <a:gd name="T36" fmla="*/ 6434 w 151"/>
                  <a:gd name="T37" fmla="*/ 66437 h 240"/>
                  <a:gd name="T38" fmla="*/ 6434 w 151"/>
                  <a:gd name="T39" fmla="*/ 66437 h 240"/>
                  <a:gd name="T40" fmla="*/ 9294 w 151"/>
                  <a:gd name="T41" fmla="*/ 72509 h 240"/>
                  <a:gd name="T42" fmla="*/ 15728 w 151"/>
                  <a:gd name="T43" fmla="*/ 82153 h 240"/>
                  <a:gd name="T44" fmla="*/ 25379 w 151"/>
                  <a:gd name="T45" fmla="*/ 85368 h 240"/>
                  <a:gd name="T46" fmla="*/ 34673 w 151"/>
                  <a:gd name="T47" fmla="*/ 85368 h 240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0" t="0" r="r" b="b"/>
                <a:pathLst>
                  <a:path w="151" h="240">
                    <a:moveTo>
                      <a:pt x="97" y="239"/>
                    </a:moveTo>
                    <a:lnTo>
                      <a:pt x="97" y="239"/>
                    </a:lnTo>
                    <a:lnTo>
                      <a:pt x="124" y="230"/>
                    </a:lnTo>
                    <a:lnTo>
                      <a:pt x="141" y="212"/>
                    </a:lnTo>
                    <a:lnTo>
                      <a:pt x="150" y="186"/>
                    </a:lnTo>
                    <a:lnTo>
                      <a:pt x="150" y="159"/>
                    </a:lnTo>
                    <a:lnTo>
                      <a:pt x="132" y="53"/>
                    </a:lnTo>
                    <a:lnTo>
                      <a:pt x="124" y="36"/>
                    </a:lnTo>
                    <a:lnTo>
                      <a:pt x="106" y="18"/>
                    </a:lnTo>
                    <a:lnTo>
                      <a:pt x="79" y="0"/>
                    </a:lnTo>
                    <a:lnTo>
                      <a:pt x="53" y="0"/>
                    </a:lnTo>
                    <a:lnTo>
                      <a:pt x="35" y="9"/>
                    </a:lnTo>
                    <a:lnTo>
                      <a:pt x="18" y="27"/>
                    </a:lnTo>
                    <a:lnTo>
                      <a:pt x="0" y="53"/>
                    </a:lnTo>
                    <a:lnTo>
                      <a:pt x="0" y="80"/>
                    </a:lnTo>
                    <a:lnTo>
                      <a:pt x="18" y="186"/>
                    </a:lnTo>
                    <a:lnTo>
                      <a:pt x="26" y="203"/>
                    </a:lnTo>
                    <a:lnTo>
                      <a:pt x="44" y="230"/>
                    </a:lnTo>
                    <a:lnTo>
                      <a:pt x="71" y="239"/>
                    </a:lnTo>
                    <a:lnTo>
                      <a:pt x="97" y="239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307" name="Freeform 192"/>
              <p:cNvSpPr>
                <a:spLocks noChangeArrowheads="1"/>
              </p:cNvSpPr>
              <p:nvPr/>
            </p:nvSpPr>
            <p:spPr bwMode="auto">
              <a:xfrm>
                <a:off x="2955925" y="3213100"/>
                <a:ext cx="53975" cy="82550"/>
              </a:xfrm>
              <a:custGeom>
                <a:avLst/>
                <a:gdLst>
                  <a:gd name="T0" fmla="*/ 34673 w 151"/>
                  <a:gd name="T1" fmla="*/ 82191 h 230"/>
                  <a:gd name="T2" fmla="*/ 34673 w 151"/>
                  <a:gd name="T3" fmla="*/ 82191 h 230"/>
                  <a:gd name="T4" fmla="*/ 43966 w 151"/>
                  <a:gd name="T5" fmla="*/ 79320 h 230"/>
                  <a:gd name="T6" fmla="*/ 50400 w 151"/>
                  <a:gd name="T7" fmla="*/ 72859 h 230"/>
                  <a:gd name="T8" fmla="*/ 53618 w 151"/>
                  <a:gd name="T9" fmla="*/ 63169 h 230"/>
                  <a:gd name="T10" fmla="*/ 53618 w 151"/>
                  <a:gd name="T11" fmla="*/ 53837 h 230"/>
                  <a:gd name="T12" fmla="*/ 47183 w 151"/>
                  <a:gd name="T13" fmla="*/ 15792 h 230"/>
                  <a:gd name="T14" fmla="*/ 47183 w 151"/>
                  <a:gd name="T15" fmla="*/ 15792 h 230"/>
                  <a:gd name="T16" fmla="*/ 40749 w 151"/>
                  <a:gd name="T17" fmla="*/ 9332 h 230"/>
                  <a:gd name="T18" fmla="*/ 34673 w 151"/>
                  <a:gd name="T19" fmla="*/ 3230 h 230"/>
                  <a:gd name="T20" fmla="*/ 28239 w 151"/>
                  <a:gd name="T21" fmla="*/ 0 h 230"/>
                  <a:gd name="T22" fmla="*/ 18945 w 151"/>
                  <a:gd name="T23" fmla="*/ 0 h 230"/>
                  <a:gd name="T24" fmla="*/ 18945 w 151"/>
                  <a:gd name="T25" fmla="*/ 0 h 230"/>
                  <a:gd name="T26" fmla="*/ 9294 w 151"/>
                  <a:gd name="T27" fmla="*/ 3230 h 230"/>
                  <a:gd name="T28" fmla="*/ 3217 w 151"/>
                  <a:gd name="T29" fmla="*/ 9332 h 230"/>
                  <a:gd name="T30" fmla="*/ 0 w 151"/>
                  <a:gd name="T31" fmla="*/ 15792 h 230"/>
                  <a:gd name="T32" fmla="*/ 0 w 151"/>
                  <a:gd name="T33" fmla="*/ 25483 h 230"/>
                  <a:gd name="T34" fmla="*/ 6077 w 151"/>
                  <a:gd name="T35" fmla="*/ 63169 h 230"/>
                  <a:gd name="T36" fmla="*/ 6077 w 151"/>
                  <a:gd name="T37" fmla="*/ 63169 h 230"/>
                  <a:gd name="T38" fmla="*/ 6077 w 151"/>
                  <a:gd name="T39" fmla="*/ 63169 h 230"/>
                  <a:gd name="T40" fmla="*/ 9294 w 151"/>
                  <a:gd name="T41" fmla="*/ 72859 h 230"/>
                  <a:gd name="T42" fmla="*/ 15728 w 151"/>
                  <a:gd name="T43" fmla="*/ 79320 h 230"/>
                  <a:gd name="T44" fmla="*/ 25022 w 151"/>
                  <a:gd name="T45" fmla="*/ 82191 h 230"/>
                  <a:gd name="T46" fmla="*/ 34673 w 151"/>
                  <a:gd name="T47" fmla="*/ 82191 h 230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0" t="0" r="r" b="b"/>
                <a:pathLst>
                  <a:path w="151" h="230">
                    <a:moveTo>
                      <a:pt x="97" y="229"/>
                    </a:moveTo>
                    <a:lnTo>
                      <a:pt x="97" y="229"/>
                    </a:lnTo>
                    <a:lnTo>
                      <a:pt x="123" y="221"/>
                    </a:lnTo>
                    <a:lnTo>
                      <a:pt x="141" y="203"/>
                    </a:lnTo>
                    <a:lnTo>
                      <a:pt x="150" y="176"/>
                    </a:lnTo>
                    <a:lnTo>
                      <a:pt x="150" y="150"/>
                    </a:lnTo>
                    <a:lnTo>
                      <a:pt x="132" y="44"/>
                    </a:lnTo>
                    <a:lnTo>
                      <a:pt x="114" y="26"/>
                    </a:lnTo>
                    <a:lnTo>
                      <a:pt x="97" y="9"/>
                    </a:lnTo>
                    <a:lnTo>
                      <a:pt x="79" y="0"/>
                    </a:lnTo>
                    <a:lnTo>
                      <a:pt x="53" y="0"/>
                    </a:lnTo>
                    <a:lnTo>
                      <a:pt x="26" y="9"/>
                    </a:lnTo>
                    <a:lnTo>
                      <a:pt x="9" y="26"/>
                    </a:lnTo>
                    <a:lnTo>
                      <a:pt x="0" y="44"/>
                    </a:lnTo>
                    <a:lnTo>
                      <a:pt x="0" y="71"/>
                    </a:lnTo>
                    <a:lnTo>
                      <a:pt x="17" y="176"/>
                    </a:lnTo>
                    <a:lnTo>
                      <a:pt x="26" y="203"/>
                    </a:lnTo>
                    <a:lnTo>
                      <a:pt x="44" y="221"/>
                    </a:lnTo>
                    <a:lnTo>
                      <a:pt x="70" y="229"/>
                    </a:lnTo>
                    <a:lnTo>
                      <a:pt x="97" y="229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308" name="Freeform 193"/>
              <p:cNvSpPr>
                <a:spLocks noChangeArrowheads="1"/>
              </p:cNvSpPr>
              <p:nvPr/>
            </p:nvSpPr>
            <p:spPr bwMode="auto">
              <a:xfrm>
                <a:off x="2979738" y="3324225"/>
                <a:ext cx="57150" cy="82550"/>
              </a:xfrm>
              <a:custGeom>
                <a:avLst/>
                <a:gdLst>
                  <a:gd name="T0" fmla="*/ 47445 w 159"/>
                  <a:gd name="T1" fmla="*/ 15792 h 230"/>
                  <a:gd name="T2" fmla="*/ 47445 w 159"/>
                  <a:gd name="T3" fmla="*/ 15792 h 230"/>
                  <a:gd name="T4" fmla="*/ 47445 w 159"/>
                  <a:gd name="T5" fmla="*/ 15792 h 230"/>
                  <a:gd name="T6" fmla="*/ 47445 w 159"/>
                  <a:gd name="T7" fmla="*/ 15792 h 230"/>
                  <a:gd name="T8" fmla="*/ 44210 w 159"/>
                  <a:gd name="T9" fmla="*/ 6102 h 230"/>
                  <a:gd name="T10" fmla="*/ 37741 w 159"/>
                  <a:gd name="T11" fmla="*/ 3230 h 230"/>
                  <a:gd name="T12" fmla="*/ 28395 w 159"/>
                  <a:gd name="T13" fmla="*/ 0 h 230"/>
                  <a:gd name="T14" fmla="*/ 18691 w 159"/>
                  <a:gd name="T15" fmla="*/ 0 h 230"/>
                  <a:gd name="T16" fmla="*/ 18691 w 159"/>
                  <a:gd name="T17" fmla="*/ 0 h 230"/>
                  <a:gd name="T18" fmla="*/ 9345 w 159"/>
                  <a:gd name="T19" fmla="*/ 3230 h 230"/>
                  <a:gd name="T20" fmla="*/ 2875 w 159"/>
                  <a:gd name="T21" fmla="*/ 9332 h 230"/>
                  <a:gd name="T22" fmla="*/ 0 w 159"/>
                  <a:gd name="T23" fmla="*/ 19022 h 230"/>
                  <a:gd name="T24" fmla="*/ 2875 w 159"/>
                  <a:gd name="T25" fmla="*/ 28354 h 230"/>
                  <a:gd name="T26" fmla="*/ 12580 w 159"/>
                  <a:gd name="T27" fmla="*/ 66399 h 230"/>
                  <a:gd name="T28" fmla="*/ 12580 w 159"/>
                  <a:gd name="T29" fmla="*/ 66399 h 230"/>
                  <a:gd name="T30" fmla="*/ 15815 w 159"/>
                  <a:gd name="T31" fmla="*/ 72859 h 230"/>
                  <a:gd name="T32" fmla="*/ 21925 w 159"/>
                  <a:gd name="T33" fmla="*/ 78961 h 230"/>
                  <a:gd name="T34" fmla="*/ 31630 w 159"/>
                  <a:gd name="T35" fmla="*/ 82191 h 230"/>
                  <a:gd name="T36" fmla="*/ 40975 w 159"/>
                  <a:gd name="T37" fmla="*/ 82191 h 230"/>
                  <a:gd name="T38" fmla="*/ 40975 w 159"/>
                  <a:gd name="T39" fmla="*/ 82191 h 230"/>
                  <a:gd name="T40" fmla="*/ 47445 w 159"/>
                  <a:gd name="T41" fmla="*/ 78961 h 230"/>
                  <a:gd name="T42" fmla="*/ 53915 w 159"/>
                  <a:gd name="T43" fmla="*/ 72859 h 230"/>
                  <a:gd name="T44" fmla="*/ 56791 w 159"/>
                  <a:gd name="T45" fmla="*/ 63169 h 230"/>
                  <a:gd name="T46" fmla="*/ 56791 w 159"/>
                  <a:gd name="T47" fmla="*/ 53837 h 230"/>
                  <a:gd name="T48" fmla="*/ 56791 w 159"/>
                  <a:gd name="T49" fmla="*/ 53837 h 230"/>
                  <a:gd name="T50" fmla="*/ 47445 w 159"/>
                  <a:gd name="T51" fmla="*/ 15792 h 230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0" t="0" r="r" b="b"/>
                <a:pathLst>
                  <a:path w="159" h="230">
                    <a:moveTo>
                      <a:pt x="132" y="44"/>
                    </a:moveTo>
                    <a:lnTo>
                      <a:pt x="132" y="44"/>
                    </a:lnTo>
                    <a:lnTo>
                      <a:pt x="123" y="17"/>
                    </a:lnTo>
                    <a:lnTo>
                      <a:pt x="105" y="9"/>
                    </a:lnTo>
                    <a:lnTo>
                      <a:pt x="79" y="0"/>
                    </a:lnTo>
                    <a:lnTo>
                      <a:pt x="52" y="0"/>
                    </a:lnTo>
                    <a:lnTo>
                      <a:pt x="26" y="9"/>
                    </a:lnTo>
                    <a:lnTo>
                      <a:pt x="8" y="26"/>
                    </a:lnTo>
                    <a:lnTo>
                      <a:pt x="0" y="53"/>
                    </a:lnTo>
                    <a:lnTo>
                      <a:pt x="8" y="79"/>
                    </a:lnTo>
                    <a:lnTo>
                      <a:pt x="35" y="185"/>
                    </a:lnTo>
                    <a:lnTo>
                      <a:pt x="44" y="203"/>
                    </a:lnTo>
                    <a:lnTo>
                      <a:pt x="61" y="220"/>
                    </a:lnTo>
                    <a:lnTo>
                      <a:pt x="88" y="229"/>
                    </a:lnTo>
                    <a:lnTo>
                      <a:pt x="114" y="229"/>
                    </a:lnTo>
                    <a:lnTo>
                      <a:pt x="132" y="220"/>
                    </a:lnTo>
                    <a:lnTo>
                      <a:pt x="150" y="203"/>
                    </a:lnTo>
                    <a:lnTo>
                      <a:pt x="158" y="176"/>
                    </a:lnTo>
                    <a:lnTo>
                      <a:pt x="158" y="150"/>
                    </a:lnTo>
                    <a:lnTo>
                      <a:pt x="132" y="44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309" name="Freeform 194"/>
              <p:cNvSpPr>
                <a:spLocks noChangeArrowheads="1"/>
              </p:cNvSpPr>
              <p:nvPr/>
            </p:nvSpPr>
            <p:spPr bwMode="auto">
              <a:xfrm>
                <a:off x="3009900" y="3432175"/>
                <a:ext cx="57150" cy="85725"/>
              </a:xfrm>
              <a:custGeom>
                <a:avLst/>
                <a:gdLst>
                  <a:gd name="T0" fmla="*/ 15716 w 160"/>
                  <a:gd name="T1" fmla="*/ 3228 h 239"/>
                  <a:gd name="T2" fmla="*/ 15716 w 160"/>
                  <a:gd name="T3" fmla="*/ 3228 h 239"/>
                  <a:gd name="T4" fmla="*/ 6072 w 160"/>
                  <a:gd name="T5" fmla="*/ 6098 h 239"/>
                  <a:gd name="T6" fmla="*/ 3215 w 160"/>
                  <a:gd name="T7" fmla="*/ 12554 h 239"/>
                  <a:gd name="T8" fmla="*/ 0 w 160"/>
                  <a:gd name="T9" fmla="*/ 22238 h 239"/>
                  <a:gd name="T10" fmla="*/ 0 w 160"/>
                  <a:gd name="T11" fmla="*/ 31564 h 239"/>
                  <a:gd name="T12" fmla="*/ 12502 w 160"/>
                  <a:gd name="T13" fmla="*/ 66356 h 239"/>
                  <a:gd name="T14" fmla="*/ 12502 w 160"/>
                  <a:gd name="T15" fmla="*/ 66356 h 239"/>
                  <a:gd name="T16" fmla="*/ 15716 w 160"/>
                  <a:gd name="T17" fmla="*/ 76041 h 239"/>
                  <a:gd name="T18" fmla="*/ 22146 w 160"/>
                  <a:gd name="T19" fmla="*/ 82138 h 239"/>
                  <a:gd name="T20" fmla="*/ 31433 w 160"/>
                  <a:gd name="T21" fmla="*/ 85366 h 239"/>
                  <a:gd name="T22" fmla="*/ 40719 w 160"/>
                  <a:gd name="T23" fmla="*/ 82138 h 239"/>
                  <a:gd name="T24" fmla="*/ 40719 w 160"/>
                  <a:gd name="T25" fmla="*/ 82138 h 239"/>
                  <a:gd name="T26" fmla="*/ 47149 w 160"/>
                  <a:gd name="T27" fmla="*/ 78910 h 239"/>
                  <a:gd name="T28" fmla="*/ 53578 w 160"/>
                  <a:gd name="T29" fmla="*/ 72812 h 239"/>
                  <a:gd name="T30" fmla="*/ 56793 w 160"/>
                  <a:gd name="T31" fmla="*/ 63128 h 239"/>
                  <a:gd name="T32" fmla="*/ 56793 w 160"/>
                  <a:gd name="T33" fmla="*/ 53802 h 239"/>
                  <a:gd name="T34" fmla="*/ 56793 w 160"/>
                  <a:gd name="T35" fmla="*/ 53802 h 239"/>
                  <a:gd name="T36" fmla="*/ 43934 w 160"/>
                  <a:gd name="T37" fmla="*/ 19010 h 239"/>
                  <a:gd name="T38" fmla="*/ 43934 w 160"/>
                  <a:gd name="T39" fmla="*/ 19010 h 239"/>
                  <a:gd name="T40" fmla="*/ 43934 w 160"/>
                  <a:gd name="T41" fmla="*/ 19010 h 239"/>
                  <a:gd name="T42" fmla="*/ 43934 w 160"/>
                  <a:gd name="T43" fmla="*/ 19010 h 239"/>
                  <a:gd name="T44" fmla="*/ 43934 w 160"/>
                  <a:gd name="T45" fmla="*/ 19010 h 239"/>
                  <a:gd name="T46" fmla="*/ 40719 w 160"/>
                  <a:gd name="T47" fmla="*/ 9326 h 239"/>
                  <a:gd name="T48" fmla="*/ 34647 w 160"/>
                  <a:gd name="T49" fmla="*/ 3228 h 239"/>
                  <a:gd name="T50" fmla="*/ 25003 w 160"/>
                  <a:gd name="T51" fmla="*/ 0 h 239"/>
                  <a:gd name="T52" fmla="*/ 15716 w 160"/>
                  <a:gd name="T53" fmla="*/ 3228 h 239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</a:gdLst>
                <a:ahLst/>
                <a:cxnLst>
                  <a:cxn ang="T54">
                    <a:pos x="T0" y="T1"/>
                  </a:cxn>
                  <a:cxn ang="T55">
                    <a:pos x="T2" y="T3"/>
                  </a:cxn>
                  <a:cxn ang="T56">
                    <a:pos x="T4" y="T5"/>
                  </a:cxn>
                  <a:cxn ang="T57">
                    <a:pos x="T6" y="T7"/>
                  </a:cxn>
                  <a:cxn ang="T58">
                    <a:pos x="T8" y="T9"/>
                  </a:cxn>
                  <a:cxn ang="T59">
                    <a:pos x="T10" y="T11"/>
                  </a:cxn>
                  <a:cxn ang="T60">
                    <a:pos x="T12" y="T13"/>
                  </a:cxn>
                  <a:cxn ang="T61">
                    <a:pos x="T14" y="T15"/>
                  </a:cxn>
                  <a:cxn ang="T62">
                    <a:pos x="T16" y="T17"/>
                  </a:cxn>
                  <a:cxn ang="T63">
                    <a:pos x="T18" y="T19"/>
                  </a:cxn>
                  <a:cxn ang="T64">
                    <a:pos x="T20" y="T21"/>
                  </a:cxn>
                  <a:cxn ang="T65">
                    <a:pos x="T22" y="T23"/>
                  </a:cxn>
                  <a:cxn ang="T66">
                    <a:pos x="T24" y="T25"/>
                  </a:cxn>
                  <a:cxn ang="T67">
                    <a:pos x="T26" y="T27"/>
                  </a:cxn>
                  <a:cxn ang="T68">
                    <a:pos x="T28" y="T29"/>
                  </a:cxn>
                  <a:cxn ang="T69">
                    <a:pos x="T30" y="T31"/>
                  </a:cxn>
                  <a:cxn ang="T70">
                    <a:pos x="T32" y="T33"/>
                  </a:cxn>
                  <a:cxn ang="T71">
                    <a:pos x="T34" y="T35"/>
                  </a:cxn>
                  <a:cxn ang="T72">
                    <a:pos x="T36" y="T37"/>
                  </a:cxn>
                  <a:cxn ang="T73">
                    <a:pos x="T38" y="T39"/>
                  </a:cxn>
                  <a:cxn ang="T74">
                    <a:pos x="T40" y="T41"/>
                  </a:cxn>
                  <a:cxn ang="T75">
                    <a:pos x="T42" y="T43"/>
                  </a:cxn>
                  <a:cxn ang="T76">
                    <a:pos x="T44" y="T45"/>
                  </a:cxn>
                  <a:cxn ang="T77">
                    <a:pos x="T46" y="T47"/>
                  </a:cxn>
                  <a:cxn ang="T78">
                    <a:pos x="T48" y="T49"/>
                  </a:cxn>
                  <a:cxn ang="T79">
                    <a:pos x="T50" y="T51"/>
                  </a:cxn>
                  <a:cxn ang="T80">
                    <a:pos x="T52" y="T53"/>
                  </a:cxn>
                </a:cxnLst>
                <a:rect l="0" t="0" r="r" b="b"/>
                <a:pathLst>
                  <a:path w="160" h="239">
                    <a:moveTo>
                      <a:pt x="44" y="9"/>
                    </a:moveTo>
                    <a:lnTo>
                      <a:pt x="44" y="9"/>
                    </a:lnTo>
                    <a:lnTo>
                      <a:pt x="17" y="17"/>
                    </a:lnTo>
                    <a:lnTo>
                      <a:pt x="9" y="35"/>
                    </a:lnTo>
                    <a:lnTo>
                      <a:pt x="0" y="62"/>
                    </a:lnTo>
                    <a:lnTo>
                      <a:pt x="0" y="88"/>
                    </a:lnTo>
                    <a:lnTo>
                      <a:pt x="35" y="185"/>
                    </a:lnTo>
                    <a:lnTo>
                      <a:pt x="44" y="212"/>
                    </a:lnTo>
                    <a:lnTo>
                      <a:pt x="62" y="229"/>
                    </a:lnTo>
                    <a:lnTo>
                      <a:pt x="88" y="238"/>
                    </a:lnTo>
                    <a:lnTo>
                      <a:pt x="114" y="229"/>
                    </a:lnTo>
                    <a:lnTo>
                      <a:pt x="132" y="220"/>
                    </a:lnTo>
                    <a:lnTo>
                      <a:pt x="150" y="203"/>
                    </a:lnTo>
                    <a:lnTo>
                      <a:pt x="159" y="176"/>
                    </a:lnTo>
                    <a:lnTo>
                      <a:pt x="159" y="150"/>
                    </a:lnTo>
                    <a:lnTo>
                      <a:pt x="123" y="53"/>
                    </a:lnTo>
                    <a:lnTo>
                      <a:pt x="114" y="26"/>
                    </a:lnTo>
                    <a:lnTo>
                      <a:pt x="97" y="9"/>
                    </a:lnTo>
                    <a:lnTo>
                      <a:pt x="70" y="0"/>
                    </a:lnTo>
                    <a:lnTo>
                      <a:pt x="44" y="9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310" name="Freeform 195"/>
              <p:cNvSpPr>
                <a:spLocks noChangeArrowheads="1"/>
              </p:cNvSpPr>
              <p:nvPr/>
            </p:nvSpPr>
            <p:spPr bwMode="auto">
              <a:xfrm>
                <a:off x="3044825" y="3543300"/>
                <a:ext cx="57150" cy="79375"/>
              </a:xfrm>
              <a:custGeom>
                <a:avLst/>
                <a:gdLst>
                  <a:gd name="T0" fmla="*/ 0 w 160"/>
                  <a:gd name="T1" fmla="*/ 28374 h 221"/>
                  <a:gd name="T2" fmla="*/ 15716 w 160"/>
                  <a:gd name="T3" fmla="*/ 66445 h 221"/>
                  <a:gd name="T4" fmla="*/ 15716 w 160"/>
                  <a:gd name="T5" fmla="*/ 66445 h 221"/>
                  <a:gd name="T6" fmla="*/ 18931 w 160"/>
                  <a:gd name="T7" fmla="*/ 72910 h 221"/>
                  <a:gd name="T8" fmla="*/ 25003 w 160"/>
                  <a:gd name="T9" fmla="*/ 79016 h 221"/>
                  <a:gd name="T10" fmla="*/ 34647 w 160"/>
                  <a:gd name="T11" fmla="*/ 79016 h 221"/>
                  <a:gd name="T12" fmla="*/ 43934 w 160"/>
                  <a:gd name="T13" fmla="*/ 79016 h 221"/>
                  <a:gd name="T14" fmla="*/ 43934 w 160"/>
                  <a:gd name="T15" fmla="*/ 79016 h 221"/>
                  <a:gd name="T16" fmla="*/ 50363 w 160"/>
                  <a:gd name="T17" fmla="*/ 72910 h 221"/>
                  <a:gd name="T18" fmla="*/ 56793 w 160"/>
                  <a:gd name="T19" fmla="*/ 66445 h 221"/>
                  <a:gd name="T20" fmla="*/ 56793 w 160"/>
                  <a:gd name="T21" fmla="*/ 59980 h 221"/>
                  <a:gd name="T22" fmla="*/ 56793 w 160"/>
                  <a:gd name="T23" fmla="*/ 50642 h 221"/>
                  <a:gd name="T24" fmla="*/ 56793 w 160"/>
                  <a:gd name="T25" fmla="*/ 50642 h 221"/>
                  <a:gd name="T26" fmla="*/ 43934 w 160"/>
                  <a:gd name="T27" fmla="*/ 15803 h 221"/>
                  <a:gd name="T28" fmla="*/ 43934 w 160"/>
                  <a:gd name="T29" fmla="*/ 12571 h 221"/>
                  <a:gd name="T30" fmla="*/ 43934 w 160"/>
                  <a:gd name="T31" fmla="*/ 12571 h 221"/>
                  <a:gd name="T32" fmla="*/ 43934 w 160"/>
                  <a:gd name="T33" fmla="*/ 12571 h 221"/>
                  <a:gd name="T34" fmla="*/ 43934 w 160"/>
                  <a:gd name="T35" fmla="*/ 12571 h 221"/>
                  <a:gd name="T36" fmla="*/ 37862 w 160"/>
                  <a:gd name="T37" fmla="*/ 6106 h 221"/>
                  <a:gd name="T38" fmla="*/ 31433 w 160"/>
                  <a:gd name="T39" fmla="*/ 0 h 221"/>
                  <a:gd name="T40" fmla="*/ 22146 w 160"/>
                  <a:gd name="T41" fmla="*/ 0 h 221"/>
                  <a:gd name="T42" fmla="*/ 15716 w 160"/>
                  <a:gd name="T43" fmla="*/ 0 h 221"/>
                  <a:gd name="T44" fmla="*/ 15716 w 160"/>
                  <a:gd name="T45" fmla="*/ 0 h 221"/>
                  <a:gd name="T46" fmla="*/ 6072 w 160"/>
                  <a:gd name="T47" fmla="*/ 6106 h 221"/>
                  <a:gd name="T48" fmla="*/ 3215 w 160"/>
                  <a:gd name="T49" fmla="*/ 12571 h 221"/>
                  <a:gd name="T50" fmla="*/ 0 w 160"/>
                  <a:gd name="T51" fmla="*/ 21909 h 221"/>
                  <a:gd name="T52" fmla="*/ 0 w 160"/>
                  <a:gd name="T53" fmla="*/ 28374 h 221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</a:gdLst>
                <a:ahLst/>
                <a:cxnLst>
                  <a:cxn ang="T54">
                    <a:pos x="T0" y="T1"/>
                  </a:cxn>
                  <a:cxn ang="T55">
                    <a:pos x="T2" y="T3"/>
                  </a:cxn>
                  <a:cxn ang="T56">
                    <a:pos x="T4" y="T5"/>
                  </a:cxn>
                  <a:cxn ang="T57">
                    <a:pos x="T6" y="T7"/>
                  </a:cxn>
                  <a:cxn ang="T58">
                    <a:pos x="T8" y="T9"/>
                  </a:cxn>
                  <a:cxn ang="T59">
                    <a:pos x="T10" y="T11"/>
                  </a:cxn>
                  <a:cxn ang="T60">
                    <a:pos x="T12" y="T13"/>
                  </a:cxn>
                  <a:cxn ang="T61">
                    <a:pos x="T14" y="T15"/>
                  </a:cxn>
                  <a:cxn ang="T62">
                    <a:pos x="T16" y="T17"/>
                  </a:cxn>
                  <a:cxn ang="T63">
                    <a:pos x="T18" y="T19"/>
                  </a:cxn>
                  <a:cxn ang="T64">
                    <a:pos x="T20" y="T21"/>
                  </a:cxn>
                  <a:cxn ang="T65">
                    <a:pos x="T22" y="T23"/>
                  </a:cxn>
                  <a:cxn ang="T66">
                    <a:pos x="T24" y="T25"/>
                  </a:cxn>
                  <a:cxn ang="T67">
                    <a:pos x="T26" y="T27"/>
                  </a:cxn>
                  <a:cxn ang="T68">
                    <a:pos x="T28" y="T29"/>
                  </a:cxn>
                  <a:cxn ang="T69">
                    <a:pos x="T30" y="T31"/>
                  </a:cxn>
                  <a:cxn ang="T70">
                    <a:pos x="T32" y="T33"/>
                  </a:cxn>
                  <a:cxn ang="T71">
                    <a:pos x="T34" y="T35"/>
                  </a:cxn>
                  <a:cxn ang="T72">
                    <a:pos x="T36" y="T37"/>
                  </a:cxn>
                  <a:cxn ang="T73">
                    <a:pos x="T38" y="T39"/>
                  </a:cxn>
                  <a:cxn ang="T74">
                    <a:pos x="T40" y="T41"/>
                  </a:cxn>
                  <a:cxn ang="T75">
                    <a:pos x="T42" y="T43"/>
                  </a:cxn>
                  <a:cxn ang="T76">
                    <a:pos x="T44" y="T45"/>
                  </a:cxn>
                  <a:cxn ang="T77">
                    <a:pos x="T46" y="T47"/>
                  </a:cxn>
                  <a:cxn ang="T78">
                    <a:pos x="T48" y="T49"/>
                  </a:cxn>
                  <a:cxn ang="T79">
                    <a:pos x="T50" y="T51"/>
                  </a:cxn>
                  <a:cxn ang="T80">
                    <a:pos x="T52" y="T53"/>
                  </a:cxn>
                </a:cxnLst>
                <a:rect l="0" t="0" r="r" b="b"/>
                <a:pathLst>
                  <a:path w="160" h="221">
                    <a:moveTo>
                      <a:pt x="0" y="79"/>
                    </a:moveTo>
                    <a:lnTo>
                      <a:pt x="44" y="185"/>
                    </a:lnTo>
                    <a:lnTo>
                      <a:pt x="53" y="203"/>
                    </a:lnTo>
                    <a:lnTo>
                      <a:pt x="70" y="220"/>
                    </a:lnTo>
                    <a:lnTo>
                      <a:pt x="97" y="220"/>
                    </a:lnTo>
                    <a:lnTo>
                      <a:pt x="123" y="220"/>
                    </a:lnTo>
                    <a:lnTo>
                      <a:pt x="141" y="203"/>
                    </a:lnTo>
                    <a:lnTo>
                      <a:pt x="159" y="185"/>
                    </a:lnTo>
                    <a:lnTo>
                      <a:pt x="159" y="167"/>
                    </a:lnTo>
                    <a:lnTo>
                      <a:pt x="159" y="141"/>
                    </a:lnTo>
                    <a:lnTo>
                      <a:pt x="123" y="44"/>
                    </a:lnTo>
                    <a:lnTo>
                      <a:pt x="123" y="35"/>
                    </a:lnTo>
                    <a:lnTo>
                      <a:pt x="106" y="17"/>
                    </a:lnTo>
                    <a:lnTo>
                      <a:pt x="88" y="0"/>
                    </a:lnTo>
                    <a:lnTo>
                      <a:pt x="62" y="0"/>
                    </a:lnTo>
                    <a:lnTo>
                      <a:pt x="44" y="0"/>
                    </a:lnTo>
                    <a:lnTo>
                      <a:pt x="17" y="17"/>
                    </a:lnTo>
                    <a:lnTo>
                      <a:pt x="9" y="35"/>
                    </a:lnTo>
                    <a:lnTo>
                      <a:pt x="0" y="61"/>
                    </a:lnTo>
                    <a:lnTo>
                      <a:pt x="0" y="79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311" name="Freeform 196"/>
              <p:cNvSpPr>
                <a:spLocks noChangeArrowheads="1"/>
              </p:cNvSpPr>
              <p:nvPr/>
            </p:nvSpPr>
            <p:spPr bwMode="auto">
              <a:xfrm>
                <a:off x="3195638" y="3854450"/>
                <a:ext cx="57150" cy="69850"/>
              </a:xfrm>
              <a:custGeom>
                <a:avLst/>
                <a:gdLst>
                  <a:gd name="T0" fmla="*/ 53915 w 159"/>
                  <a:gd name="T1" fmla="*/ 40983 h 196"/>
                  <a:gd name="T2" fmla="*/ 53915 w 159"/>
                  <a:gd name="T3" fmla="*/ 40983 h 196"/>
                  <a:gd name="T4" fmla="*/ 34865 w 159"/>
                  <a:gd name="T5" fmla="*/ 9622 h 196"/>
                  <a:gd name="T6" fmla="*/ 34865 w 159"/>
                  <a:gd name="T7" fmla="*/ 9622 h 196"/>
                  <a:gd name="T8" fmla="*/ 34865 w 159"/>
                  <a:gd name="T9" fmla="*/ 9622 h 196"/>
                  <a:gd name="T10" fmla="*/ 34865 w 159"/>
                  <a:gd name="T11" fmla="*/ 9622 h 196"/>
                  <a:gd name="T12" fmla="*/ 28395 w 159"/>
                  <a:gd name="T13" fmla="*/ 3207 h 196"/>
                  <a:gd name="T14" fmla="*/ 21925 w 159"/>
                  <a:gd name="T15" fmla="*/ 0 h 196"/>
                  <a:gd name="T16" fmla="*/ 15815 w 159"/>
                  <a:gd name="T17" fmla="*/ 0 h 196"/>
                  <a:gd name="T18" fmla="*/ 9345 w 159"/>
                  <a:gd name="T19" fmla="*/ 3207 h 196"/>
                  <a:gd name="T20" fmla="*/ 9345 w 159"/>
                  <a:gd name="T21" fmla="*/ 3207 h 196"/>
                  <a:gd name="T22" fmla="*/ 2875 w 159"/>
                  <a:gd name="T23" fmla="*/ 9622 h 196"/>
                  <a:gd name="T24" fmla="*/ 0 w 159"/>
                  <a:gd name="T25" fmla="*/ 16037 h 196"/>
                  <a:gd name="T26" fmla="*/ 0 w 159"/>
                  <a:gd name="T27" fmla="*/ 22095 h 196"/>
                  <a:gd name="T28" fmla="*/ 2875 w 159"/>
                  <a:gd name="T29" fmla="*/ 28510 h 196"/>
                  <a:gd name="T30" fmla="*/ 2875 w 159"/>
                  <a:gd name="T31" fmla="*/ 31718 h 196"/>
                  <a:gd name="T32" fmla="*/ 2875 w 159"/>
                  <a:gd name="T33" fmla="*/ 31718 h 196"/>
                  <a:gd name="T34" fmla="*/ 25160 w 159"/>
                  <a:gd name="T35" fmla="*/ 63079 h 196"/>
                  <a:gd name="T36" fmla="*/ 25160 w 159"/>
                  <a:gd name="T37" fmla="*/ 63079 h 196"/>
                  <a:gd name="T38" fmla="*/ 28395 w 159"/>
                  <a:gd name="T39" fmla="*/ 66286 h 196"/>
                  <a:gd name="T40" fmla="*/ 34865 w 159"/>
                  <a:gd name="T41" fmla="*/ 69494 h 196"/>
                  <a:gd name="T42" fmla="*/ 40975 w 159"/>
                  <a:gd name="T43" fmla="*/ 69494 h 196"/>
                  <a:gd name="T44" fmla="*/ 47445 w 159"/>
                  <a:gd name="T45" fmla="*/ 66286 h 196"/>
                  <a:gd name="T46" fmla="*/ 47445 w 159"/>
                  <a:gd name="T47" fmla="*/ 66286 h 196"/>
                  <a:gd name="T48" fmla="*/ 53915 w 159"/>
                  <a:gd name="T49" fmla="*/ 63079 h 196"/>
                  <a:gd name="T50" fmla="*/ 56791 w 159"/>
                  <a:gd name="T51" fmla="*/ 56664 h 196"/>
                  <a:gd name="T52" fmla="*/ 56791 w 159"/>
                  <a:gd name="T53" fmla="*/ 50606 h 196"/>
                  <a:gd name="T54" fmla="*/ 53915 w 159"/>
                  <a:gd name="T55" fmla="*/ 40983 h 19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</a:gdLst>
                <a:ahLst/>
                <a:cxnLst>
                  <a:cxn ang="T56">
                    <a:pos x="T0" y="T1"/>
                  </a:cxn>
                  <a:cxn ang="T57">
                    <a:pos x="T2" y="T3"/>
                  </a:cxn>
                  <a:cxn ang="T58">
                    <a:pos x="T4" y="T5"/>
                  </a:cxn>
                  <a:cxn ang="T59">
                    <a:pos x="T6" y="T7"/>
                  </a:cxn>
                  <a:cxn ang="T60">
                    <a:pos x="T8" y="T9"/>
                  </a:cxn>
                  <a:cxn ang="T61">
                    <a:pos x="T10" y="T11"/>
                  </a:cxn>
                  <a:cxn ang="T62">
                    <a:pos x="T12" y="T13"/>
                  </a:cxn>
                  <a:cxn ang="T63">
                    <a:pos x="T14" y="T15"/>
                  </a:cxn>
                  <a:cxn ang="T64">
                    <a:pos x="T16" y="T17"/>
                  </a:cxn>
                  <a:cxn ang="T65">
                    <a:pos x="T18" y="T19"/>
                  </a:cxn>
                  <a:cxn ang="T66">
                    <a:pos x="T20" y="T21"/>
                  </a:cxn>
                  <a:cxn ang="T67">
                    <a:pos x="T22" y="T23"/>
                  </a:cxn>
                  <a:cxn ang="T68">
                    <a:pos x="T24" y="T25"/>
                  </a:cxn>
                  <a:cxn ang="T69">
                    <a:pos x="T26" y="T27"/>
                  </a:cxn>
                  <a:cxn ang="T70">
                    <a:pos x="T28" y="T29"/>
                  </a:cxn>
                  <a:cxn ang="T71">
                    <a:pos x="T30" y="T31"/>
                  </a:cxn>
                  <a:cxn ang="T72">
                    <a:pos x="T32" y="T33"/>
                  </a:cxn>
                  <a:cxn ang="T73">
                    <a:pos x="T34" y="T35"/>
                  </a:cxn>
                  <a:cxn ang="T74">
                    <a:pos x="T36" y="T37"/>
                  </a:cxn>
                  <a:cxn ang="T75">
                    <a:pos x="T38" y="T39"/>
                  </a:cxn>
                  <a:cxn ang="T76">
                    <a:pos x="T40" y="T41"/>
                  </a:cxn>
                  <a:cxn ang="T77">
                    <a:pos x="T42" y="T43"/>
                  </a:cxn>
                  <a:cxn ang="T78">
                    <a:pos x="T44" y="T45"/>
                  </a:cxn>
                  <a:cxn ang="T79">
                    <a:pos x="T46" y="T47"/>
                  </a:cxn>
                  <a:cxn ang="T80">
                    <a:pos x="T48" y="T49"/>
                  </a:cxn>
                  <a:cxn ang="T81">
                    <a:pos x="T50" y="T51"/>
                  </a:cxn>
                  <a:cxn ang="T82">
                    <a:pos x="T52" y="T53"/>
                  </a:cxn>
                  <a:cxn ang="T83">
                    <a:pos x="T54" y="T55"/>
                  </a:cxn>
                </a:cxnLst>
                <a:rect l="0" t="0" r="r" b="b"/>
                <a:pathLst>
                  <a:path w="159" h="196">
                    <a:moveTo>
                      <a:pt x="150" y="115"/>
                    </a:moveTo>
                    <a:lnTo>
                      <a:pt x="150" y="115"/>
                    </a:lnTo>
                    <a:lnTo>
                      <a:pt x="97" y="27"/>
                    </a:lnTo>
                    <a:lnTo>
                      <a:pt x="79" y="9"/>
                    </a:lnTo>
                    <a:lnTo>
                      <a:pt x="61" y="0"/>
                    </a:lnTo>
                    <a:lnTo>
                      <a:pt x="44" y="0"/>
                    </a:lnTo>
                    <a:lnTo>
                      <a:pt x="26" y="9"/>
                    </a:lnTo>
                    <a:lnTo>
                      <a:pt x="8" y="27"/>
                    </a:lnTo>
                    <a:lnTo>
                      <a:pt x="0" y="45"/>
                    </a:lnTo>
                    <a:lnTo>
                      <a:pt x="0" y="62"/>
                    </a:lnTo>
                    <a:lnTo>
                      <a:pt x="8" y="80"/>
                    </a:lnTo>
                    <a:lnTo>
                      <a:pt x="8" y="89"/>
                    </a:lnTo>
                    <a:lnTo>
                      <a:pt x="70" y="177"/>
                    </a:lnTo>
                    <a:lnTo>
                      <a:pt x="79" y="186"/>
                    </a:lnTo>
                    <a:lnTo>
                      <a:pt x="97" y="195"/>
                    </a:lnTo>
                    <a:lnTo>
                      <a:pt x="114" y="195"/>
                    </a:lnTo>
                    <a:lnTo>
                      <a:pt x="132" y="186"/>
                    </a:lnTo>
                    <a:lnTo>
                      <a:pt x="150" y="177"/>
                    </a:lnTo>
                    <a:lnTo>
                      <a:pt x="158" y="159"/>
                    </a:lnTo>
                    <a:lnTo>
                      <a:pt x="158" y="142"/>
                    </a:lnTo>
                    <a:lnTo>
                      <a:pt x="150" y="115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312" name="Freeform 197"/>
              <p:cNvSpPr>
                <a:spLocks noChangeArrowheads="1"/>
              </p:cNvSpPr>
              <p:nvPr/>
            </p:nvSpPr>
            <p:spPr bwMode="auto">
              <a:xfrm>
                <a:off x="3259138" y="3952875"/>
                <a:ext cx="57150" cy="63500"/>
              </a:xfrm>
              <a:custGeom>
                <a:avLst/>
                <a:gdLst>
                  <a:gd name="T0" fmla="*/ 53578 w 160"/>
                  <a:gd name="T1" fmla="*/ 38028 h 177"/>
                  <a:gd name="T2" fmla="*/ 31433 w 160"/>
                  <a:gd name="T3" fmla="*/ 6458 h 177"/>
                  <a:gd name="T4" fmla="*/ 31433 w 160"/>
                  <a:gd name="T5" fmla="*/ 6458 h 177"/>
                  <a:gd name="T6" fmla="*/ 31433 w 160"/>
                  <a:gd name="T7" fmla="*/ 6458 h 177"/>
                  <a:gd name="T8" fmla="*/ 31433 w 160"/>
                  <a:gd name="T9" fmla="*/ 6458 h 177"/>
                  <a:gd name="T10" fmla="*/ 31433 w 160"/>
                  <a:gd name="T11" fmla="*/ 6458 h 177"/>
                  <a:gd name="T12" fmla="*/ 25360 w 160"/>
                  <a:gd name="T13" fmla="*/ 3229 h 177"/>
                  <a:gd name="T14" fmla="*/ 18931 w 160"/>
                  <a:gd name="T15" fmla="*/ 0 h 177"/>
                  <a:gd name="T16" fmla="*/ 12502 w 160"/>
                  <a:gd name="T17" fmla="*/ 0 h 177"/>
                  <a:gd name="T18" fmla="*/ 6429 w 160"/>
                  <a:gd name="T19" fmla="*/ 3229 h 177"/>
                  <a:gd name="T20" fmla="*/ 6429 w 160"/>
                  <a:gd name="T21" fmla="*/ 3229 h 177"/>
                  <a:gd name="T22" fmla="*/ 3215 w 160"/>
                  <a:gd name="T23" fmla="*/ 9328 h 177"/>
                  <a:gd name="T24" fmla="*/ 0 w 160"/>
                  <a:gd name="T25" fmla="*/ 15785 h 177"/>
                  <a:gd name="T26" fmla="*/ 0 w 160"/>
                  <a:gd name="T27" fmla="*/ 22243 h 177"/>
                  <a:gd name="T28" fmla="*/ 3215 w 160"/>
                  <a:gd name="T29" fmla="*/ 28342 h 177"/>
                  <a:gd name="T30" fmla="*/ 28218 w 160"/>
                  <a:gd name="T31" fmla="*/ 57042 h 177"/>
                  <a:gd name="T32" fmla="*/ 28218 w 160"/>
                  <a:gd name="T33" fmla="*/ 57042 h 177"/>
                  <a:gd name="T34" fmla="*/ 31433 w 160"/>
                  <a:gd name="T35" fmla="*/ 63141 h 177"/>
                  <a:gd name="T36" fmla="*/ 37862 w 160"/>
                  <a:gd name="T37" fmla="*/ 63141 h 177"/>
                  <a:gd name="T38" fmla="*/ 44291 w 160"/>
                  <a:gd name="T39" fmla="*/ 63141 h 177"/>
                  <a:gd name="T40" fmla="*/ 50363 w 160"/>
                  <a:gd name="T41" fmla="*/ 60271 h 177"/>
                  <a:gd name="T42" fmla="*/ 50363 w 160"/>
                  <a:gd name="T43" fmla="*/ 60271 h 177"/>
                  <a:gd name="T44" fmla="*/ 53578 w 160"/>
                  <a:gd name="T45" fmla="*/ 57042 h 177"/>
                  <a:gd name="T46" fmla="*/ 56793 w 160"/>
                  <a:gd name="T47" fmla="*/ 50585 h 177"/>
                  <a:gd name="T48" fmla="*/ 56793 w 160"/>
                  <a:gd name="T49" fmla="*/ 44127 h 177"/>
                  <a:gd name="T50" fmla="*/ 53578 w 160"/>
                  <a:gd name="T51" fmla="*/ 38028 h 177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0" t="0" r="r" b="b"/>
                <a:pathLst>
                  <a:path w="160" h="177">
                    <a:moveTo>
                      <a:pt x="150" y="106"/>
                    </a:moveTo>
                    <a:lnTo>
                      <a:pt x="88" y="18"/>
                    </a:lnTo>
                    <a:lnTo>
                      <a:pt x="71" y="9"/>
                    </a:lnTo>
                    <a:lnTo>
                      <a:pt x="53" y="0"/>
                    </a:lnTo>
                    <a:lnTo>
                      <a:pt x="35" y="0"/>
                    </a:lnTo>
                    <a:lnTo>
                      <a:pt x="18" y="9"/>
                    </a:lnTo>
                    <a:lnTo>
                      <a:pt x="9" y="26"/>
                    </a:lnTo>
                    <a:lnTo>
                      <a:pt x="0" y="44"/>
                    </a:lnTo>
                    <a:lnTo>
                      <a:pt x="0" y="62"/>
                    </a:lnTo>
                    <a:lnTo>
                      <a:pt x="9" y="79"/>
                    </a:lnTo>
                    <a:lnTo>
                      <a:pt x="79" y="159"/>
                    </a:lnTo>
                    <a:lnTo>
                      <a:pt x="88" y="176"/>
                    </a:lnTo>
                    <a:lnTo>
                      <a:pt x="106" y="176"/>
                    </a:lnTo>
                    <a:lnTo>
                      <a:pt x="124" y="176"/>
                    </a:lnTo>
                    <a:lnTo>
                      <a:pt x="141" y="168"/>
                    </a:lnTo>
                    <a:lnTo>
                      <a:pt x="150" y="159"/>
                    </a:lnTo>
                    <a:lnTo>
                      <a:pt x="159" y="141"/>
                    </a:lnTo>
                    <a:lnTo>
                      <a:pt x="159" y="123"/>
                    </a:lnTo>
                    <a:lnTo>
                      <a:pt x="150" y="106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313" name="Freeform 198"/>
              <p:cNvSpPr>
                <a:spLocks noChangeArrowheads="1"/>
              </p:cNvSpPr>
              <p:nvPr/>
            </p:nvSpPr>
            <p:spPr bwMode="auto">
              <a:xfrm>
                <a:off x="3332163" y="4044950"/>
                <a:ext cx="53975" cy="60325"/>
              </a:xfrm>
              <a:custGeom>
                <a:avLst/>
                <a:gdLst>
                  <a:gd name="T0" fmla="*/ 50400 w 151"/>
                  <a:gd name="T1" fmla="*/ 34831 h 168"/>
                  <a:gd name="T2" fmla="*/ 25379 w 151"/>
                  <a:gd name="T3" fmla="*/ 6104 h 168"/>
                  <a:gd name="T4" fmla="*/ 25379 w 151"/>
                  <a:gd name="T5" fmla="*/ 6104 h 168"/>
                  <a:gd name="T6" fmla="*/ 25379 w 151"/>
                  <a:gd name="T7" fmla="*/ 6104 h 168"/>
                  <a:gd name="T8" fmla="*/ 25379 w 151"/>
                  <a:gd name="T9" fmla="*/ 6104 h 168"/>
                  <a:gd name="T10" fmla="*/ 25379 w 151"/>
                  <a:gd name="T11" fmla="*/ 6104 h 168"/>
                  <a:gd name="T12" fmla="*/ 22162 w 151"/>
                  <a:gd name="T13" fmla="*/ 3232 h 168"/>
                  <a:gd name="T14" fmla="*/ 15728 w 151"/>
                  <a:gd name="T15" fmla="*/ 0 h 168"/>
                  <a:gd name="T16" fmla="*/ 9294 w 151"/>
                  <a:gd name="T17" fmla="*/ 0 h 168"/>
                  <a:gd name="T18" fmla="*/ 3217 w 151"/>
                  <a:gd name="T19" fmla="*/ 3232 h 168"/>
                  <a:gd name="T20" fmla="*/ 3217 w 151"/>
                  <a:gd name="T21" fmla="*/ 3232 h 168"/>
                  <a:gd name="T22" fmla="*/ 0 w 151"/>
                  <a:gd name="T23" fmla="*/ 9336 h 168"/>
                  <a:gd name="T24" fmla="*/ 0 w 151"/>
                  <a:gd name="T25" fmla="*/ 15799 h 168"/>
                  <a:gd name="T26" fmla="*/ 0 w 151"/>
                  <a:gd name="T27" fmla="*/ 19031 h 168"/>
                  <a:gd name="T28" fmla="*/ 3217 w 151"/>
                  <a:gd name="T29" fmla="*/ 25135 h 168"/>
                  <a:gd name="T30" fmla="*/ 28239 w 151"/>
                  <a:gd name="T31" fmla="*/ 53862 h 168"/>
                  <a:gd name="T32" fmla="*/ 28239 w 151"/>
                  <a:gd name="T33" fmla="*/ 53862 h 168"/>
                  <a:gd name="T34" fmla="*/ 31456 w 151"/>
                  <a:gd name="T35" fmla="*/ 57093 h 168"/>
                  <a:gd name="T36" fmla="*/ 37890 w 151"/>
                  <a:gd name="T37" fmla="*/ 59966 h 168"/>
                  <a:gd name="T38" fmla="*/ 41107 w 151"/>
                  <a:gd name="T39" fmla="*/ 57093 h 168"/>
                  <a:gd name="T40" fmla="*/ 47183 w 151"/>
                  <a:gd name="T41" fmla="*/ 57093 h 168"/>
                  <a:gd name="T42" fmla="*/ 47183 w 151"/>
                  <a:gd name="T43" fmla="*/ 57093 h 168"/>
                  <a:gd name="T44" fmla="*/ 50400 w 151"/>
                  <a:gd name="T45" fmla="*/ 50630 h 168"/>
                  <a:gd name="T46" fmla="*/ 53618 w 151"/>
                  <a:gd name="T47" fmla="*/ 47398 h 168"/>
                  <a:gd name="T48" fmla="*/ 50400 w 151"/>
                  <a:gd name="T49" fmla="*/ 41294 h 168"/>
                  <a:gd name="T50" fmla="*/ 50400 w 151"/>
                  <a:gd name="T51" fmla="*/ 34831 h 168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0" t="0" r="r" b="b"/>
                <a:pathLst>
                  <a:path w="151" h="168">
                    <a:moveTo>
                      <a:pt x="141" y="97"/>
                    </a:moveTo>
                    <a:lnTo>
                      <a:pt x="71" y="17"/>
                    </a:lnTo>
                    <a:lnTo>
                      <a:pt x="62" y="9"/>
                    </a:lnTo>
                    <a:lnTo>
                      <a:pt x="44" y="0"/>
                    </a:lnTo>
                    <a:lnTo>
                      <a:pt x="26" y="0"/>
                    </a:lnTo>
                    <a:lnTo>
                      <a:pt x="9" y="9"/>
                    </a:lnTo>
                    <a:lnTo>
                      <a:pt x="0" y="26"/>
                    </a:lnTo>
                    <a:lnTo>
                      <a:pt x="0" y="44"/>
                    </a:lnTo>
                    <a:lnTo>
                      <a:pt x="0" y="53"/>
                    </a:lnTo>
                    <a:lnTo>
                      <a:pt x="9" y="70"/>
                    </a:lnTo>
                    <a:lnTo>
                      <a:pt x="79" y="150"/>
                    </a:lnTo>
                    <a:lnTo>
                      <a:pt x="88" y="159"/>
                    </a:lnTo>
                    <a:lnTo>
                      <a:pt x="106" y="167"/>
                    </a:lnTo>
                    <a:lnTo>
                      <a:pt x="115" y="159"/>
                    </a:lnTo>
                    <a:lnTo>
                      <a:pt x="132" y="159"/>
                    </a:lnTo>
                    <a:lnTo>
                      <a:pt x="141" y="141"/>
                    </a:lnTo>
                    <a:lnTo>
                      <a:pt x="150" y="132"/>
                    </a:lnTo>
                    <a:lnTo>
                      <a:pt x="141" y="115"/>
                    </a:lnTo>
                    <a:lnTo>
                      <a:pt x="141" y="97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314" name="Freeform 199"/>
              <p:cNvSpPr>
                <a:spLocks noChangeArrowheads="1"/>
              </p:cNvSpPr>
              <p:nvPr/>
            </p:nvSpPr>
            <p:spPr bwMode="auto">
              <a:xfrm>
                <a:off x="3408363" y="4133850"/>
                <a:ext cx="50800" cy="50800"/>
              </a:xfrm>
              <a:custGeom>
                <a:avLst/>
                <a:gdLst>
                  <a:gd name="T0" fmla="*/ 22180 w 142"/>
                  <a:gd name="T1" fmla="*/ 3220 h 142"/>
                  <a:gd name="T2" fmla="*/ 22180 w 142"/>
                  <a:gd name="T3" fmla="*/ 3220 h 142"/>
                  <a:gd name="T4" fmla="*/ 18961 w 142"/>
                  <a:gd name="T5" fmla="*/ 0 h 142"/>
                  <a:gd name="T6" fmla="*/ 12521 w 142"/>
                  <a:gd name="T7" fmla="*/ 0 h 142"/>
                  <a:gd name="T8" fmla="*/ 9301 w 142"/>
                  <a:gd name="T9" fmla="*/ 0 h 142"/>
                  <a:gd name="T10" fmla="*/ 3220 w 142"/>
                  <a:gd name="T11" fmla="*/ 3220 h 142"/>
                  <a:gd name="T12" fmla="*/ 3220 w 142"/>
                  <a:gd name="T13" fmla="*/ 3220 h 142"/>
                  <a:gd name="T14" fmla="*/ 3220 w 142"/>
                  <a:gd name="T15" fmla="*/ 9301 h 142"/>
                  <a:gd name="T16" fmla="*/ 0 w 142"/>
                  <a:gd name="T17" fmla="*/ 12521 h 142"/>
                  <a:gd name="T18" fmla="*/ 0 w 142"/>
                  <a:gd name="T19" fmla="*/ 15741 h 142"/>
                  <a:gd name="T20" fmla="*/ 3220 w 142"/>
                  <a:gd name="T21" fmla="*/ 22180 h 142"/>
                  <a:gd name="T22" fmla="*/ 3220 w 142"/>
                  <a:gd name="T23" fmla="*/ 22180 h 142"/>
                  <a:gd name="T24" fmla="*/ 3220 w 142"/>
                  <a:gd name="T25" fmla="*/ 22180 h 142"/>
                  <a:gd name="T26" fmla="*/ 31482 w 142"/>
                  <a:gd name="T27" fmla="*/ 47223 h 142"/>
                  <a:gd name="T28" fmla="*/ 31482 w 142"/>
                  <a:gd name="T29" fmla="*/ 47223 h 142"/>
                  <a:gd name="T30" fmla="*/ 37921 w 142"/>
                  <a:gd name="T31" fmla="*/ 50442 h 142"/>
                  <a:gd name="T32" fmla="*/ 47223 w 142"/>
                  <a:gd name="T33" fmla="*/ 47223 h 142"/>
                  <a:gd name="T34" fmla="*/ 47223 w 142"/>
                  <a:gd name="T35" fmla="*/ 47223 h 142"/>
                  <a:gd name="T36" fmla="*/ 50442 w 142"/>
                  <a:gd name="T37" fmla="*/ 41141 h 142"/>
                  <a:gd name="T38" fmla="*/ 47223 w 142"/>
                  <a:gd name="T39" fmla="*/ 31482 h 142"/>
                  <a:gd name="T40" fmla="*/ 47223 w 142"/>
                  <a:gd name="T41" fmla="*/ 31482 h 142"/>
                  <a:gd name="T42" fmla="*/ 22180 w 142"/>
                  <a:gd name="T43" fmla="*/ 3220 h 142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0" t="0" r="r" b="b"/>
                <a:pathLst>
                  <a:path w="142" h="142">
                    <a:moveTo>
                      <a:pt x="62" y="9"/>
                    </a:moveTo>
                    <a:lnTo>
                      <a:pt x="62" y="9"/>
                    </a:lnTo>
                    <a:lnTo>
                      <a:pt x="53" y="0"/>
                    </a:lnTo>
                    <a:lnTo>
                      <a:pt x="35" y="0"/>
                    </a:lnTo>
                    <a:lnTo>
                      <a:pt x="26" y="0"/>
                    </a:lnTo>
                    <a:lnTo>
                      <a:pt x="9" y="9"/>
                    </a:lnTo>
                    <a:lnTo>
                      <a:pt x="9" y="26"/>
                    </a:lnTo>
                    <a:lnTo>
                      <a:pt x="0" y="35"/>
                    </a:lnTo>
                    <a:lnTo>
                      <a:pt x="0" y="44"/>
                    </a:lnTo>
                    <a:lnTo>
                      <a:pt x="9" y="62"/>
                    </a:lnTo>
                    <a:lnTo>
                      <a:pt x="88" y="132"/>
                    </a:lnTo>
                    <a:lnTo>
                      <a:pt x="106" y="141"/>
                    </a:lnTo>
                    <a:lnTo>
                      <a:pt x="132" y="132"/>
                    </a:lnTo>
                    <a:lnTo>
                      <a:pt x="141" y="115"/>
                    </a:lnTo>
                    <a:lnTo>
                      <a:pt x="132" y="88"/>
                    </a:lnTo>
                    <a:lnTo>
                      <a:pt x="62" y="9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315" name="Freeform 200"/>
              <p:cNvSpPr>
                <a:spLocks noChangeArrowheads="1"/>
              </p:cNvSpPr>
              <p:nvPr/>
            </p:nvSpPr>
            <p:spPr bwMode="auto">
              <a:xfrm>
                <a:off x="3494088" y="4219575"/>
                <a:ext cx="44450" cy="41275"/>
              </a:xfrm>
              <a:custGeom>
                <a:avLst/>
                <a:gdLst>
                  <a:gd name="T0" fmla="*/ 28092 w 125"/>
                  <a:gd name="T1" fmla="*/ 40919 h 116"/>
                  <a:gd name="T2" fmla="*/ 28092 w 125"/>
                  <a:gd name="T3" fmla="*/ 40919 h 116"/>
                  <a:gd name="T4" fmla="*/ 34493 w 125"/>
                  <a:gd name="T5" fmla="*/ 40919 h 116"/>
                  <a:gd name="T6" fmla="*/ 40894 w 125"/>
                  <a:gd name="T7" fmla="*/ 40919 h 116"/>
                  <a:gd name="T8" fmla="*/ 40894 w 125"/>
                  <a:gd name="T9" fmla="*/ 40919 h 116"/>
                  <a:gd name="T10" fmla="*/ 44094 w 125"/>
                  <a:gd name="T11" fmla="*/ 34514 h 116"/>
                  <a:gd name="T12" fmla="*/ 40894 w 125"/>
                  <a:gd name="T13" fmla="*/ 28466 h 116"/>
                  <a:gd name="T14" fmla="*/ 40894 w 125"/>
                  <a:gd name="T15" fmla="*/ 28466 h 116"/>
                  <a:gd name="T16" fmla="*/ 12446 w 125"/>
                  <a:gd name="T17" fmla="*/ 3202 h 116"/>
                  <a:gd name="T18" fmla="*/ 12446 w 125"/>
                  <a:gd name="T19" fmla="*/ 3202 h 116"/>
                  <a:gd name="T20" fmla="*/ 12446 w 125"/>
                  <a:gd name="T21" fmla="*/ 3202 h 116"/>
                  <a:gd name="T22" fmla="*/ 12446 w 125"/>
                  <a:gd name="T23" fmla="*/ 0 h 116"/>
                  <a:gd name="T24" fmla="*/ 12446 w 125"/>
                  <a:gd name="T25" fmla="*/ 0 h 116"/>
                  <a:gd name="T26" fmla="*/ 6401 w 125"/>
                  <a:gd name="T27" fmla="*/ 0 h 116"/>
                  <a:gd name="T28" fmla="*/ 0 w 125"/>
                  <a:gd name="T29" fmla="*/ 3202 h 116"/>
                  <a:gd name="T30" fmla="*/ 0 w 125"/>
                  <a:gd name="T31" fmla="*/ 3202 h 116"/>
                  <a:gd name="T32" fmla="*/ 0 w 125"/>
                  <a:gd name="T33" fmla="*/ 9607 h 116"/>
                  <a:gd name="T34" fmla="*/ 0 w 125"/>
                  <a:gd name="T35" fmla="*/ 15656 h 116"/>
                  <a:gd name="T36" fmla="*/ 28092 w 125"/>
                  <a:gd name="T37" fmla="*/ 40919 h 11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0" t="0" r="r" b="b"/>
                <a:pathLst>
                  <a:path w="125" h="116">
                    <a:moveTo>
                      <a:pt x="79" y="115"/>
                    </a:moveTo>
                    <a:lnTo>
                      <a:pt x="79" y="115"/>
                    </a:lnTo>
                    <a:lnTo>
                      <a:pt x="97" y="115"/>
                    </a:lnTo>
                    <a:lnTo>
                      <a:pt x="115" y="115"/>
                    </a:lnTo>
                    <a:lnTo>
                      <a:pt x="124" y="97"/>
                    </a:lnTo>
                    <a:lnTo>
                      <a:pt x="115" y="80"/>
                    </a:lnTo>
                    <a:lnTo>
                      <a:pt x="35" y="9"/>
                    </a:lnTo>
                    <a:lnTo>
                      <a:pt x="35" y="0"/>
                    </a:lnTo>
                    <a:lnTo>
                      <a:pt x="18" y="0"/>
                    </a:lnTo>
                    <a:lnTo>
                      <a:pt x="0" y="9"/>
                    </a:lnTo>
                    <a:lnTo>
                      <a:pt x="0" y="27"/>
                    </a:lnTo>
                    <a:lnTo>
                      <a:pt x="0" y="44"/>
                    </a:lnTo>
                    <a:lnTo>
                      <a:pt x="79" y="115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316" name="Freeform 201"/>
              <p:cNvSpPr>
                <a:spLocks noChangeArrowheads="1"/>
              </p:cNvSpPr>
              <p:nvPr/>
            </p:nvSpPr>
            <p:spPr bwMode="auto">
              <a:xfrm>
                <a:off x="3579813" y="4298950"/>
                <a:ext cx="41275" cy="34925"/>
              </a:xfrm>
              <a:custGeom>
                <a:avLst/>
                <a:gdLst>
                  <a:gd name="T0" fmla="*/ 34514 w 116"/>
                  <a:gd name="T1" fmla="*/ 31361 h 98"/>
                  <a:gd name="T2" fmla="*/ 34514 w 116"/>
                  <a:gd name="T3" fmla="*/ 31361 h 98"/>
                  <a:gd name="T4" fmla="*/ 34514 w 116"/>
                  <a:gd name="T5" fmla="*/ 34569 h 98"/>
                  <a:gd name="T6" fmla="*/ 37717 w 116"/>
                  <a:gd name="T7" fmla="*/ 31361 h 98"/>
                  <a:gd name="T8" fmla="*/ 37717 w 116"/>
                  <a:gd name="T9" fmla="*/ 31361 h 98"/>
                  <a:gd name="T10" fmla="*/ 40919 w 116"/>
                  <a:gd name="T11" fmla="*/ 28154 h 98"/>
                  <a:gd name="T12" fmla="*/ 37717 w 116"/>
                  <a:gd name="T13" fmla="*/ 24946 h 98"/>
                  <a:gd name="T14" fmla="*/ 37717 w 116"/>
                  <a:gd name="T15" fmla="*/ 24946 h 98"/>
                  <a:gd name="T16" fmla="*/ 9607 w 116"/>
                  <a:gd name="T17" fmla="*/ 0 h 98"/>
                  <a:gd name="T18" fmla="*/ 9607 w 116"/>
                  <a:gd name="T19" fmla="*/ 0 h 98"/>
                  <a:gd name="T20" fmla="*/ 9607 w 116"/>
                  <a:gd name="T21" fmla="*/ 0 h 98"/>
                  <a:gd name="T22" fmla="*/ 9607 w 116"/>
                  <a:gd name="T23" fmla="*/ 0 h 98"/>
                  <a:gd name="T24" fmla="*/ 6405 w 116"/>
                  <a:gd name="T25" fmla="*/ 0 h 98"/>
                  <a:gd name="T26" fmla="*/ 3202 w 116"/>
                  <a:gd name="T27" fmla="*/ 3207 h 98"/>
                  <a:gd name="T28" fmla="*/ 3202 w 116"/>
                  <a:gd name="T29" fmla="*/ 3207 h 98"/>
                  <a:gd name="T30" fmla="*/ 0 w 116"/>
                  <a:gd name="T31" fmla="*/ 6058 h 98"/>
                  <a:gd name="T32" fmla="*/ 3202 w 116"/>
                  <a:gd name="T33" fmla="*/ 9266 h 98"/>
                  <a:gd name="T34" fmla="*/ 34514 w 116"/>
                  <a:gd name="T35" fmla="*/ 31361 h 98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116" h="98">
                    <a:moveTo>
                      <a:pt x="97" y="88"/>
                    </a:moveTo>
                    <a:lnTo>
                      <a:pt x="97" y="88"/>
                    </a:lnTo>
                    <a:lnTo>
                      <a:pt x="97" y="97"/>
                    </a:lnTo>
                    <a:lnTo>
                      <a:pt x="106" y="88"/>
                    </a:lnTo>
                    <a:lnTo>
                      <a:pt x="115" y="79"/>
                    </a:lnTo>
                    <a:lnTo>
                      <a:pt x="106" y="70"/>
                    </a:lnTo>
                    <a:lnTo>
                      <a:pt x="27" y="0"/>
                    </a:lnTo>
                    <a:lnTo>
                      <a:pt x="18" y="0"/>
                    </a:lnTo>
                    <a:lnTo>
                      <a:pt x="9" y="9"/>
                    </a:lnTo>
                    <a:lnTo>
                      <a:pt x="0" y="17"/>
                    </a:lnTo>
                    <a:lnTo>
                      <a:pt x="9" y="26"/>
                    </a:lnTo>
                    <a:lnTo>
                      <a:pt x="97" y="88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317" name="Freeform 202"/>
              <p:cNvSpPr>
                <a:spLocks noChangeArrowheads="1"/>
              </p:cNvSpPr>
              <p:nvPr/>
            </p:nvSpPr>
            <p:spPr bwMode="auto">
              <a:xfrm>
                <a:off x="4862513" y="1733550"/>
                <a:ext cx="3255962" cy="5286375"/>
              </a:xfrm>
              <a:custGeom>
                <a:avLst/>
                <a:gdLst>
                  <a:gd name="T0" fmla="*/ 2865031 w 9045"/>
                  <a:gd name="T1" fmla="*/ 3131933 h 14683"/>
                  <a:gd name="T2" fmla="*/ 2823634 w 9045"/>
                  <a:gd name="T3" fmla="*/ 2697013 h 14683"/>
                  <a:gd name="T4" fmla="*/ 2703042 w 9045"/>
                  <a:gd name="T5" fmla="*/ 3310150 h 14683"/>
                  <a:gd name="T6" fmla="*/ 2696563 w 9045"/>
                  <a:gd name="T7" fmla="*/ 2306016 h 14683"/>
                  <a:gd name="T8" fmla="*/ 2629968 w 9045"/>
                  <a:gd name="T9" fmla="*/ 2807903 h 14683"/>
                  <a:gd name="T10" fmla="*/ 2470859 w 9045"/>
                  <a:gd name="T11" fmla="*/ 3065327 h 14683"/>
                  <a:gd name="T12" fmla="*/ 2045370 w 9045"/>
                  <a:gd name="T13" fmla="*/ 2576041 h 14683"/>
                  <a:gd name="T14" fmla="*/ 2048610 w 9045"/>
                  <a:gd name="T15" fmla="*/ 2556959 h 14683"/>
                  <a:gd name="T16" fmla="*/ 2038891 w 9045"/>
                  <a:gd name="T17" fmla="*/ 2436348 h 14683"/>
                  <a:gd name="T18" fmla="*/ 2416863 w 9045"/>
                  <a:gd name="T19" fmla="*/ 1629873 h 14683"/>
                  <a:gd name="T20" fmla="*/ 1946738 w 9045"/>
                  <a:gd name="T21" fmla="*/ 1153188 h 14683"/>
                  <a:gd name="T22" fmla="*/ 1794469 w 9045"/>
                  <a:gd name="T23" fmla="*/ 530690 h 14683"/>
                  <a:gd name="T24" fmla="*/ 1683237 w 9045"/>
                  <a:gd name="T25" fmla="*/ 1461377 h 14683"/>
                  <a:gd name="T26" fmla="*/ 1511889 w 9045"/>
                  <a:gd name="T27" fmla="*/ 15841 h 14683"/>
                  <a:gd name="T28" fmla="*/ 1406777 w 9045"/>
                  <a:gd name="T29" fmla="*/ 336632 h 14683"/>
                  <a:gd name="T30" fmla="*/ 1263868 w 9045"/>
                  <a:gd name="T31" fmla="*/ 1452016 h 14683"/>
                  <a:gd name="T32" fmla="*/ 1136797 w 9045"/>
                  <a:gd name="T33" fmla="*/ 1257958 h 14683"/>
                  <a:gd name="T34" fmla="*/ 1308504 w 9045"/>
                  <a:gd name="T35" fmla="*/ 1597830 h 14683"/>
                  <a:gd name="T36" fmla="*/ 1165595 w 9045"/>
                  <a:gd name="T37" fmla="*/ 1880816 h 14683"/>
                  <a:gd name="T38" fmla="*/ 1117718 w 9045"/>
                  <a:gd name="T39" fmla="*/ 1899898 h 14683"/>
                  <a:gd name="T40" fmla="*/ 841618 w 9045"/>
                  <a:gd name="T41" fmla="*/ 2029870 h 14683"/>
                  <a:gd name="T42" fmla="*/ 787622 w 9045"/>
                  <a:gd name="T43" fmla="*/ 2036351 h 14683"/>
                  <a:gd name="T44" fmla="*/ 660552 w 9045"/>
                  <a:gd name="T45" fmla="*/ 2159842 h 14683"/>
                  <a:gd name="T46" fmla="*/ 514402 w 9045"/>
                  <a:gd name="T47" fmla="*/ 2461911 h 14683"/>
                  <a:gd name="T48" fmla="*/ 733626 w 9045"/>
                  <a:gd name="T49" fmla="*/ 2846066 h 14683"/>
                  <a:gd name="T50" fmla="*/ 1384819 w 9045"/>
                  <a:gd name="T51" fmla="*/ 3405199 h 14683"/>
                  <a:gd name="T52" fmla="*/ 1683237 w 9045"/>
                  <a:gd name="T53" fmla="*/ 3951730 h 14683"/>
                  <a:gd name="T54" fmla="*/ 1578485 w 9045"/>
                  <a:gd name="T55" fmla="*/ 4444256 h 14683"/>
                  <a:gd name="T56" fmla="*/ 1003607 w 9045"/>
                  <a:gd name="T57" fmla="*/ 4904739 h 14683"/>
                  <a:gd name="T58" fmla="*/ 0 w 9045"/>
                  <a:gd name="T59" fmla="*/ 5286015 h 14683"/>
                  <a:gd name="T60" fmla="*/ 1120958 w 9045"/>
                  <a:gd name="T61" fmla="*/ 4892138 h 14683"/>
                  <a:gd name="T62" fmla="*/ 1654799 w 9045"/>
                  <a:gd name="T63" fmla="*/ 4428415 h 14683"/>
                  <a:gd name="T64" fmla="*/ 1743713 w 9045"/>
                  <a:gd name="T65" fmla="*/ 3942009 h 14683"/>
                  <a:gd name="T66" fmla="*/ 1432335 w 9045"/>
                  <a:gd name="T67" fmla="*/ 3364155 h 14683"/>
                  <a:gd name="T68" fmla="*/ 1524489 w 9045"/>
                  <a:gd name="T69" fmla="*/ 2982879 h 14683"/>
                  <a:gd name="T70" fmla="*/ 2185040 w 9045"/>
                  <a:gd name="T71" fmla="*/ 3011322 h 14683"/>
                  <a:gd name="T72" fmla="*/ 2642567 w 9045"/>
                  <a:gd name="T73" fmla="*/ 3271986 h 14683"/>
                  <a:gd name="T74" fmla="*/ 2325070 w 9045"/>
                  <a:gd name="T75" fmla="*/ 3338593 h 14683"/>
                  <a:gd name="T76" fmla="*/ 1864304 w 9045"/>
                  <a:gd name="T77" fmla="*/ 3640301 h 14683"/>
                  <a:gd name="T78" fmla="*/ 2293032 w 9045"/>
                  <a:gd name="T79" fmla="*/ 3408439 h 14683"/>
                  <a:gd name="T80" fmla="*/ 2820394 w 9045"/>
                  <a:gd name="T81" fmla="*/ 3395838 h 14683"/>
                  <a:gd name="T82" fmla="*/ 3255602 w 9045"/>
                  <a:gd name="T83" fmla="*/ 3691066 h 14683"/>
                  <a:gd name="T84" fmla="*/ 1673878 w 9045"/>
                  <a:gd name="T85" fmla="*/ 2398185 h 14683"/>
                  <a:gd name="T86" fmla="*/ 1155876 w 9045"/>
                  <a:gd name="T87" fmla="*/ 3097010 h 14683"/>
                  <a:gd name="T88" fmla="*/ 857457 w 9045"/>
                  <a:gd name="T89" fmla="*/ 2871629 h 14683"/>
                  <a:gd name="T90" fmla="*/ 590717 w 9045"/>
                  <a:gd name="T91" fmla="*/ 2556959 h 14683"/>
                  <a:gd name="T92" fmla="*/ 628514 w 9045"/>
                  <a:gd name="T93" fmla="*/ 2274333 h 14683"/>
                  <a:gd name="T94" fmla="*/ 1152636 w 9045"/>
                  <a:gd name="T95" fmla="*/ 1934821 h 14683"/>
                  <a:gd name="T96" fmla="*/ 1397418 w 9045"/>
                  <a:gd name="T97" fmla="*/ 965610 h 14683"/>
                  <a:gd name="T98" fmla="*/ 1603683 w 9045"/>
                  <a:gd name="T99" fmla="*/ 1188111 h 14683"/>
                  <a:gd name="T100" fmla="*/ 1641840 w 9045"/>
                  <a:gd name="T101" fmla="*/ 2420507 h 14683"/>
                  <a:gd name="T102" fmla="*/ 1587844 w 9045"/>
                  <a:gd name="T103" fmla="*/ 2522036 h 14683"/>
                  <a:gd name="T104" fmla="*/ 1626001 w 9045"/>
                  <a:gd name="T105" fmla="*/ 2569921 h 14683"/>
                  <a:gd name="T106" fmla="*/ 1705555 w 9045"/>
                  <a:gd name="T107" fmla="*/ 2525276 h 14683"/>
                  <a:gd name="T108" fmla="*/ 1708795 w 9045"/>
                  <a:gd name="T109" fmla="*/ 2569921 h 14683"/>
                  <a:gd name="T110" fmla="*/ 1762791 w 9045"/>
                  <a:gd name="T111" fmla="*/ 2556959 h 14683"/>
                  <a:gd name="T112" fmla="*/ 1711675 w 9045"/>
                  <a:gd name="T113" fmla="*/ 1960024 h 14683"/>
                  <a:gd name="T114" fmla="*/ 1854944 w 9045"/>
                  <a:gd name="T115" fmla="*/ 953009 h 14683"/>
                  <a:gd name="T116" fmla="*/ 2003974 w 9045"/>
                  <a:gd name="T117" fmla="*/ 2385583 h 14683"/>
                  <a:gd name="T118" fmla="*/ 2032771 w 9045"/>
                  <a:gd name="T119" fmla="*/ 2906552 h 14683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9045" h="14683">
                    <a:moveTo>
                      <a:pt x="8744" y="9776"/>
                    </a:moveTo>
                    <a:lnTo>
                      <a:pt x="8744" y="9776"/>
                    </a:lnTo>
                    <a:lnTo>
                      <a:pt x="8638" y="9679"/>
                    </a:lnTo>
                    <a:lnTo>
                      <a:pt x="8523" y="9591"/>
                    </a:lnTo>
                    <a:lnTo>
                      <a:pt x="8409" y="9511"/>
                    </a:lnTo>
                    <a:lnTo>
                      <a:pt x="8285" y="9432"/>
                    </a:lnTo>
                    <a:lnTo>
                      <a:pt x="8100" y="9352"/>
                    </a:lnTo>
                    <a:lnTo>
                      <a:pt x="7906" y="9282"/>
                    </a:lnTo>
                    <a:lnTo>
                      <a:pt x="7941" y="8991"/>
                    </a:lnTo>
                    <a:lnTo>
                      <a:pt x="7959" y="8699"/>
                    </a:lnTo>
                    <a:lnTo>
                      <a:pt x="7976" y="8391"/>
                    </a:lnTo>
                    <a:lnTo>
                      <a:pt x="7976" y="8091"/>
                    </a:lnTo>
                    <a:lnTo>
                      <a:pt x="7967" y="7791"/>
                    </a:lnTo>
                    <a:lnTo>
                      <a:pt x="7959" y="7491"/>
                    </a:lnTo>
                    <a:lnTo>
                      <a:pt x="7932" y="7182"/>
                    </a:lnTo>
                    <a:lnTo>
                      <a:pt x="7897" y="6882"/>
                    </a:lnTo>
                    <a:lnTo>
                      <a:pt x="7862" y="7182"/>
                    </a:lnTo>
                    <a:lnTo>
                      <a:pt x="7844" y="7491"/>
                    </a:lnTo>
                    <a:lnTo>
                      <a:pt x="7835" y="7791"/>
                    </a:lnTo>
                    <a:lnTo>
                      <a:pt x="7826" y="8091"/>
                    </a:lnTo>
                    <a:lnTo>
                      <a:pt x="7835" y="8391"/>
                    </a:lnTo>
                    <a:lnTo>
                      <a:pt x="7844" y="8699"/>
                    </a:lnTo>
                    <a:lnTo>
                      <a:pt x="7870" y="8991"/>
                    </a:lnTo>
                    <a:lnTo>
                      <a:pt x="7906" y="9273"/>
                    </a:lnTo>
                    <a:lnTo>
                      <a:pt x="7712" y="9229"/>
                    </a:lnTo>
                    <a:lnTo>
                      <a:pt x="7509" y="9194"/>
                    </a:lnTo>
                    <a:lnTo>
                      <a:pt x="7429" y="9061"/>
                    </a:lnTo>
                    <a:lnTo>
                      <a:pt x="7473" y="8664"/>
                    </a:lnTo>
                    <a:lnTo>
                      <a:pt x="7500" y="8267"/>
                    </a:lnTo>
                    <a:lnTo>
                      <a:pt x="7517" y="7799"/>
                    </a:lnTo>
                    <a:lnTo>
                      <a:pt x="7517" y="7332"/>
                    </a:lnTo>
                    <a:lnTo>
                      <a:pt x="7517" y="6864"/>
                    </a:lnTo>
                    <a:lnTo>
                      <a:pt x="7491" y="6405"/>
                    </a:lnTo>
                    <a:lnTo>
                      <a:pt x="7456" y="5938"/>
                    </a:lnTo>
                    <a:lnTo>
                      <a:pt x="7438" y="5700"/>
                    </a:lnTo>
                    <a:lnTo>
                      <a:pt x="7403" y="5471"/>
                    </a:lnTo>
                    <a:lnTo>
                      <a:pt x="7376" y="5700"/>
                    </a:lnTo>
                    <a:lnTo>
                      <a:pt x="7350" y="5938"/>
                    </a:lnTo>
                    <a:lnTo>
                      <a:pt x="7314" y="6405"/>
                    </a:lnTo>
                    <a:lnTo>
                      <a:pt x="7297" y="6864"/>
                    </a:lnTo>
                    <a:lnTo>
                      <a:pt x="7297" y="7332"/>
                    </a:lnTo>
                    <a:lnTo>
                      <a:pt x="7306" y="7799"/>
                    </a:lnTo>
                    <a:lnTo>
                      <a:pt x="7323" y="8267"/>
                    </a:lnTo>
                    <a:lnTo>
                      <a:pt x="7350" y="8629"/>
                    </a:lnTo>
                    <a:lnTo>
                      <a:pt x="7385" y="8999"/>
                    </a:lnTo>
                    <a:lnTo>
                      <a:pt x="7350" y="8946"/>
                    </a:lnTo>
                    <a:lnTo>
                      <a:pt x="7235" y="8823"/>
                    </a:lnTo>
                    <a:lnTo>
                      <a:pt x="7120" y="8708"/>
                    </a:lnTo>
                    <a:lnTo>
                      <a:pt x="6997" y="8611"/>
                    </a:lnTo>
                    <a:lnTo>
                      <a:pt x="6864" y="8514"/>
                    </a:lnTo>
                    <a:lnTo>
                      <a:pt x="6723" y="8435"/>
                    </a:lnTo>
                    <a:lnTo>
                      <a:pt x="6582" y="8355"/>
                    </a:lnTo>
                    <a:lnTo>
                      <a:pt x="6441" y="8293"/>
                    </a:lnTo>
                    <a:lnTo>
                      <a:pt x="6291" y="8232"/>
                    </a:lnTo>
                    <a:lnTo>
                      <a:pt x="6141" y="8179"/>
                    </a:lnTo>
                    <a:lnTo>
                      <a:pt x="5991" y="8143"/>
                    </a:lnTo>
                    <a:lnTo>
                      <a:pt x="5832" y="8108"/>
                    </a:lnTo>
                    <a:lnTo>
                      <a:pt x="5682" y="8082"/>
                    </a:lnTo>
                    <a:lnTo>
                      <a:pt x="5673" y="7138"/>
                    </a:lnTo>
                    <a:lnTo>
                      <a:pt x="5682" y="7155"/>
                    </a:lnTo>
                    <a:lnTo>
                      <a:pt x="5691" y="7155"/>
                    </a:lnTo>
                    <a:lnTo>
                      <a:pt x="5797" y="7164"/>
                    </a:lnTo>
                    <a:lnTo>
                      <a:pt x="5814" y="7155"/>
                    </a:lnTo>
                    <a:lnTo>
                      <a:pt x="5823" y="7146"/>
                    </a:lnTo>
                    <a:lnTo>
                      <a:pt x="5814" y="7129"/>
                    </a:lnTo>
                    <a:lnTo>
                      <a:pt x="5806" y="7120"/>
                    </a:lnTo>
                    <a:lnTo>
                      <a:pt x="5700" y="7102"/>
                    </a:lnTo>
                    <a:lnTo>
                      <a:pt x="5691" y="7102"/>
                    </a:lnTo>
                    <a:lnTo>
                      <a:pt x="5682" y="7111"/>
                    </a:lnTo>
                    <a:lnTo>
                      <a:pt x="5673" y="7129"/>
                    </a:lnTo>
                    <a:lnTo>
                      <a:pt x="5664" y="6811"/>
                    </a:lnTo>
                    <a:lnTo>
                      <a:pt x="5691" y="6811"/>
                    </a:lnTo>
                    <a:lnTo>
                      <a:pt x="5708" y="6802"/>
                    </a:lnTo>
                    <a:lnTo>
                      <a:pt x="5717" y="6793"/>
                    </a:lnTo>
                    <a:lnTo>
                      <a:pt x="5708" y="6776"/>
                    </a:lnTo>
                    <a:lnTo>
                      <a:pt x="5700" y="6767"/>
                    </a:lnTo>
                    <a:lnTo>
                      <a:pt x="5664" y="6767"/>
                    </a:lnTo>
                    <a:lnTo>
                      <a:pt x="5656" y="6617"/>
                    </a:lnTo>
                    <a:lnTo>
                      <a:pt x="5629" y="5762"/>
                    </a:lnTo>
                    <a:lnTo>
                      <a:pt x="5611" y="5338"/>
                    </a:lnTo>
                    <a:lnTo>
                      <a:pt x="5585" y="4906"/>
                    </a:lnTo>
                    <a:lnTo>
                      <a:pt x="5567" y="4721"/>
                    </a:lnTo>
                    <a:lnTo>
                      <a:pt x="6141" y="4615"/>
                    </a:lnTo>
                    <a:lnTo>
                      <a:pt x="6714" y="4527"/>
                    </a:lnTo>
                    <a:lnTo>
                      <a:pt x="7288" y="4447"/>
                    </a:lnTo>
                    <a:lnTo>
                      <a:pt x="7870" y="4377"/>
                    </a:lnTo>
                    <a:lnTo>
                      <a:pt x="7288" y="4421"/>
                    </a:lnTo>
                    <a:lnTo>
                      <a:pt x="6714" y="4483"/>
                    </a:lnTo>
                    <a:lnTo>
                      <a:pt x="6141" y="4562"/>
                    </a:lnTo>
                    <a:lnTo>
                      <a:pt x="5567" y="4650"/>
                    </a:lnTo>
                    <a:lnTo>
                      <a:pt x="5497" y="3927"/>
                    </a:lnTo>
                    <a:lnTo>
                      <a:pt x="5453" y="3565"/>
                    </a:lnTo>
                    <a:lnTo>
                      <a:pt x="5408" y="3203"/>
                    </a:lnTo>
                    <a:lnTo>
                      <a:pt x="5285" y="2356"/>
                    </a:lnTo>
                    <a:lnTo>
                      <a:pt x="5144" y="1509"/>
                    </a:lnTo>
                    <a:lnTo>
                      <a:pt x="5135" y="1482"/>
                    </a:lnTo>
                    <a:lnTo>
                      <a:pt x="5117" y="1465"/>
                    </a:lnTo>
                    <a:lnTo>
                      <a:pt x="5100" y="1447"/>
                    </a:lnTo>
                    <a:lnTo>
                      <a:pt x="5073" y="1438"/>
                    </a:lnTo>
                    <a:lnTo>
                      <a:pt x="5038" y="1438"/>
                    </a:lnTo>
                    <a:lnTo>
                      <a:pt x="5011" y="1456"/>
                    </a:lnTo>
                    <a:lnTo>
                      <a:pt x="4985" y="1474"/>
                    </a:lnTo>
                    <a:lnTo>
                      <a:pt x="4976" y="1509"/>
                    </a:lnTo>
                    <a:lnTo>
                      <a:pt x="4853" y="2312"/>
                    </a:lnTo>
                    <a:lnTo>
                      <a:pt x="4800" y="2718"/>
                    </a:lnTo>
                    <a:lnTo>
                      <a:pt x="4755" y="3115"/>
                    </a:lnTo>
                    <a:lnTo>
                      <a:pt x="4720" y="3521"/>
                    </a:lnTo>
                    <a:lnTo>
                      <a:pt x="4685" y="3927"/>
                    </a:lnTo>
                    <a:lnTo>
                      <a:pt x="4676" y="4059"/>
                    </a:lnTo>
                    <a:lnTo>
                      <a:pt x="4614" y="3291"/>
                    </a:lnTo>
                    <a:lnTo>
                      <a:pt x="4561" y="2753"/>
                    </a:lnTo>
                    <a:lnTo>
                      <a:pt x="4508" y="2215"/>
                    </a:lnTo>
                    <a:lnTo>
                      <a:pt x="4438" y="1677"/>
                    </a:lnTo>
                    <a:lnTo>
                      <a:pt x="4367" y="1138"/>
                    </a:lnTo>
                    <a:lnTo>
                      <a:pt x="4288" y="600"/>
                    </a:lnTo>
                    <a:lnTo>
                      <a:pt x="4200" y="71"/>
                    </a:lnTo>
                    <a:lnTo>
                      <a:pt x="4200" y="44"/>
                    </a:lnTo>
                    <a:lnTo>
                      <a:pt x="4182" y="18"/>
                    </a:lnTo>
                    <a:lnTo>
                      <a:pt x="4155" y="9"/>
                    </a:lnTo>
                    <a:lnTo>
                      <a:pt x="4129" y="0"/>
                    </a:lnTo>
                    <a:lnTo>
                      <a:pt x="4094" y="0"/>
                    </a:lnTo>
                    <a:lnTo>
                      <a:pt x="4067" y="9"/>
                    </a:lnTo>
                    <a:lnTo>
                      <a:pt x="4041" y="35"/>
                    </a:lnTo>
                    <a:lnTo>
                      <a:pt x="4032" y="71"/>
                    </a:lnTo>
                    <a:lnTo>
                      <a:pt x="3970" y="503"/>
                    </a:lnTo>
                    <a:lnTo>
                      <a:pt x="3908" y="935"/>
                    </a:lnTo>
                    <a:lnTo>
                      <a:pt x="3855" y="1368"/>
                    </a:lnTo>
                    <a:lnTo>
                      <a:pt x="3811" y="1800"/>
                    </a:lnTo>
                    <a:lnTo>
                      <a:pt x="3732" y="2665"/>
                    </a:lnTo>
                    <a:lnTo>
                      <a:pt x="3679" y="3538"/>
                    </a:lnTo>
                    <a:lnTo>
                      <a:pt x="3635" y="4341"/>
                    </a:lnTo>
                    <a:lnTo>
                      <a:pt x="3573" y="4174"/>
                    </a:lnTo>
                    <a:lnTo>
                      <a:pt x="3511" y="4033"/>
                    </a:lnTo>
                    <a:lnTo>
                      <a:pt x="3441" y="3891"/>
                    </a:lnTo>
                    <a:lnTo>
                      <a:pt x="3299" y="3618"/>
                    </a:lnTo>
                    <a:lnTo>
                      <a:pt x="3229" y="3477"/>
                    </a:lnTo>
                    <a:lnTo>
                      <a:pt x="3202" y="3406"/>
                    </a:lnTo>
                    <a:lnTo>
                      <a:pt x="3185" y="3327"/>
                    </a:lnTo>
                    <a:lnTo>
                      <a:pt x="3167" y="3371"/>
                    </a:lnTo>
                    <a:lnTo>
                      <a:pt x="3158" y="3406"/>
                    </a:lnTo>
                    <a:lnTo>
                      <a:pt x="3158" y="3494"/>
                    </a:lnTo>
                    <a:lnTo>
                      <a:pt x="3176" y="3574"/>
                    </a:lnTo>
                    <a:lnTo>
                      <a:pt x="3194" y="3653"/>
                    </a:lnTo>
                    <a:lnTo>
                      <a:pt x="3247" y="3812"/>
                    </a:lnTo>
                    <a:lnTo>
                      <a:pt x="3308" y="3953"/>
                    </a:lnTo>
                    <a:lnTo>
                      <a:pt x="3388" y="4094"/>
                    </a:lnTo>
                    <a:lnTo>
                      <a:pt x="3476" y="4227"/>
                    </a:lnTo>
                    <a:lnTo>
                      <a:pt x="3547" y="4333"/>
                    </a:lnTo>
                    <a:lnTo>
                      <a:pt x="3635" y="4438"/>
                    </a:lnTo>
                    <a:lnTo>
                      <a:pt x="3600" y="5109"/>
                    </a:lnTo>
                    <a:lnTo>
                      <a:pt x="3449" y="5162"/>
                    </a:lnTo>
                    <a:lnTo>
                      <a:pt x="3414" y="5162"/>
                    </a:lnTo>
                    <a:lnTo>
                      <a:pt x="3405" y="5171"/>
                    </a:lnTo>
                    <a:lnTo>
                      <a:pt x="3238" y="5233"/>
                    </a:lnTo>
                    <a:lnTo>
                      <a:pt x="3238" y="5224"/>
                    </a:lnTo>
                    <a:lnTo>
                      <a:pt x="3229" y="5215"/>
                    </a:lnTo>
                    <a:lnTo>
                      <a:pt x="3211" y="5215"/>
                    </a:lnTo>
                    <a:lnTo>
                      <a:pt x="3105" y="5241"/>
                    </a:lnTo>
                    <a:lnTo>
                      <a:pt x="3097" y="5250"/>
                    </a:lnTo>
                    <a:lnTo>
                      <a:pt x="3088" y="5268"/>
                    </a:lnTo>
                    <a:lnTo>
                      <a:pt x="3097" y="5277"/>
                    </a:lnTo>
                    <a:lnTo>
                      <a:pt x="3105" y="5277"/>
                    </a:lnTo>
                    <a:lnTo>
                      <a:pt x="2849" y="5383"/>
                    </a:lnTo>
                    <a:lnTo>
                      <a:pt x="2602" y="5497"/>
                    </a:lnTo>
                    <a:lnTo>
                      <a:pt x="2585" y="5497"/>
                    </a:lnTo>
                    <a:lnTo>
                      <a:pt x="2488" y="5533"/>
                    </a:lnTo>
                    <a:lnTo>
                      <a:pt x="2479" y="5533"/>
                    </a:lnTo>
                    <a:lnTo>
                      <a:pt x="2470" y="5550"/>
                    </a:lnTo>
                    <a:lnTo>
                      <a:pt x="2461" y="5568"/>
                    </a:lnTo>
                    <a:lnTo>
                      <a:pt x="2338" y="5638"/>
                    </a:lnTo>
                    <a:lnTo>
                      <a:pt x="2338" y="5630"/>
                    </a:lnTo>
                    <a:lnTo>
                      <a:pt x="2329" y="5621"/>
                    </a:lnTo>
                    <a:lnTo>
                      <a:pt x="2311" y="5612"/>
                    </a:lnTo>
                    <a:lnTo>
                      <a:pt x="2302" y="5612"/>
                    </a:lnTo>
                    <a:lnTo>
                      <a:pt x="2285" y="5612"/>
                    </a:lnTo>
                    <a:lnTo>
                      <a:pt x="2188" y="5656"/>
                    </a:lnTo>
                    <a:lnTo>
                      <a:pt x="2170" y="5665"/>
                    </a:lnTo>
                    <a:lnTo>
                      <a:pt x="2161" y="5683"/>
                    </a:lnTo>
                    <a:lnTo>
                      <a:pt x="2161" y="5691"/>
                    </a:lnTo>
                    <a:lnTo>
                      <a:pt x="2161" y="5709"/>
                    </a:lnTo>
                    <a:lnTo>
                      <a:pt x="2188" y="5727"/>
                    </a:lnTo>
                    <a:lnTo>
                      <a:pt x="2073" y="5805"/>
                    </a:lnTo>
                    <a:lnTo>
                      <a:pt x="1949" y="5893"/>
                    </a:lnTo>
                    <a:lnTo>
                      <a:pt x="1835" y="5999"/>
                    </a:lnTo>
                    <a:lnTo>
                      <a:pt x="1720" y="6105"/>
                    </a:lnTo>
                    <a:lnTo>
                      <a:pt x="1623" y="6229"/>
                    </a:lnTo>
                    <a:lnTo>
                      <a:pt x="1579" y="6299"/>
                    </a:lnTo>
                    <a:lnTo>
                      <a:pt x="1535" y="6370"/>
                    </a:lnTo>
                    <a:lnTo>
                      <a:pt x="1499" y="6440"/>
                    </a:lnTo>
                    <a:lnTo>
                      <a:pt x="1473" y="6520"/>
                    </a:lnTo>
                    <a:lnTo>
                      <a:pt x="1455" y="6599"/>
                    </a:lnTo>
                    <a:lnTo>
                      <a:pt x="1438" y="6679"/>
                    </a:lnTo>
                    <a:lnTo>
                      <a:pt x="1429" y="6758"/>
                    </a:lnTo>
                    <a:lnTo>
                      <a:pt x="1429" y="6838"/>
                    </a:lnTo>
                    <a:lnTo>
                      <a:pt x="1438" y="6917"/>
                    </a:lnTo>
                    <a:lnTo>
                      <a:pt x="1446" y="6996"/>
                    </a:lnTo>
                    <a:lnTo>
                      <a:pt x="1464" y="7076"/>
                    </a:lnTo>
                    <a:lnTo>
                      <a:pt x="1491" y="7155"/>
                    </a:lnTo>
                    <a:lnTo>
                      <a:pt x="1561" y="7305"/>
                    </a:lnTo>
                    <a:lnTo>
                      <a:pt x="1632" y="7438"/>
                    </a:lnTo>
                    <a:lnTo>
                      <a:pt x="1729" y="7561"/>
                    </a:lnTo>
                    <a:lnTo>
                      <a:pt x="1826" y="7685"/>
                    </a:lnTo>
                    <a:lnTo>
                      <a:pt x="1932" y="7799"/>
                    </a:lnTo>
                    <a:lnTo>
                      <a:pt x="2038" y="7905"/>
                    </a:lnTo>
                    <a:lnTo>
                      <a:pt x="2152" y="8011"/>
                    </a:lnTo>
                    <a:lnTo>
                      <a:pt x="2267" y="8108"/>
                    </a:lnTo>
                    <a:lnTo>
                      <a:pt x="2523" y="8285"/>
                    </a:lnTo>
                    <a:lnTo>
                      <a:pt x="2761" y="8461"/>
                    </a:lnTo>
                    <a:lnTo>
                      <a:pt x="2991" y="8646"/>
                    </a:lnTo>
                    <a:lnTo>
                      <a:pt x="3220" y="8832"/>
                    </a:lnTo>
                    <a:lnTo>
                      <a:pt x="3432" y="9035"/>
                    </a:lnTo>
                    <a:lnTo>
                      <a:pt x="3644" y="9246"/>
                    </a:lnTo>
                    <a:lnTo>
                      <a:pt x="3847" y="9458"/>
                    </a:lnTo>
                    <a:lnTo>
                      <a:pt x="4032" y="9688"/>
                    </a:lnTo>
                    <a:lnTo>
                      <a:pt x="4208" y="9926"/>
                    </a:lnTo>
                    <a:lnTo>
                      <a:pt x="4288" y="10049"/>
                    </a:lnTo>
                    <a:lnTo>
                      <a:pt x="4367" y="10173"/>
                    </a:lnTo>
                    <a:lnTo>
                      <a:pt x="4438" y="10297"/>
                    </a:lnTo>
                    <a:lnTo>
                      <a:pt x="4500" y="10429"/>
                    </a:lnTo>
                    <a:lnTo>
                      <a:pt x="4561" y="10561"/>
                    </a:lnTo>
                    <a:lnTo>
                      <a:pt x="4605" y="10702"/>
                    </a:lnTo>
                    <a:lnTo>
                      <a:pt x="4650" y="10835"/>
                    </a:lnTo>
                    <a:lnTo>
                      <a:pt x="4676" y="10976"/>
                    </a:lnTo>
                    <a:lnTo>
                      <a:pt x="4703" y="11117"/>
                    </a:lnTo>
                    <a:lnTo>
                      <a:pt x="4711" y="11267"/>
                    </a:lnTo>
                    <a:lnTo>
                      <a:pt x="4711" y="11408"/>
                    </a:lnTo>
                    <a:lnTo>
                      <a:pt x="4694" y="11550"/>
                    </a:lnTo>
                    <a:lnTo>
                      <a:pt x="4676" y="11691"/>
                    </a:lnTo>
                    <a:lnTo>
                      <a:pt x="4641" y="11832"/>
                    </a:lnTo>
                    <a:lnTo>
                      <a:pt x="4588" y="11964"/>
                    </a:lnTo>
                    <a:lnTo>
                      <a:pt x="4526" y="12097"/>
                    </a:lnTo>
                    <a:lnTo>
                      <a:pt x="4464" y="12220"/>
                    </a:lnTo>
                    <a:lnTo>
                      <a:pt x="4385" y="12344"/>
                    </a:lnTo>
                    <a:lnTo>
                      <a:pt x="4297" y="12458"/>
                    </a:lnTo>
                    <a:lnTo>
                      <a:pt x="4208" y="12573"/>
                    </a:lnTo>
                    <a:lnTo>
                      <a:pt x="4111" y="12688"/>
                    </a:lnTo>
                    <a:lnTo>
                      <a:pt x="4005" y="12785"/>
                    </a:lnTo>
                    <a:lnTo>
                      <a:pt x="3900" y="12891"/>
                    </a:lnTo>
                    <a:lnTo>
                      <a:pt x="3785" y="12979"/>
                    </a:lnTo>
                    <a:lnTo>
                      <a:pt x="3555" y="13164"/>
                    </a:lnTo>
                    <a:lnTo>
                      <a:pt x="3308" y="13332"/>
                    </a:lnTo>
                    <a:lnTo>
                      <a:pt x="3052" y="13482"/>
                    </a:lnTo>
                    <a:lnTo>
                      <a:pt x="2788" y="13623"/>
                    </a:lnTo>
                    <a:lnTo>
                      <a:pt x="2523" y="13764"/>
                    </a:lnTo>
                    <a:lnTo>
                      <a:pt x="2258" y="13888"/>
                    </a:lnTo>
                    <a:lnTo>
                      <a:pt x="1976" y="14003"/>
                    </a:lnTo>
                    <a:lnTo>
                      <a:pt x="1702" y="14117"/>
                    </a:lnTo>
                    <a:lnTo>
                      <a:pt x="1420" y="14223"/>
                    </a:lnTo>
                    <a:lnTo>
                      <a:pt x="1138" y="14320"/>
                    </a:lnTo>
                    <a:lnTo>
                      <a:pt x="574" y="14506"/>
                    </a:lnTo>
                    <a:lnTo>
                      <a:pt x="0" y="14682"/>
                    </a:lnTo>
                    <a:lnTo>
                      <a:pt x="583" y="14541"/>
                    </a:lnTo>
                    <a:lnTo>
                      <a:pt x="1155" y="14373"/>
                    </a:lnTo>
                    <a:lnTo>
                      <a:pt x="1446" y="14285"/>
                    </a:lnTo>
                    <a:lnTo>
                      <a:pt x="1729" y="14188"/>
                    </a:lnTo>
                    <a:lnTo>
                      <a:pt x="2011" y="14082"/>
                    </a:lnTo>
                    <a:lnTo>
                      <a:pt x="2294" y="13976"/>
                    </a:lnTo>
                    <a:lnTo>
                      <a:pt x="2567" y="13853"/>
                    </a:lnTo>
                    <a:lnTo>
                      <a:pt x="2841" y="13729"/>
                    </a:lnTo>
                    <a:lnTo>
                      <a:pt x="3114" y="13588"/>
                    </a:lnTo>
                    <a:lnTo>
                      <a:pt x="3370" y="13438"/>
                    </a:lnTo>
                    <a:lnTo>
                      <a:pt x="3626" y="13270"/>
                    </a:lnTo>
                    <a:lnTo>
                      <a:pt x="3873" y="13094"/>
                    </a:lnTo>
                    <a:lnTo>
                      <a:pt x="3988" y="12997"/>
                    </a:lnTo>
                    <a:lnTo>
                      <a:pt x="4102" y="12891"/>
                    </a:lnTo>
                    <a:lnTo>
                      <a:pt x="4217" y="12785"/>
                    </a:lnTo>
                    <a:lnTo>
                      <a:pt x="4323" y="12670"/>
                    </a:lnTo>
                    <a:lnTo>
                      <a:pt x="4420" y="12555"/>
                    </a:lnTo>
                    <a:lnTo>
                      <a:pt x="4508" y="12432"/>
                    </a:lnTo>
                    <a:lnTo>
                      <a:pt x="4597" y="12300"/>
                    </a:lnTo>
                    <a:lnTo>
                      <a:pt x="4667" y="12167"/>
                    </a:lnTo>
                    <a:lnTo>
                      <a:pt x="4738" y="12026"/>
                    </a:lnTo>
                    <a:lnTo>
                      <a:pt x="4791" y="11876"/>
                    </a:lnTo>
                    <a:lnTo>
                      <a:pt x="4835" y="11726"/>
                    </a:lnTo>
                    <a:lnTo>
                      <a:pt x="4861" y="11567"/>
                    </a:lnTo>
                    <a:lnTo>
                      <a:pt x="4879" y="11417"/>
                    </a:lnTo>
                    <a:lnTo>
                      <a:pt x="4879" y="11258"/>
                    </a:lnTo>
                    <a:lnTo>
                      <a:pt x="4870" y="11099"/>
                    </a:lnTo>
                    <a:lnTo>
                      <a:pt x="4844" y="10949"/>
                    </a:lnTo>
                    <a:lnTo>
                      <a:pt x="4817" y="10799"/>
                    </a:lnTo>
                    <a:lnTo>
                      <a:pt x="4773" y="10649"/>
                    </a:lnTo>
                    <a:lnTo>
                      <a:pt x="4720" y="10499"/>
                    </a:lnTo>
                    <a:lnTo>
                      <a:pt x="4658" y="10358"/>
                    </a:lnTo>
                    <a:lnTo>
                      <a:pt x="4588" y="10217"/>
                    </a:lnTo>
                    <a:lnTo>
                      <a:pt x="4517" y="10085"/>
                    </a:lnTo>
                    <a:lnTo>
                      <a:pt x="4438" y="9952"/>
                    </a:lnTo>
                    <a:lnTo>
                      <a:pt x="4350" y="9829"/>
                    </a:lnTo>
                    <a:lnTo>
                      <a:pt x="4173" y="9582"/>
                    </a:lnTo>
                    <a:lnTo>
                      <a:pt x="3979" y="9344"/>
                    </a:lnTo>
                    <a:lnTo>
                      <a:pt x="3802" y="9149"/>
                    </a:lnTo>
                    <a:lnTo>
                      <a:pt x="3608" y="8964"/>
                    </a:lnTo>
                    <a:lnTo>
                      <a:pt x="3414" y="8779"/>
                    </a:lnTo>
                    <a:lnTo>
                      <a:pt x="3211" y="8602"/>
                    </a:lnTo>
                    <a:lnTo>
                      <a:pt x="3352" y="8541"/>
                    </a:lnTo>
                    <a:lnTo>
                      <a:pt x="3502" y="8479"/>
                    </a:lnTo>
                    <a:lnTo>
                      <a:pt x="3644" y="8435"/>
                    </a:lnTo>
                    <a:lnTo>
                      <a:pt x="3785" y="8382"/>
                    </a:lnTo>
                    <a:lnTo>
                      <a:pt x="3935" y="8346"/>
                    </a:lnTo>
                    <a:lnTo>
                      <a:pt x="4085" y="8311"/>
                    </a:lnTo>
                    <a:lnTo>
                      <a:pt x="4235" y="8285"/>
                    </a:lnTo>
                    <a:lnTo>
                      <a:pt x="4385" y="8258"/>
                    </a:lnTo>
                    <a:lnTo>
                      <a:pt x="4535" y="8241"/>
                    </a:lnTo>
                    <a:lnTo>
                      <a:pt x="4694" y="8232"/>
                    </a:lnTo>
                    <a:lnTo>
                      <a:pt x="4844" y="8223"/>
                    </a:lnTo>
                    <a:lnTo>
                      <a:pt x="5003" y="8223"/>
                    </a:lnTo>
                    <a:lnTo>
                      <a:pt x="5311" y="8241"/>
                    </a:lnTo>
                    <a:lnTo>
                      <a:pt x="5620" y="8276"/>
                    </a:lnTo>
                    <a:lnTo>
                      <a:pt x="5770" y="8293"/>
                    </a:lnTo>
                    <a:lnTo>
                      <a:pt x="5920" y="8329"/>
                    </a:lnTo>
                    <a:lnTo>
                      <a:pt x="6070" y="8364"/>
                    </a:lnTo>
                    <a:lnTo>
                      <a:pt x="6220" y="8408"/>
                    </a:lnTo>
                    <a:lnTo>
                      <a:pt x="6361" y="8461"/>
                    </a:lnTo>
                    <a:lnTo>
                      <a:pt x="6503" y="8514"/>
                    </a:lnTo>
                    <a:lnTo>
                      <a:pt x="6644" y="8576"/>
                    </a:lnTo>
                    <a:lnTo>
                      <a:pt x="6776" y="8646"/>
                    </a:lnTo>
                    <a:lnTo>
                      <a:pt x="6909" y="8726"/>
                    </a:lnTo>
                    <a:lnTo>
                      <a:pt x="7041" y="8814"/>
                    </a:lnTo>
                    <a:lnTo>
                      <a:pt x="7156" y="8911"/>
                    </a:lnTo>
                    <a:lnTo>
                      <a:pt x="7270" y="9008"/>
                    </a:lnTo>
                    <a:lnTo>
                      <a:pt x="7341" y="9088"/>
                    </a:lnTo>
                    <a:lnTo>
                      <a:pt x="7412" y="9158"/>
                    </a:lnTo>
                    <a:lnTo>
                      <a:pt x="7412" y="9185"/>
                    </a:lnTo>
                    <a:lnTo>
                      <a:pt x="7288" y="9176"/>
                    </a:lnTo>
                    <a:lnTo>
                      <a:pt x="7173" y="9176"/>
                    </a:lnTo>
                    <a:lnTo>
                      <a:pt x="7023" y="9176"/>
                    </a:lnTo>
                    <a:lnTo>
                      <a:pt x="6882" y="9194"/>
                    </a:lnTo>
                    <a:lnTo>
                      <a:pt x="6741" y="9211"/>
                    </a:lnTo>
                    <a:lnTo>
                      <a:pt x="6600" y="9238"/>
                    </a:lnTo>
                    <a:lnTo>
                      <a:pt x="6459" y="9273"/>
                    </a:lnTo>
                    <a:lnTo>
                      <a:pt x="6326" y="9317"/>
                    </a:lnTo>
                    <a:lnTo>
                      <a:pt x="6185" y="9361"/>
                    </a:lnTo>
                    <a:lnTo>
                      <a:pt x="6061" y="9414"/>
                    </a:lnTo>
                    <a:lnTo>
                      <a:pt x="5929" y="9476"/>
                    </a:lnTo>
                    <a:lnTo>
                      <a:pt x="5806" y="9546"/>
                    </a:lnTo>
                    <a:lnTo>
                      <a:pt x="5682" y="9626"/>
                    </a:lnTo>
                    <a:lnTo>
                      <a:pt x="5567" y="9705"/>
                    </a:lnTo>
                    <a:lnTo>
                      <a:pt x="5461" y="9802"/>
                    </a:lnTo>
                    <a:lnTo>
                      <a:pt x="5356" y="9899"/>
                    </a:lnTo>
                    <a:lnTo>
                      <a:pt x="5258" y="10005"/>
                    </a:lnTo>
                    <a:lnTo>
                      <a:pt x="5179" y="10111"/>
                    </a:lnTo>
                    <a:lnTo>
                      <a:pt x="5285" y="10023"/>
                    </a:lnTo>
                    <a:lnTo>
                      <a:pt x="5391" y="9935"/>
                    </a:lnTo>
                    <a:lnTo>
                      <a:pt x="5506" y="9855"/>
                    </a:lnTo>
                    <a:lnTo>
                      <a:pt x="5620" y="9785"/>
                    </a:lnTo>
                    <a:lnTo>
                      <a:pt x="5744" y="9714"/>
                    </a:lnTo>
                    <a:lnTo>
                      <a:pt x="5858" y="9652"/>
                    </a:lnTo>
                    <a:lnTo>
                      <a:pt x="5982" y="9599"/>
                    </a:lnTo>
                    <a:lnTo>
                      <a:pt x="6114" y="9555"/>
                    </a:lnTo>
                    <a:lnTo>
                      <a:pt x="6238" y="9511"/>
                    </a:lnTo>
                    <a:lnTo>
                      <a:pt x="6370" y="9467"/>
                    </a:lnTo>
                    <a:lnTo>
                      <a:pt x="6503" y="9441"/>
                    </a:lnTo>
                    <a:lnTo>
                      <a:pt x="6635" y="9414"/>
                    </a:lnTo>
                    <a:lnTo>
                      <a:pt x="6767" y="9388"/>
                    </a:lnTo>
                    <a:lnTo>
                      <a:pt x="6900" y="9370"/>
                    </a:lnTo>
                    <a:lnTo>
                      <a:pt x="7041" y="9361"/>
                    </a:lnTo>
                    <a:lnTo>
                      <a:pt x="7173" y="9361"/>
                    </a:lnTo>
                    <a:lnTo>
                      <a:pt x="7306" y="9361"/>
                    </a:lnTo>
                    <a:lnTo>
                      <a:pt x="7438" y="9370"/>
                    </a:lnTo>
                    <a:lnTo>
                      <a:pt x="7579" y="9388"/>
                    </a:lnTo>
                    <a:lnTo>
                      <a:pt x="7712" y="9405"/>
                    </a:lnTo>
                    <a:lnTo>
                      <a:pt x="7835" y="9432"/>
                    </a:lnTo>
                    <a:lnTo>
                      <a:pt x="7967" y="9467"/>
                    </a:lnTo>
                    <a:lnTo>
                      <a:pt x="8091" y="9511"/>
                    </a:lnTo>
                    <a:lnTo>
                      <a:pt x="8223" y="9564"/>
                    </a:lnTo>
                    <a:lnTo>
                      <a:pt x="8338" y="9626"/>
                    </a:lnTo>
                    <a:lnTo>
                      <a:pt x="8462" y="9688"/>
                    </a:lnTo>
                    <a:lnTo>
                      <a:pt x="8576" y="9767"/>
                    </a:lnTo>
                    <a:lnTo>
                      <a:pt x="8682" y="9846"/>
                    </a:lnTo>
                    <a:lnTo>
                      <a:pt x="8788" y="9935"/>
                    </a:lnTo>
                    <a:lnTo>
                      <a:pt x="8876" y="10032"/>
                    </a:lnTo>
                    <a:lnTo>
                      <a:pt x="8965" y="10138"/>
                    </a:lnTo>
                    <a:lnTo>
                      <a:pt x="9044" y="10252"/>
                    </a:lnTo>
                    <a:lnTo>
                      <a:pt x="8991" y="10120"/>
                    </a:lnTo>
                    <a:lnTo>
                      <a:pt x="8920" y="9997"/>
                    </a:lnTo>
                    <a:lnTo>
                      <a:pt x="8841" y="9882"/>
                    </a:lnTo>
                    <a:lnTo>
                      <a:pt x="8744" y="9776"/>
                    </a:lnTo>
                    <a:close/>
                    <a:moveTo>
                      <a:pt x="4667" y="6361"/>
                    </a:moveTo>
                    <a:lnTo>
                      <a:pt x="4667" y="6361"/>
                    </a:lnTo>
                    <a:lnTo>
                      <a:pt x="4676" y="6070"/>
                    </a:lnTo>
                    <a:lnTo>
                      <a:pt x="4711" y="6529"/>
                    </a:lnTo>
                    <a:lnTo>
                      <a:pt x="4720" y="6670"/>
                    </a:lnTo>
                    <a:lnTo>
                      <a:pt x="4650" y="6661"/>
                    </a:lnTo>
                    <a:lnTo>
                      <a:pt x="4667" y="6361"/>
                    </a:lnTo>
                    <a:close/>
                    <a:moveTo>
                      <a:pt x="4358" y="8108"/>
                    </a:moveTo>
                    <a:lnTo>
                      <a:pt x="4358" y="8108"/>
                    </a:lnTo>
                    <a:lnTo>
                      <a:pt x="4208" y="8143"/>
                    </a:lnTo>
                    <a:lnTo>
                      <a:pt x="4050" y="8179"/>
                    </a:lnTo>
                    <a:lnTo>
                      <a:pt x="3900" y="8232"/>
                    </a:lnTo>
                    <a:lnTo>
                      <a:pt x="3758" y="8293"/>
                    </a:lnTo>
                    <a:lnTo>
                      <a:pt x="3608" y="8355"/>
                    </a:lnTo>
                    <a:lnTo>
                      <a:pt x="3476" y="8426"/>
                    </a:lnTo>
                    <a:lnTo>
                      <a:pt x="3335" y="8514"/>
                    </a:lnTo>
                    <a:lnTo>
                      <a:pt x="3211" y="8602"/>
                    </a:lnTo>
                    <a:lnTo>
                      <a:pt x="3097" y="8505"/>
                    </a:lnTo>
                    <a:lnTo>
                      <a:pt x="2858" y="8320"/>
                    </a:lnTo>
                    <a:lnTo>
                      <a:pt x="2620" y="8143"/>
                    </a:lnTo>
                    <a:lnTo>
                      <a:pt x="2496" y="8055"/>
                    </a:lnTo>
                    <a:lnTo>
                      <a:pt x="2426" y="8011"/>
                    </a:lnTo>
                    <a:lnTo>
                      <a:pt x="2399" y="7993"/>
                    </a:lnTo>
                    <a:lnTo>
                      <a:pt x="2382" y="7985"/>
                    </a:lnTo>
                    <a:lnTo>
                      <a:pt x="2382" y="7976"/>
                    </a:lnTo>
                    <a:lnTo>
                      <a:pt x="2373" y="7976"/>
                    </a:lnTo>
                    <a:lnTo>
                      <a:pt x="2258" y="7888"/>
                    </a:lnTo>
                    <a:lnTo>
                      <a:pt x="2152" y="7782"/>
                    </a:lnTo>
                    <a:lnTo>
                      <a:pt x="2046" y="7685"/>
                    </a:lnTo>
                    <a:lnTo>
                      <a:pt x="1949" y="7579"/>
                    </a:lnTo>
                    <a:lnTo>
                      <a:pt x="1852" y="7464"/>
                    </a:lnTo>
                    <a:lnTo>
                      <a:pt x="1773" y="7349"/>
                    </a:lnTo>
                    <a:lnTo>
                      <a:pt x="1693" y="7226"/>
                    </a:lnTo>
                    <a:lnTo>
                      <a:pt x="1641" y="7102"/>
                    </a:lnTo>
                    <a:lnTo>
                      <a:pt x="1596" y="6970"/>
                    </a:lnTo>
                    <a:lnTo>
                      <a:pt x="1588" y="6899"/>
                    </a:lnTo>
                    <a:lnTo>
                      <a:pt x="1579" y="6829"/>
                    </a:lnTo>
                    <a:lnTo>
                      <a:pt x="1579" y="6767"/>
                    </a:lnTo>
                    <a:lnTo>
                      <a:pt x="1588" y="6696"/>
                    </a:lnTo>
                    <a:lnTo>
                      <a:pt x="1596" y="6626"/>
                    </a:lnTo>
                    <a:lnTo>
                      <a:pt x="1614" y="6564"/>
                    </a:lnTo>
                    <a:lnTo>
                      <a:pt x="1641" y="6502"/>
                    </a:lnTo>
                    <a:lnTo>
                      <a:pt x="1676" y="6440"/>
                    </a:lnTo>
                    <a:lnTo>
                      <a:pt x="1746" y="6317"/>
                    </a:lnTo>
                    <a:lnTo>
                      <a:pt x="1835" y="6202"/>
                    </a:lnTo>
                    <a:lnTo>
                      <a:pt x="1932" y="6105"/>
                    </a:lnTo>
                    <a:lnTo>
                      <a:pt x="2038" y="6008"/>
                    </a:lnTo>
                    <a:lnTo>
                      <a:pt x="2152" y="5920"/>
                    </a:lnTo>
                    <a:lnTo>
                      <a:pt x="2276" y="5832"/>
                    </a:lnTo>
                    <a:lnTo>
                      <a:pt x="2399" y="5753"/>
                    </a:lnTo>
                    <a:lnTo>
                      <a:pt x="2523" y="5683"/>
                    </a:lnTo>
                    <a:lnTo>
                      <a:pt x="2655" y="5612"/>
                    </a:lnTo>
                    <a:lnTo>
                      <a:pt x="2929" y="5488"/>
                    </a:lnTo>
                    <a:lnTo>
                      <a:pt x="3202" y="5374"/>
                    </a:lnTo>
                    <a:lnTo>
                      <a:pt x="3600" y="5233"/>
                    </a:lnTo>
                    <a:lnTo>
                      <a:pt x="3591" y="5277"/>
                    </a:lnTo>
                    <a:lnTo>
                      <a:pt x="3529" y="7014"/>
                    </a:lnTo>
                    <a:lnTo>
                      <a:pt x="3608" y="6149"/>
                    </a:lnTo>
                    <a:lnTo>
                      <a:pt x="3670" y="5277"/>
                    </a:lnTo>
                    <a:lnTo>
                      <a:pt x="3741" y="4412"/>
                    </a:lnTo>
                    <a:lnTo>
                      <a:pt x="3802" y="3547"/>
                    </a:lnTo>
                    <a:lnTo>
                      <a:pt x="3882" y="2682"/>
                    </a:lnTo>
                    <a:lnTo>
                      <a:pt x="3970" y="1818"/>
                    </a:lnTo>
                    <a:lnTo>
                      <a:pt x="4023" y="1385"/>
                    </a:lnTo>
                    <a:lnTo>
                      <a:pt x="4076" y="953"/>
                    </a:lnTo>
                    <a:lnTo>
                      <a:pt x="4120" y="644"/>
                    </a:lnTo>
                    <a:lnTo>
                      <a:pt x="4235" y="1438"/>
                    </a:lnTo>
                    <a:lnTo>
                      <a:pt x="4332" y="2232"/>
                    </a:lnTo>
                    <a:lnTo>
                      <a:pt x="4455" y="3300"/>
                    </a:lnTo>
                    <a:lnTo>
                      <a:pt x="4553" y="4377"/>
                    </a:lnTo>
                    <a:lnTo>
                      <a:pt x="4614" y="5162"/>
                    </a:lnTo>
                    <a:lnTo>
                      <a:pt x="4605" y="5550"/>
                    </a:lnTo>
                    <a:lnTo>
                      <a:pt x="4588" y="6352"/>
                    </a:lnTo>
                    <a:lnTo>
                      <a:pt x="4579" y="6679"/>
                    </a:lnTo>
                    <a:lnTo>
                      <a:pt x="4570" y="6696"/>
                    </a:lnTo>
                    <a:lnTo>
                      <a:pt x="4561" y="6723"/>
                    </a:lnTo>
                    <a:lnTo>
                      <a:pt x="4570" y="6749"/>
                    </a:lnTo>
                    <a:lnTo>
                      <a:pt x="4579" y="6767"/>
                    </a:lnTo>
                    <a:lnTo>
                      <a:pt x="4579" y="7049"/>
                    </a:lnTo>
                    <a:lnTo>
                      <a:pt x="4570" y="7032"/>
                    </a:lnTo>
                    <a:lnTo>
                      <a:pt x="4561" y="7023"/>
                    </a:lnTo>
                    <a:lnTo>
                      <a:pt x="4544" y="7005"/>
                    </a:lnTo>
                    <a:lnTo>
                      <a:pt x="4517" y="7005"/>
                    </a:lnTo>
                    <a:lnTo>
                      <a:pt x="4411" y="7005"/>
                    </a:lnTo>
                    <a:lnTo>
                      <a:pt x="4385" y="7005"/>
                    </a:lnTo>
                    <a:lnTo>
                      <a:pt x="4367" y="7023"/>
                    </a:lnTo>
                    <a:lnTo>
                      <a:pt x="4350" y="7040"/>
                    </a:lnTo>
                    <a:lnTo>
                      <a:pt x="4350" y="7067"/>
                    </a:lnTo>
                    <a:lnTo>
                      <a:pt x="4350" y="7093"/>
                    </a:lnTo>
                    <a:lnTo>
                      <a:pt x="4367" y="7111"/>
                    </a:lnTo>
                    <a:lnTo>
                      <a:pt x="4385" y="7129"/>
                    </a:lnTo>
                    <a:lnTo>
                      <a:pt x="4411" y="7138"/>
                    </a:lnTo>
                    <a:lnTo>
                      <a:pt x="4517" y="7138"/>
                    </a:lnTo>
                    <a:lnTo>
                      <a:pt x="4544" y="7129"/>
                    </a:lnTo>
                    <a:lnTo>
                      <a:pt x="4561" y="7120"/>
                    </a:lnTo>
                    <a:lnTo>
                      <a:pt x="4570" y="7102"/>
                    </a:lnTo>
                    <a:lnTo>
                      <a:pt x="4579" y="7085"/>
                    </a:lnTo>
                    <a:lnTo>
                      <a:pt x="4588" y="7976"/>
                    </a:lnTo>
                    <a:lnTo>
                      <a:pt x="4641" y="6785"/>
                    </a:lnTo>
                    <a:lnTo>
                      <a:pt x="4729" y="6785"/>
                    </a:lnTo>
                    <a:lnTo>
                      <a:pt x="4738" y="7014"/>
                    </a:lnTo>
                    <a:lnTo>
                      <a:pt x="4711" y="7023"/>
                    </a:lnTo>
                    <a:lnTo>
                      <a:pt x="4694" y="7032"/>
                    </a:lnTo>
                    <a:lnTo>
                      <a:pt x="4676" y="7049"/>
                    </a:lnTo>
                    <a:lnTo>
                      <a:pt x="4667" y="7076"/>
                    </a:lnTo>
                    <a:lnTo>
                      <a:pt x="4676" y="7102"/>
                    </a:lnTo>
                    <a:lnTo>
                      <a:pt x="4685" y="7120"/>
                    </a:lnTo>
                    <a:lnTo>
                      <a:pt x="4711" y="7129"/>
                    </a:lnTo>
                    <a:lnTo>
                      <a:pt x="4729" y="7138"/>
                    </a:lnTo>
                    <a:lnTo>
                      <a:pt x="4747" y="7138"/>
                    </a:lnTo>
                    <a:lnTo>
                      <a:pt x="4808" y="8046"/>
                    </a:lnTo>
                    <a:lnTo>
                      <a:pt x="4579" y="8064"/>
                    </a:lnTo>
                    <a:lnTo>
                      <a:pt x="4358" y="8108"/>
                    </a:lnTo>
                    <a:close/>
                    <a:moveTo>
                      <a:pt x="4844" y="8038"/>
                    </a:moveTo>
                    <a:lnTo>
                      <a:pt x="4844" y="8038"/>
                    </a:lnTo>
                    <a:lnTo>
                      <a:pt x="4817" y="7138"/>
                    </a:lnTo>
                    <a:lnTo>
                      <a:pt x="4835" y="7138"/>
                    </a:lnTo>
                    <a:lnTo>
                      <a:pt x="4861" y="7138"/>
                    </a:lnTo>
                    <a:lnTo>
                      <a:pt x="4879" y="7120"/>
                    </a:lnTo>
                    <a:lnTo>
                      <a:pt x="4897" y="7102"/>
                    </a:lnTo>
                    <a:lnTo>
                      <a:pt x="4897" y="7085"/>
                    </a:lnTo>
                    <a:lnTo>
                      <a:pt x="4897" y="7058"/>
                    </a:lnTo>
                    <a:lnTo>
                      <a:pt x="4888" y="7040"/>
                    </a:lnTo>
                    <a:lnTo>
                      <a:pt x="4861" y="7023"/>
                    </a:lnTo>
                    <a:lnTo>
                      <a:pt x="4844" y="7023"/>
                    </a:lnTo>
                    <a:lnTo>
                      <a:pt x="4817" y="7023"/>
                    </a:lnTo>
                    <a:lnTo>
                      <a:pt x="4800" y="6529"/>
                    </a:lnTo>
                    <a:lnTo>
                      <a:pt x="4755" y="5444"/>
                    </a:lnTo>
                    <a:lnTo>
                      <a:pt x="4738" y="5074"/>
                    </a:lnTo>
                    <a:lnTo>
                      <a:pt x="4764" y="4747"/>
                    </a:lnTo>
                    <a:lnTo>
                      <a:pt x="4835" y="3935"/>
                    </a:lnTo>
                    <a:lnTo>
                      <a:pt x="4914" y="3133"/>
                    </a:lnTo>
                    <a:lnTo>
                      <a:pt x="4985" y="2603"/>
                    </a:lnTo>
                    <a:lnTo>
                      <a:pt x="5055" y="2074"/>
                    </a:lnTo>
                    <a:lnTo>
                      <a:pt x="5153" y="2647"/>
                    </a:lnTo>
                    <a:lnTo>
                      <a:pt x="5241" y="3221"/>
                    </a:lnTo>
                    <a:lnTo>
                      <a:pt x="5347" y="4068"/>
                    </a:lnTo>
                    <a:lnTo>
                      <a:pt x="5400" y="4491"/>
                    </a:lnTo>
                    <a:lnTo>
                      <a:pt x="5435" y="4915"/>
                    </a:lnTo>
                    <a:lnTo>
                      <a:pt x="5479" y="5347"/>
                    </a:lnTo>
                    <a:lnTo>
                      <a:pt x="5506" y="5771"/>
                    </a:lnTo>
                    <a:lnTo>
                      <a:pt x="5567" y="6626"/>
                    </a:lnTo>
                    <a:lnTo>
                      <a:pt x="5576" y="6758"/>
                    </a:lnTo>
                    <a:lnTo>
                      <a:pt x="5567" y="6767"/>
                    </a:lnTo>
                    <a:lnTo>
                      <a:pt x="5558" y="6776"/>
                    </a:lnTo>
                    <a:lnTo>
                      <a:pt x="5567" y="6793"/>
                    </a:lnTo>
                    <a:lnTo>
                      <a:pt x="5576" y="6802"/>
                    </a:lnTo>
                    <a:lnTo>
                      <a:pt x="5664" y="8073"/>
                    </a:lnTo>
                    <a:lnTo>
                      <a:pt x="5647" y="8073"/>
                    </a:lnTo>
                    <a:lnTo>
                      <a:pt x="5444" y="8046"/>
                    </a:lnTo>
                    <a:lnTo>
                      <a:pt x="5241" y="8038"/>
                    </a:lnTo>
                    <a:lnTo>
                      <a:pt x="5038" y="8038"/>
                    </a:lnTo>
                    <a:lnTo>
                      <a:pt x="4844" y="8038"/>
                    </a:lnTo>
                    <a:close/>
                    <a:moveTo>
                      <a:pt x="7429" y="9185"/>
                    </a:moveTo>
                    <a:lnTo>
                      <a:pt x="7429" y="9185"/>
                    </a:lnTo>
                    <a:lnTo>
                      <a:pt x="7412" y="9185"/>
                    </a:lnTo>
                    <a:lnTo>
                      <a:pt x="7420" y="9167"/>
                    </a:lnTo>
                    <a:lnTo>
                      <a:pt x="7429" y="9185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</p:grpSp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0038" y="3017988"/>
              <a:ext cx="2860749" cy="240772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318" name="Text Placeholder 2"/>
          <p:cNvSpPr txBox="1">
            <a:spLocks/>
          </p:cNvSpPr>
          <p:nvPr/>
        </p:nvSpPr>
        <p:spPr bwMode="gray">
          <a:xfrm>
            <a:off x="1270566" y="5760769"/>
            <a:ext cx="6602868" cy="598843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200" b="0" i="0" kern="1200" spc="0">
                <a:solidFill>
                  <a:srgbClr val="FFFFFF">
                    <a:alpha val="75000"/>
                  </a:srgbClr>
                </a:solidFill>
                <a:latin typeface="Dual 400" panose="02000603000000020004" pitchFamily="2" charset="0"/>
                <a:ea typeface="+mn-ea"/>
                <a:cs typeface="Dual 400" panose="02000603000000020004" pitchFamily="2" charset="0"/>
              </a:defRPr>
            </a:lvl1pPr>
            <a:lvl2pPr marL="0" indent="0" algn="l" defTabSz="457200" rtl="0" eaLnBrk="1" latinLnBrk="0" hangingPunct="1">
              <a:spcBef>
                <a:spcPts val="200"/>
              </a:spcBef>
              <a:buFont typeface="Arial"/>
              <a:buNone/>
              <a:defRPr sz="1800" b="0" i="0" kern="1200" spc="0">
                <a:solidFill>
                  <a:srgbClr val="FFFFFF">
                    <a:alpha val="75000"/>
                  </a:srgbClr>
                </a:solidFill>
                <a:latin typeface="Dual 400" panose="02000603000000020004" pitchFamily="2" charset="0"/>
                <a:ea typeface="+mn-ea"/>
                <a:cs typeface="Dual 400" panose="02000603000000020004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Ed Henry, Derick </a:t>
            </a:r>
            <a:r>
              <a:rPr lang="en-US" sz="2400" dirty="0" err="1" smtClean="0"/>
              <a:t>Winkworth</a:t>
            </a:r>
            <a:r>
              <a:rPr lang="en-US" sz="2400" dirty="0" smtClean="0"/>
              <a:t> and David Meyer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24268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316" name="Rectangle 4"/>
          <p:cNvSpPr>
            <a:spLocks noGrp="1" noChangeArrowheads="1"/>
          </p:cNvSpPr>
          <p:nvPr>
            <p:ph type="title"/>
          </p:nvPr>
        </p:nvSpPr>
        <p:spPr>
          <a:xfrm>
            <a:off x="322729" y="0"/>
            <a:ext cx="8525435" cy="1143000"/>
          </a:xfrm>
        </p:spPr>
        <p:txBody>
          <a:bodyPr>
            <a:normAutofit fontScale="90000"/>
          </a:bodyPr>
          <a:lstStyle/>
          <a:p>
            <a:r>
              <a:rPr lang="en-US" altLang="en-US" dirty="0" smtClean="0"/>
              <a:t>Basic Idea Behind Anomaly Detection</a:t>
            </a:r>
            <a:endParaRPr lang="en-US" alt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567531" y="1987602"/>
            <a:ext cx="8451787" cy="3629025"/>
            <a:chOff x="762000" y="718457"/>
            <a:chExt cx="8451787" cy="3629025"/>
          </a:xfrm>
        </p:grpSpPr>
        <p:sp>
          <p:nvSpPr>
            <p:cNvPr id="269317" name="Oval 5"/>
            <p:cNvSpPr>
              <a:spLocks noChangeArrowheads="1"/>
            </p:cNvSpPr>
            <p:nvPr/>
          </p:nvSpPr>
          <p:spPr bwMode="auto">
            <a:xfrm>
              <a:off x="3497263" y="3106057"/>
              <a:ext cx="76200" cy="762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69318" name="Oval 6"/>
            <p:cNvSpPr>
              <a:spLocks noChangeArrowheads="1"/>
            </p:cNvSpPr>
            <p:nvPr/>
          </p:nvSpPr>
          <p:spPr bwMode="auto">
            <a:xfrm>
              <a:off x="3649663" y="3258457"/>
              <a:ext cx="76200" cy="762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69319" name="Oval 7"/>
            <p:cNvSpPr>
              <a:spLocks noChangeArrowheads="1"/>
            </p:cNvSpPr>
            <p:nvPr/>
          </p:nvSpPr>
          <p:spPr bwMode="auto">
            <a:xfrm>
              <a:off x="3825875" y="3250520"/>
              <a:ext cx="76200" cy="762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69320" name="Oval 8"/>
            <p:cNvSpPr>
              <a:spLocks noChangeArrowheads="1"/>
            </p:cNvSpPr>
            <p:nvPr/>
          </p:nvSpPr>
          <p:spPr bwMode="auto">
            <a:xfrm>
              <a:off x="3886200" y="3677557"/>
              <a:ext cx="76200" cy="762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69321" name="Oval 9"/>
            <p:cNvSpPr>
              <a:spLocks noChangeArrowheads="1"/>
            </p:cNvSpPr>
            <p:nvPr/>
          </p:nvSpPr>
          <p:spPr bwMode="auto">
            <a:xfrm>
              <a:off x="1741488" y="2764745"/>
              <a:ext cx="76200" cy="762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69322" name="Oval 10"/>
            <p:cNvSpPr>
              <a:spLocks noChangeArrowheads="1"/>
            </p:cNvSpPr>
            <p:nvPr/>
          </p:nvSpPr>
          <p:spPr bwMode="auto">
            <a:xfrm>
              <a:off x="2465388" y="2928257"/>
              <a:ext cx="76200" cy="762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69323" name="Oval 11"/>
            <p:cNvSpPr>
              <a:spLocks noChangeArrowheads="1"/>
            </p:cNvSpPr>
            <p:nvPr/>
          </p:nvSpPr>
          <p:spPr bwMode="auto">
            <a:xfrm>
              <a:off x="4033838" y="3401332"/>
              <a:ext cx="76200" cy="762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69324" name="Oval 12"/>
            <p:cNvSpPr>
              <a:spLocks noChangeArrowheads="1"/>
            </p:cNvSpPr>
            <p:nvPr/>
          </p:nvSpPr>
          <p:spPr bwMode="auto">
            <a:xfrm>
              <a:off x="3695700" y="3545795"/>
              <a:ext cx="76200" cy="762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69325" name="Oval 13"/>
            <p:cNvSpPr>
              <a:spLocks noChangeArrowheads="1"/>
            </p:cNvSpPr>
            <p:nvPr/>
          </p:nvSpPr>
          <p:spPr bwMode="auto">
            <a:xfrm>
              <a:off x="2649538" y="2664732"/>
              <a:ext cx="76200" cy="762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69326" name="Oval 14"/>
            <p:cNvSpPr>
              <a:spLocks noChangeArrowheads="1"/>
            </p:cNvSpPr>
            <p:nvPr/>
          </p:nvSpPr>
          <p:spPr bwMode="auto">
            <a:xfrm>
              <a:off x="2801938" y="2817132"/>
              <a:ext cx="76200" cy="762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69327" name="Oval 15"/>
            <p:cNvSpPr>
              <a:spLocks noChangeArrowheads="1"/>
            </p:cNvSpPr>
            <p:nvPr/>
          </p:nvSpPr>
          <p:spPr bwMode="auto">
            <a:xfrm>
              <a:off x="2954338" y="2969532"/>
              <a:ext cx="76200" cy="762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69328" name="Oval 16"/>
            <p:cNvSpPr>
              <a:spLocks noChangeArrowheads="1"/>
            </p:cNvSpPr>
            <p:nvPr/>
          </p:nvSpPr>
          <p:spPr bwMode="auto">
            <a:xfrm>
              <a:off x="3917950" y="3545795"/>
              <a:ext cx="76200" cy="762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69329" name="Oval 17"/>
            <p:cNvSpPr>
              <a:spLocks noChangeArrowheads="1"/>
            </p:cNvSpPr>
            <p:nvPr/>
          </p:nvSpPr>
          <p:spPr bwMode="auto">
            <a:xfrm>
              <a:off x="3055938" y="2907620"/>
              <a:ext cx="76200" cy="762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69330" name="Oval 18"/>
            <p:cNvSpPr>
              <a:spLocks noChangeArrowheads="1"/>
            </p:cNvSpPr>
            <p:nvPr/>
          </p:nvSpPr>
          <p:spPr bwMode="auto">
            <a:xfrm>
              <a:off x="3208338" y="3060020"/>
              <a:ext cx="76200" cy="762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69331" name="Oval 19"/>
            <p:cNvSpPr>
              <a:spLocks noChangeArrowheads="1"/>
            </p:cNvSpPr>
            <p:nvPr/>
          </p:nvSpPr>
          <p:spPr bwMode="auto">
            <a:xfrm>
              <a:off x="3360738" y="3212420"/>
              <a:ext cx="76200" cy="762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69332" name="Oval 20"/>
            <p:cNvSpPr>
              <a:spLocks noChangeArrowheads="1"/>
            </p:cNvSpPr>
            <p:nvPr/>
          </p:nvSpPr>
          <p:spPr bwMode="auto">
            <a:xfrm>
              <a:off x="3513138" y="3364820"/>
              <a:ext cx="76200" cy="762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69333" name="Oval 21"/>
            <p:cNvSpPr>
              <a:spLocks noChangeArrowheads="1"/>
            </p:cNvSpPr>
            <p:nvPr/>
          </p:nvSpPr>
          <p:spPr bwMode="auto">
            <a:xfrm>
              <a:off x="3278188" y="2545670"/>
              <a:ext cx="76200" cy="762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69334" name="Oval 22"/>
            <p:cNvSpPr>
              <a:spLocks noChangeArrowheads="1"/>
            </p:cNvSpPr>
            <p:nvPr/>
          </p:nvSpPr>
          <p:spPr bwMode="auto">
            <a:xfrm>
              <a:off x="3430588" y="2698070"/>
              <a:ext cx="76200" cy="762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69335" name="Oval 23"/>
            <p:cNvSpPr>
              <a:spLocks noChangeArrowheads="1"/>
            </p:cNvSpPr>
            <p:nvPr/>
          </p:nvSpPr>
          <p:spPr bwMode="auto">
            <a:xfrm>
              <a:off x="3800475" y="3444195"/>
              <a:ext cx="76200" cy="762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69336" name="Oval 24"/>
            <p:cNvSpPr>
              <a:spLocks noChangeArrowheads="1"/>
            </p:cNvSpPr>
            <p:nvPr/>
          </p:nvSpPr>
          <p:spPr bwMode="auto">
            <a:xfrm>
              <a:off x="3735388" y="3002870"/>
              <a:ext cx="76200" cy="762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69337" name="Oval 25"/>
            <p:cNvSpPr>
              <a:spLocks noChangeArrowheads="1"/>
            </p:cNvSpPr>
            <p:nvPr/>
          </p:nvSpPr>
          <p:spPr bwMode="auto">
            <a:xfrm>
              <a:off x="2735263" y="2251982"/>
              <a:ext cx="76200" cy="762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69338" name="Oval 26"/>
            <p:cNvSpPr>
              <a:spLocks noChangeArrowheads="1"/>
            </p:cNvSpPr>
            <p:nvPr/>
          </p:nvSpPr>
          <p:spPr bwMode="auto">
            <a:xfrm>
              <a:off x="2887663" y="2404382"/>
              <a:ext cx="76200" cy="762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69339" name="Oval 27"/>
            <p:cNvSpPr>
              <a:spLocks noChangeArrowheads="1"/>
            </p:cNvSpPr>
            <p:nvPr/>
          </p:nvSpPr>
          <p:spPr bwMode="auto">
            <a:xfrm>
              <a:off x="3040063" y="2556782"/>
              <a:ext cx="76200" cy="762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69340" name="Oval 28"/>
            <p:cNvSpPr>
              <a:spLocks noChangeArrowheads="1"/>
            </p:cNvSpPr>
            <p:nvPr/>
          </p:nvSpPr>
          <p:spPr bwMode="auto">
            <a:xfrm>
              <a:off x="3192463" y="2709182"/>
              <a:ext cx="76200" cy="762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69341" name="Oval 29"/>
            <p:cNvSpPr>
              <a:spLocks noChangeArrowheads="1"/>
            </p:cNvSpPr>
            <p:nvPr/>
          </p:nvSpPr>
          <p:spPr bwMode="auto">
            <a:xfrm>
              <a:off x="2295525" y="2072595"/>
              <a:ext cx="76200" cy="762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69342" name="Oval 30"/>
            <p:cNvSpPr>
              <a:spLocks noChangeArrowheads="1"/>
            </p:cNvSpPr>
            <p:nvPr/>
          </p:nvSpPr>
          <p:spPr bwMode="auto">
            <a:xfrm>
              <a:off x="3408363" y="2899682"/>
              <a:ext cx="76200" cy="762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69343" name="Oval 31"/>
            <p:cNvSpPr>
              <a:spLocks noChangeArrowheads="1"/>
            </p:cNvSpPr>
            <p:nvPr/>
          </p:nvSpPr>
          <p:spPr bwMode="auto">
            <a:xfrm>
              <a:off x="2417763" y="2399620"/>
              <a:ext cx="76200" cy="762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69344" name="Oval 32"/>
            <p:cNvSpPr>
              <a:spLocks noChangeArrowheads="1"/>
            </p:cNvSpPr>
            <p:nvPr/>
          </p:nvSpPr>
          <p:spPr bwMode="auto">
            <a:xfrm>
              <a:off x="2649538" y="2415495"/>
              <a:ext cx="76200" cy="762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69345" name="Oval 33"/>
            <p:cNvSpPr>
              <a:spLocks noChangeArrowheads="1"/>
            </p:cNvSpPr>
            <p:nvPr/>
          </p:nvSpPr>
          <p:spPr bwMode="auto">
            <a:xfrm>
              <a:off x="2122488" y="2393270"/>
              <a:ext cx="76200" cy="762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69346" name="Oval 34"/>
            <p:cNvSpPr>
              <a:spLocks noChangeArrowheads="1"/>
            </p:cNvSpPr>
            <p:nvPr/>
          </p:nvSpPr>
          <p:spPr bwMode="auto">
            <a:xfrm>
              <a:off x="2274888" y="2545670"/>
              <a:ext cx="76200" cy="762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69347" name="Oval 35"/>
            <p:cNvSpPr>
              <a:spLocks noChangeArrowheads="1"/>
            </p:cNvSpPr>
            <p:nvPr/>
          </p:nvSpPr>
          <p:spPr bwMode="auto">
            <a:xfrm>
              <a:off x="2427288" y="2698070"/>
              <a:ext cx="76200" cy="762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69348" name="Oval 36"/>
            <p:cNvSpPr>
              <a:spLocks noChangeArrowheads="1"/>
            </p:cNvSpPr>
            <p:nvPr/>
          </p:nvSpPr>
          <p:spPr bwMode="auto">
            <a:xfrm>
              <a:off x="2740025" y="3021920"/>
              <a:ext cx="76200" cy="762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69349" name="Oval 37"/>
            <p:cNvSpPr>
              <a:spLocks noChangeArrowheads="1"/>
            </p:cNvSpPr>
            <p:nvPr/>
          </p:nvSpPr>
          <p:spPr bwMode="auto">
            <a:xfrm>
              <a:off x="1803400" y="2507570"/>
              <a:ext cx="76200" cy="762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69350" name="Oval 38"/>
            <p:cNvSpPr>
              <a:spLocks noChangeArrowheads="1"/>
            </p:cNvSpPr>
            <p:nvPr/>
          </p:nvSpPr>
          <p:spPr bwMode="auto">
            <a:xfrm>
              <a:off x="1955800" y="2659970"/>
              <a:ext cx="76200" cy="762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69351" name="Oval 39"/>
            <p:cNvSpPr>
              <a:spLocks noChangeArrowheads="1"/>
            </p:cNvSpPr>
            <p:nvPr/>
          </p:nvSpPr>
          <p:spPr bwMode="auto">
            <a:xfrm>
              <a:off x="2108200" y="2812370"/>
              <a:ext cx="76200" cy="762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69352" name="Oval 40"/>
            <p:cNvSpPr>
              <a:spLocks noChangeArrowheads="1"/>
            </p:cNvSpPr>
            <p:nvPr/>
          </p:nvSpPr>
          <p:spPr bwMode="auto">
            <a:xfrm>
              <a:off x="1600200" y="2588532"/>
              <a:ext cx="76200" cy="762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69353" name="Oval 41"/>
            <p:cNvSpPr>
              <a:spLocks noChangeArrowheads="1"/>
            </p:cNvSpPr>
            <p:nvPr/>
          </p:nvSpPr>
          <p:spPr bwMode="auto">
            <a:xfrm>
              <a:off x="1803400" y="2301195"/>
              <a:ext cx="76200" cy="762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69354" name="Oval 42"/>
            <p:cNvSpPr>
              <a:spLocks noChangeArrowheads="1"/>
            </p:cNvSpPr>
            <p:nvPr/>
          </p:nvSpPr>
          <p:spPr bwMode="auto">
            <a:xfrm>
              <a:off x="1955800" y="2453595"/>
              <a:ext cx="76200" cy="762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69355" name="Oval 43"/>
            <p:cNvSpPr>
              <a:spLocks noChangeArrowheads="1"/>
            </p:cNvSpPr>
            <p:nvPr/>
          </p:nvSpPr>
          <p:spPr bwMode="auto">
            <a:xfrm>
              <a:off x="2108200" y="2605995"/>
              <a:ext cx="76200" cy="762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69356" name="Oval 44"/>
            <p:cNvSpPr>
              <a:spLocks noChangeArrowheads="1"/>
            </p:cNvSpPr>
            <p:nvPr/>
          </p:nvSpPr>
          <p:spPr bwMode="auto">
            <a:xfrm>
              <a:off x="2260600" y="2758395"/>
              <a:ext cx="76200" cy="762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69371" name="Freeform 59"/>
            <p:cNvSpPr>
              <a:spLocks/>
            </p:cNvSpPr>
            <p:nvPr/>
          </p:nvSpPr>
          <p:spPr bwMode="auto">
            <a:xfrm>
              <a:off x="1620838" y="2845707"/>
              <a:ext cx="2274887" cy="947738"/>
            </a:xfrm>
            <a:custGeom>
              <a:avLst/>
              <a:gdLst>
                <a:gd name="T0" fmla="*/ 0 w 1433"/>
                <a:gd name="T1" fmla="*/ 0 h 597"/>
                <a:gd name="T2" fmla="*/ 286 w 1433"/>
                <a:gd name="T3" fmla="*/ 43 h 597"/>
                <a:gd name="T4" fmla="*/ 519 w 1433"/>
                <a:gd name="T5" fmla="*/ 108 h 597"/>
                <a:gd name="T6" fmla="*/ 857 w 1433"/>
                <a:gd name="T7" fmla="*/ 209 h 597"/>
                <a:gd name="T8" fmla="*/ 1030 w 1433"/>
                <a:gd name="T9" fmla="*/ 281 h 597"/>
                <a:gd name="T10" fmla="*/ 1102 w 1433"/>
                <a:gd name="T11" fmla="*/ 331 h 597"/>
                <a:gd name="T12" fmla="*/ 1433 w 1433"/>
                <a:gd name="T13" fmla="*/ 597 h 5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33" h="597">
                  <a:moveTo>
                    <a:pt x="0" y="0"/>
                  </a:moveTo>
                  <a:lnTo>
                    <a:pt x="286" y="43"/>
                  </a:lnTo>
                  <a:lnTo>
                    <a:pt x="519" y="108"/>
                  </a:lnTo>
                  <a:lnTo>
                    <a:pt x="857" y="209"/>
                  </a:lnTo>
                  <a:lnTo>
                    <a:pt x="1030" y="281"/>
                  </a:lnTo>
                  <a:lnTo>
                    <a:pt x="1102" y="331"/>
                  </a:lnTo>
                  <a:lnTo>
                    <a:pt x="1433" y="597"/>
                  </a:lnTo>
                </a:path>
              </a:pathLst>
            </a:custGeom>
            <a:noFill/>
            <a:ln w="28575" cmpd="sng">
              <a:solidFill>
                <a:srgbClr val="0066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69372" name="Freeform 60"/>
            <p:cNvSpPr>
              <a:spLocks/>
            </p:cNvSpPr>
            <p:nvPr/>
          </p:nvSpPr>
          <p:spPr bwMode="auto">
            <a:xfrm>
              <a:off x="1758950" y="1999570"/>
              <a:ext cx="2411413" cy="1406525"/>
            </a:xfrm>
            <a:custGeom>
              <a:avLst/>
              <a:gdLst>
                <a:gd name="T0" fmla="*/ 0 w 1519"/>
                <a:gd name="T1" fmla="*/ 0 h 886"/>
                <a:gd name="T2" fmla="*/ 437 w 1519"/>
                <a:gd name="T3" fmla="*/ 43 h 886"/>
                <a:gd name="T4" fmla="*/ 677 w 1519"/>
                <a:gd name="T5" fmla="*/ 130 h 886"/>
                <a:gd name="T6" fmla="*/ 929 w 1519"/>
                <a:gd name="T7" fmla="*/ 266 h 886"/>
                <a:gd name="T8" fmla="*/ 1130 w 1519"/>
                <a:gd name="T9" fmla="*/ 389 h 886"/>
                <a:gd name="T10" fmla="*/ 1310 w 1519"/>
                <a:gd name="T11" fmla="*/ 598 h 886"/>
                <a:gd name="T12" fmla="*/ 1519 w 1519"/>
                <a:gd name="T13" fmla="*/ 886 h 8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19" h="886">
                  <a:moveTo>
                    <a:pt x="0" y="0"/>
                  </a:moveTo>
                  <a:lnTo>
                    <a:pt x="437" y="43"/>
                  </a:lnTo>
                  <a:lnTo>
                    <a:pt x="677" y="130"/>
                  </a:lnTo>
                  <a:lnTo>
                    <a:pt x="929" y="266"/>
                  </a:lnTo>
                  <a:lnTo>
                    <a:pt x="1130" y="389"/>
                  </a:lnTo>
                  <a:lnTo>
                    <a:pt x="1310" y="598"/>
                  </a:lnTo>
                  <a:lnTo>
                    <a:pt x="1519" y="886"/>
                  </a:lnTo>
                </a:path>
              </a:pathLst>
            </a:custGeom>
            <a:noFill/>
            <a:ln w="28575" cmpd="sng">
              <a:solidFill>
                <a:srgbClr val="0066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69374" name="Text Box 62"/>
            <p:cNvSpPr txBox="1">
              <a:spLocks noChangeArrowheads="1"/>
            </p:cNvSpPr>
            <p:nvPr/>
          </p:nvSpPr>
          <p:spPr bwMode="auto">
            <a:xfrm>
              <a:off x="762000" y="3980770"/>
              <a:ext cx="2895600" cy="366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 sz="1800" dirty="0">
                  <a:latin typeface="Arial" charset="0"/>
                </a:rPr>
                <a:t>Collected ‘Nominal’ Data</a:t>
              </a:r>
            </a:p>
          </p:txBody>
        </p:sp>
        <p:sp>
          <p:nvSpPr>
            <p:cNvPr id="269375" name="Line 63"/>
            <p:cNvSpPr>
              <a:spLocks noChangeShapeType="1"/>
            </p:cNvSpPr>
            <p:nvPr/>
          </p:nvSpPr>
          <p:spPr bwMode="auto">
            <a:xfrm flipV="1">
              <a:off x="2057400" y="2761570"/>
              <a:ext cx="533400" cy="12192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69376" name="Text Box 64"/>
            <p:cNvSpPr txBox="1">
              <a:spLocks noChangeArrowheads="1"/>
            </p:cNvSpPr>
            <p:nvPr/>
          </p:nvSpPr>
          <p:spPr bwMode="auto">
            <a:xfrm>
              <a:off x="4033838" y="1275617"/>
              <a:ext cx="5179949" cy="923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 sz="1800" b="1" dirty="0" smtClean="0"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charset="0"/>
                </a:rPr>
                <a:t>Idea: Assume that a boundary exists</a:t>
              </a:r>
              <a:r>
                <a:rPr lang="en-US" altLang="en-US" b="1" dirty="0">
                  <a:latin typeface="Arial" charset="0"/>
                </a:rPr>
                <a:t> </a:t>
              </a:r>
              <a:r>
                <a:rPr lang="en-US" altLang="en-US" b="1" dirty="0" smtClean="0">
                  <a:latin typeface="Arial" charset="0"/>
                </a:rPr>
                <a:t>and that</a:t>
              </a:r>
              <a:r>
                <a:rPr lang="en-US" altLang="en-US" sz="1800" dirty="0">
                  <a:latin typeface="Arial" charset="0"/>
                </a:rPr>
                <a:t/>
              </a:r>
              <a:br>
                <a:rPr lang="en-US" altLang="en-US" sz="1800" dirty="0">
                  <a:latin typeface="Arial" charset="0"/>
                </a:rPr>
              </a:br>
              <a:r>
                <a:rPr lang="en-US" altLang="en-US" sz="1800" dirty="0">
                  <a:latin typeface="Arial" charset="0"/>
                </a:rPr>
                <a:t>   - Nominal data is inside the boundary</a:t>
              </a:r>
              <a:br>
                <a:rPr lang="en-US" altLang="en-US" sz="1800" dirty="0">
                  <a:latin typeface="Arial" charset="0"/>
                </a:rPr>
              </a:br>
              <a:r>
                <a:rPr lang="en-US" altLang="en-US" sz="1800" dirty="0">
                  <a:latin typeface="Arial" charset="0"/>
                </a:rPr>
                <a:t>   - </a:t>
              </a:r>
              <a:r>
                <a:rPr lang="en-US" altLang="en-US" sz="1800" dirty="0" smtClean="0">
                  <a:latin typeface="Arial" charset="0"/>
                </a:rPr>
                <a:t>Anomalous data </a:t>
              </a:r>
              <a:r>
                <a:rPr lang="en-US" altLang="en-US" sz="1800" dirty="0">
                  <a:latin typeface="Arial" charset="0"/>
                </a:rPr>
                <a:t>is </a:t>
              </a:r>
              <a:r>
                <a:rPr lang="en-US" altLang="en-US" sz="1800" dirty="0" smtClean="0">
                  <a:latin typeface="Arial" charset="0"/>
                </a:rPr>
                <a:t>outside the boundary</a:t>
              </a:r>
              <a:endParaRPr lang="en-US" altLang="en-US" sz="1800" dirty="0">
                <a:latin typeface="Arial" charset="0"/>
              </a:endParaRPr>
            </a:p>
          </p:txBody>
        </p:sp>
        <p:sp>
          <p:nvSpPr>
            <p:cNvPr id="269377" name="Line 65"/>
            <p:cNvSpPr>
              <a:spLocks noChangeShapeType="1"/>
            </p:cNvSpPr>
            <p:nvPr/>
          </p:nvSpPr>
          <p:spPr bwMode="auto">
            <a:xfrm flipH="1">
              <a:off x="3360738" y="1771829"/>
              <a:ext cx="762000" cy="5334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69379" name="Oval 67"/>
            <p:cNvSpPr>
              <a:spLocks noChangeArrowheads="1"/>
            </p:cNvSpPr>
            <p:nvPr/>
          </p:nvSpPr>
          <p:spPr bwMode="auto">
            <a:xfrm>
              <a:off x="2743200" y="1694770"/>
              <a:ext cx="76200" cy="762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69380" name="Text Box 68"/>
            <p:cNvSpPr txBox="1">
              <a:spLocks noChangeArrowheads="1"/>
            </p:cNvSpPr>
            <p:nvPr/>
          </p:nvSpPr>
          <p:spPr bwMode="auto">
            <a:xfrm>
              <a:off x="1524000" y="718457"/>
              <a:ext cx="1524000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 sz="1800" dirty="0">
                  <a:latin typeface="Arial" charset="0"/>
                </a:rPr>
                <a:t>An anomaly</a:t>
              </a:r>
            </a:p>
          </p:txBody>
        </p:sp>
        <p:sp>
          <p:nvSpPr>
            <p:cNvPr id="269381" name="Line 69"/>
            <p:cNvSpPr>
              <a:spLocks noChangeShapeType="1"/>
            </p:cNvSpPr>
            <p:nvPr/>
          </p:nvSpPr>
          <p:spPr bwMode="auto">
            <a:xfrm>
              <a:off x="2317763" y="1086758"/>
              <a:ext cx="381000" cy="5334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</p:grpSp>
      <p:sp>
        <p:nvSpPr>
          <p:cNvPr id="269378" name="Text Box 66"/>
          <p:cNvSpPr txBox="1">
            <a:spLocks noChangeArrowheads="1"/>
          </p:cNvSpPr>
          <p:nvPr/>
        </p:nvSpPr>
        <p:spPr bwMode="auto">
          <a:xfrm>
            <a:off x="4233069" y="4103740"/>
            <a:ext cx="4343400" cy="64633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dirty="0">
                <a:solidFill>
                  <a:srgbClr val="FF0000"/>
                </a:solidFill>
                <a:latin typeface="Arial" charset="0"/>
              </a:rPr>
              <a:t>Problem</a:t>
            </a:r>
            <a:r>
              <a:rPr lang="en-US" altLang="en-US" dirty="0">
                <a:latin typeface="Arial" charset="0"/>
              </a:rPr>
              <a:t>: How to </a:t>
            </a:r>
            <a:r>
              <a:rPr lang="en-US" altLang="en-US" dirty="0" smtClean="0">
                <a:latin typeface="Arial" charset="0"/>
              </a:rPr>
              <a:t>estimate/approximate </a:t>
            </a:r>
            <a:r>
              <a:rPr lang="en-US" altLang="en-US" dirty="0">
                <a:latin typeface="Arial" charset="0"/>
              </a:rPr>
              <a:t>the boundary?</a:t>
            </a:r>
          </a:p>
        </p:txBody>
      </p:sp>
      <p:sp>
        <p:nvSpPr>
          <p:cNvPr id="269382" name="Text Box 70"/>
          <p:cNvSpPr txBox="1">
            <a:spLocks noChangeArrowheads="1"/>
          </p:cNvSpPr>
          <p:nvPr/>
        </p:nvSpPr>
        <p:spPr bwMode="auto">
          <a:xfrm>
            <a:off x="4233069" y="4880027"/>
            <a:ext cx="4343400" cy="64633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dirty="0">
                <a:solidFill>
                  <a:srgbClr val="FF0000"/>
                </a:solidFill>
                <a:latin typeface="Arial" charset="0"/>
              </a:rPr>
              <a:t>Problem</a:t>
            </a:r>
            <a:r>
              <a:rPr lang="en-US" altLang="en-US" dirty="0">
                <a:latin typeface="Arial" charset="0"/>
              </a:rPr>
              <a:t>: What measurement(s) caused the anomaly?</a:t>
            </a:r>
          </a:p>
        </p:txBody>
      </p:sp>
      <p:sp>
        <p:nvSpPr>
          <p:cNvPr id="269383" name="Text Box 71"/>
          <p:cNvSpPr txBox="1">
            <a:spLocks noChangeArrowheads="1"/>
          </p:cNvSpPr>
          <p:nvPr/>
        </p:nvSpPr>
        <p:spPr bwMode="auto">
          <a:xfrm>
            <a:off x="4233069" y="5656314"/>
            <a:ext cx="4343400" cy="64633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dirty="0">
                <a:solidFill>
                  <a:srgbClr val="FF0000"/>
                </a:solidFill>
                <a:latin typeface="Arial" charset="0"/>
              </a:rPr>
              <a:t>Problem</a:t>
            </a:r>
            <a:r>
              <a:rPr lang="en-US" altLang="en-US" dirty="0">
                <a:latin typeface="Arial" charset="0"/>
              </a:rPr>
              <a:t>: How far off-nominal is the </a:t>
            </a:r>
            <a:r>
              <a:rPr lang="en-US" altLang="en-US" dirty="0" smtClean="0">
                <a:latin typeface="Arial" charset="0"/>
              </a:rPr>
              <a:t>anomaly/feature</a:t>
            </a:r>
            <a:r>
              <a:rPr lang="en-US" altLang="en-US" dirty="0">
                <a:latin typeface="Arial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504049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9378" grpId="0" animBg="1"/>
      <p:bldP spid="269382" grpId="0" animBg="1"/>
      <p:bldP spid="26938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228600" y="228600"/>
            <a:ext cx="8686800" cy="1066800"/>
          </a:xfrm>
          <a:ln/>
        </p:spPr>
        <p:txBody>
          <a:bodyPr/>
          <a:lstStyle/>
          <a:p>
            <a:pPr>
              <a:lnSpc>
                <a:spcPct val="100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en-US" dirty="0"/>
              <a:t>Simple Example</a:t>
            </a:r>
          </a:p>
        </p:txBody>
      </p:sp>
      <p:sp>
        <p:nvSpPr>
          <p:cNvPr id="9218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158036" y="1717282"/>
            <a:ext cx="5340672" cy="4648200"/>
          </a:xfrm>
          <a:ln/>
        </p:spPr>
        <p:txBody>
          <a:bodyPr>
            <a:normAutofit fontScale="70000" lnSpcReduction="20000"/>
          </a:bodyPr>
          <a:lstStyle/>
          <a:p>
            <a:pPr>
              <a:lnSpc>
                <a:spcPct val="100000"/>
              </a:lnSpc>
              <a:spcBef>
                <a:spcPts val="7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dirty="0"/>
              <a:t>N</a:t>
            </a:r>
            <a:r>
              <a:rPr lang="en-GB" altLang="en-US" baseline="-25000" dirty="0"/>
              <a:t>1</a:t>
            </a:r>
            <a:r>
              <a:rPr lang="en-GB" altLang="en-US" dirty="0"/>
              <a:t> and N</a:t>
            </a:r>
            <a:r>
              <a:rPr lang="en-GB" altLang="en-US" baseline="-25000" dirty="0"/>
              <a:t>2</a:t>
            </a:r>
            <a:r>
              <a:rPr lang="en-GB" altLang="en-US" dirty="0"/>
              <a:t> are regions of normal </a:t>
            </a:r>
            <a:r>
              <a:rPr lang="en-GB" altLang="en-US" dirty="0" smtClean="0"/>
              <a:t>behaviour</a:t>
            </a:r>
          </a:p>
          <a:p>
            <a:pPr lvl="1">
              <a:spcBef>
                <a:spcPts val="7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dirty="0" smtClean="0"/>
              <a:t>Say, normal flows in a network</a:t>
            </a:r>
          </a:p>
          <a:p>
            <a:pPr>
              <a:lnSpc>
                <a:spcPct val="100000"/>
              </a:lnSpc>
              <a:spcBef>
                <a:spcPts val="7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GB" altLang="en-US" dirty="0"/>
          </a:p>
          <a:p>
            <a:pPr>
              <a:lnSpc>
                <a:spcPct val="100000"/>
              </a:lnSpc>
              <a:spcBef>
                <a:spcPts val="7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dirty="0"/>
              <a:t>Points o</a:t>
            </a:r>
            <a:r>
              <a:rPr lang="en-GB" altLang="en-US" baseline="-25000" dirty="0"/>
              <a:t>1</a:t>
            </a:r>
            <a:r>
              <a:rPr lang="en-GB" altLang="en-US" dirty="0"/>
              <a:t> and o</a:t>
            </a:r>
            <a:r>
              <a:rPr lang="en-GB" altLang="en-US" baseline="-25000" dirty="0"/>
              <a:t>2</a:t>
            </a:r>
            <a:r>
              <a:rPr lang="en-GB" altLang="en-US" dirty="0"/>
              <a:t> are </a:t>
            </a:r>
            <a:r>
              <a:rPr lang="en-GB" altLang="en-US" dirty="0" smtClean="0"/>
              <a:t>anomalies</a:t>
            </a:r>
          </a:p>
          <a:p>
            <a:pPr>
              <a:lnSpc>
                <a:spcPct val="100000"/>
              </a:lnSpc>
              <a:spcBef>
                <a:spcPts val="7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GB" altLang="en-US" dirty="0"/>
          </a:p>
          <a:p>
            <a:pPr>
              <a:lnSpc>
                <a:spcPct val="100000"/>
              </a:lnSpc>
              <a:spcBef>
                <a:spcPts val="7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dirty="0"/>
              <a:t>Points in region O</a:t>
            </a:r>
            <a:r>
              <a:rPr lang="en-GB" altLang="en-US" baseline="-25000" dirty="0"/>
              <a:t>3</a:t>
            </a:r>
            <a:r>
              <a:rPr lang="en-GB" altLang="en-US" dirty="0"/>
              <a:t> are </a:t>
            </a:r>
            <a:r>
              <a:rPr lang="en-GB" altLang="en-US" dirty="0" smtClean="0"/>
              <a:t>anomalies</a:t>
            </a:r>
          </a:p>
          <a:p>
            <a:pPr>
              <a:lnSpc>
                <a:spcPct val="100000"/>
              </a:lnSpc>
              <a:spcBef>
                <a:spcPts val="7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GB" altLang="en-US" dirty="0"/>
          </a:p>
          <a:p>
            <a:pPr>
              <a:lnSpc>
                <a:spcPct val="100000"/>
              </a:lnSpc>
              <a:spcBef>
                <a:spcPts val="7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dirty="0" smtClean="0"/>
              <a:t>Challenge:</a:t>
            </a:r>
          </a:p>
          <a:p>
            <a:pPr lvl="1">
              <a:spcBef>
                <a:spcPts val="7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dirty="0" smtClean="0"/>
              <a:t>How to define “normal” regions?</a:t>
            </a:r>
          </a:p>
          <a:p>
            <a:pPr lvl="1">
              <a:spcBef>
                <a:spcPts val="7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dirty="0" smtClean="0"/>
              <a:t>How to find the outlier points? </a:t>
            </a:r>
          </a:p>
          <a:p>
            <a:pPr>
              <a:lnSpc>
                <a:spcPct val="100000"/>
              </a:lnSpc>
              <a:spcBef>
                <a:spcPts val="7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GB" altLang="en-US" dirty="0"/>
          </a:p>
          <a:p>
            <a:pPr>
              <a:lnSpc>
                <a:spcPct val="100000"/>
              </a:lnSpc>
              <a:spcBef>
                <a:spcPts val="7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dirty="0" smtClean="0"/>
              <a:t>This is the job of machine learning </a:t>
            </a:r>
          </a:p>
        </p:txBody>
      </p:sp>
      <p:grpSp>
        <p:nvGrpSpPr>
          <p:cNvPr id="9362" name="Group 146"/>
          <p:cNvGrpSpPr>
            <a:grpSpLocks/>
          </p:cNvGrpSpPr>
          <p:nvPr/>
        </p:nvGrpSpPr>
        <p:grpSpPr bwMode="auto">
          <a:xfrm>
            <a:off x="4992954" y="2380342"/>
            <a:ext cx="3922446" cy="3425371"/>
            <a:chOff x="2584" y="844"/>
            <a:chExt cx="3127" cy="2852"/>
          </a:xfrm>
        </p:grpSpPr>
        <p:sp>
          <p:nvSpPr>
            <p:cNvPr id="9219" name="Line 3"/>
            <p:cNvSpPr>
              <a:spLocks noChangeShapeType="1"/>
            </p:cNvSpPr>
            <p:nvPr/>
          </p:nvSpPr>
          <p:spPr bwMode="auto">
            <a:xfrm flipV="1">
              <a:off x="2832" y="863"/>
              <a:ext cx="1" cy="2594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220" name="Line 4"/>
            <p:cNvSpPr>
              <a:spLocks noChangeShapeType="1"/>
            </p:cNvSpPr>
            <p:nvPr/>
          </p:nvSpPr>
          <p:spPr bwMode="auto">
            <a:xfrm>
              <a:off x="2832" y="3456"/>
              <a:ext cx="2832" cy="1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221" name="Text Box 5"/>
            <p:cNvSpPr txBox="1">
              <a:spLocks noChangeArrowheads="1"/>
            </p:cNvSpPr>
            <p:nvPr/>
          </p:nvSpPr>
          <p:spPr bwMode="auto">
            <a:xfrm>
              <a:off x="5512" y="3484"/>
              <a:ext cx="199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charset="0"/>
                </a:defRPr>
              </a:lvl5pPr>
              <a:lvl6pPr defTabSz="45720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charset="0"/>
                </a:defRPr>
              </a:lvl6pPr>
              <a:lvl7pPr defTabSz="45720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charset="0"/>
                </a:defRPr>
              </a:lvl7pPr>
              <a:lvl8pPr defTabSz="45720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charset="0"/>
                </a:defRPr>
              </a:lvl8pPr>
              <a:lvl9pPr defTabSz="45720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charset="0"/>
                </a:defRPr>
              </a:lvl9pPr>
            </a:lstStyle>
            <a:p>
              <a:pPr>
                <a:lnSpc>
                  <a:spcPct val="100000"/>
                </a:lnSpc>
              </a:pPr>
              <a:r>
                <a:rPr lang="en-GB" altLang="en-US" sz="1600" b="1" i="1" dirty="0"/>
                <a:t>X</a:t>
              </a:r>
            </a:p>
          </p:txBody>
        </p:sp>
        <p:sp>
          <p:nvSpPr>
            <p:cNvPr id="9222" name="Text Box 6"/>
            <p:cNvSpPr txBox="1">
              <a:spLocks noChangeArrowheads="1"/>
            </p:cNvSpPr>
            <p:nvPr/>
          </p:nvSpPr>
          <p:spPr bwMode="auto">
            <a:xfrm>
              <a:off x="2584" y="844"/>
              <a:ext cx="199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charset="0"/>
                </a:defRPr>
              </a:lvl5pPr>
              <a:lvl6pPr defTabSz="45720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charset="0"/>
                </a:defRPr>
              </a:lvl6pPr>
              <a:lvl7pPr defTabSz="45720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charset="0"/>
                </a:defRPr>
              </a:lvl7pPr>
              <a:lvl8pPr defTabSz="45720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charset="0"/>
                </a:defRPr>
              </a:lvl8pPr>
              <a:lvl9pPr defTabSz="45720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charset="0"/>
                </a:defRPr>
              </a:lvl9pPr>
            </a:lstStyle>
            <a:p>
              <a:pPr>
                <a:lnSpc>
                  <a:spcPct val="100000"/>
                </a:lnSpc>
              </a:pPr>
              <a:r>
                <a:rPr lang="en-GB" altLang="en-US" sz="1600" b="1" i="1" dirty="0"/>
                <a:t>Y</a:t>
              </a:r>
            </a:p>
          </p:txBody>
        </p:sp>
        <p:sp>
          <p:nvSpPr>
            <p:cNvPr id="9223" name="Freeform 7"/>
            <p:cNvSpPr>
              <a:spLocks noChangeArrowheads="1"/>
            </p:cNvSpPr>
            <p:nvPr/>
          </p:nvSpPr>
          <p:spPr bwMode="auto">
            <a:xfrm>
              <a:off x="3072" y="1392"/>
              <a:ext cx="784" cy="1289"/>
            </a:xfrm>
            <a:custGeom>
              <a:avLst/>
              <a:gdLst>
                <a:gd name="T0" fmla="*/ 363 w 880"/>
                <a:gd name="T1" fmla="*/ 91 h 1577"/>
                <a:gd name="T2" fmla="*/ 272 w 880"/>
                <a:gd name="T3" fmla="*/ 258 h 1577"/>
                <a:gd name="T4" fmla="*/ 212 w 880"/>
                <a:gd name="T5" fmla="*/ 387 h 1577"/>
                <a:gd name="T6" fmla="*/ 189 w 880"/>
                <a:gd name="T7" fmla="*/ 440 h 1577"/>
                <a:gd name="T8" fmla="*/ 159 w 880"/>
                <a:gd name="T9" fmla="*/ 523 h 1577"/>
                <a:gd name="T10" fmla="*/ 106 w 880"/>
                <a:gd name="T11" fmla="*/ 652 h 1577"/>
                <a:gd name="T12" fmla="*/ 98 w 880"/>
                <a:gd name="T13" fmla="*/ 682 h 1577"/>
                <a:gd name="T14" fmla="*/ 68 w 880"/>
                <a:gd name="T15" fmla="*/ 728 h 1577"/>
                <a:gd name="T16" fmla="*/ 22 w 880"/>
                <a:gd name="T17" fmla="*/ 940 h 1577"/>
                <a:gd name="T18" fmla="*/ 0 w 880"/>
                <a:gd name="T19" fmla="*/ 1228 h 1577"/>
                <a:gd name="T20" fmla="*/ 53 w 880"/>
                <a:gd name="T21" fmla="*/ 1471 h 1577"/>
                <a:gd name="T22" fmla="*/ 83 w 880"/>
                <a:gd name="T23" fmla="*/ 1508 h 1577"/>
                <a:gd name="T24" fmla="*/ 90 w 880"/>
                <a:gd name="T25" fmla="*/ 1531 h 1577"/>
                <a:gd name="T26" fmla="*/ 227 w 880"/>
                <a:gd name="T27" fmla="*/ 1577 h 1577"/>
                <a:gd name="T28" fmla="*/ 318 w 880"/>
                <a:gd name="T29" fmla="*/ 1569 h 1577"/>
                <a:gd name="T30" fmla="*/ 363 w 880"/>
                <a:gd name="T31" fmla="*/ 1539 h 1577"/>
                <a:gd name="T32" fmla="*/ 416 w 880"/>
                <a:gd name="T33" fmla="*/ 1493 h 1577"/>
                <a:gd name="T34" fmla="*/ 454 w 880"/>
                <a:gd name="T35" fmla="*/ 1463 h 1577"/>
                <a:gd name="T36" fmla="*/ 507 w 880"/>
                <a:gd name="T37" fmla="*/ 1410 h 1577"/>
                <a:gd name="T38" fmla="*/ 576 w 880"/>
                <a:gd name="T39" fmla="*/ 1304 h 1577"/>
                <a:gd name="T40" fmla="*/ 636 w 880"/>
                <a:gd name="T41" fmla="*/ 1167 h 1577"/>
                <a:gd name="T42" fmla="*/ 704 w 880"/>
                <a:gd name="T43" fmla="*/ 948 h 1577"/>
                <a:gd name="T44" fmla="*/ 757 w 880"/>
                <a:gd name="T45" fmla="*/ 773 h 1577"/>
                <a:gd name="T46" fmla="*/ 810 w 880"/>
                <a:gd name="T47" fmla="*/ 622 h 1577"/>
                <a:gd name="T48" fmla="*/ 750 w 880"/>
                <a:gd name="T49" fmla="*/ 121 h 1577"/>
                <a:gd name="T50" fmla="*/ 689 w 880"/>
                <a:gd name="T51" fmla="*/ 61 h 1577"/>
                <a:gd name="T52" fmla="*/ 606 w 880"/>
                <a:gd name="T53" fmla="*/ 0 h 1577"/>
                <a:gd name="T54" fmla="*/ 394 w 880"/>
                <a:gd name="T55" fmla="*/ 23 h 1577"/>
                <a:gd name="T56" fmla="*/ 363 w 880"/>
                <a:gd name="T57" fmla="*/ 91 h 15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80" h="1577">
                  <a:moveTo>
                    <a:pt x="363" y="91"/>
                  </a:moveTo>
                  <a:cubicBezTo>
                    <a:pt x="328" y="145"/>
                    <a:pt x="302" y="202"/>
                    <a:pt x="272" y="258"/>
                  </a:cubicBezTo>
                  <a:cubicBezTo>
                    <a:pt x="250" y="299"/>
                    <a:pt x="238" y="348"/>
                    <a:pt x="212" y="387"/>
                  </a:cubicBezTo>
                  <a:cubicBezTo>
                    <a:pt x="189" y="473"/>
                    <a:pt x="221" y="367"/>
                    <a:pt x="189" y="440"/>
                  </a:cubicBezTo>
                  <a:cubicBezTo>
                    <a:pt x="176" y="470"/>
                    <a:pt x="177" y="495"/>
                    <a:pt x="159" y="523"/>
                  </a:cubicBezTo>
                  <a:cubicBezTo>
                    <a:pt x="147" y="568"/>
                    <a:pt x="123" y="609"/>
                    <a:pt x="106" y="652"/>
                  </a:cubicBezTo>
                  <a:cubicBezTo>
                    <a:pt x="102" y="662"/>
                    <a:pt x="103" y="673"/>
                    <a:pt x="98" y="682"/>
                  </a:cubicBezTo>
                  <a:cubicBezTo>
                    <a:pt x="90" y="698"/>
                    <a:pt x="68" y="728"/>
                    <a:pt x="68" y="728"/>
                  </a:cubicBezTo>
                  <a:cubicBezTo>
                    <a:pt x="53" y="799"/>
                    <a:pt x="35" y="869"/>
                    <a:pt x="22" y="940"/>
                  </a:cubicBezTo>
                  <a:cubicBezTo>
                    <a:pt x="17" y="1037"/>
                    <a:pt x="13" y="1132"/>
                    <a:pt x="0" y="1228"/>
                  </a:cubicBezTo>
                  <a:cubicBezTo>
                    <a:pt x="4" y="1289"/>
                    <a:pt x="0" y="1418"/>
                    <a:pt x="53" y="1471"/>
                  </a:cubicBezTo>
                  <a:cubicBezTo>
                    <a:pt x="71" y="1527"/>
                    <a:pt x="44" y="1458"/>
                    <a:pt x="83" y="1508"/>
                  </a:cubicBezTo>
                  <a:cubicBezTo>
                    <a:pt x="88" y="1514"/>
                    <a:pt x="84" y="1525"/>
                    <a:pt x="90" y="1531"/>
                  </a:cubicBezTo>
                  <a:cubicBezTo>
                    <a:pt x="130" y="1571"/>
                    <a:pt x="174" y="1571"/>
                    <a:pt x="227" y="1577"/>
                  </a:cubicBezTo>
                  <a:cubicBezTo>
                    <a:pt x="257" y="1574"/>
                    <a:pt x="289" y="1577"/>
                    <a:pt x="318" y="1569"/>
                  </a:cubicBezTo>
                  <a:cubicBezTo>
                    <a:pt x="335" y="1564"/>
                    <a:pt x="363" y="1539"/>
                    <a:pt x="363" y="1539"/>
                  </a:cubicBezTo>
                  <a:cubicBezTo>
                    <a:pt x="380" y="1513"/>
                    <a:pt x="387" y="1503"/>
                    <a:pt x="416" y="1493"/>
                  </a:cubicBezTo>
                  <a:cubicBezTo>
                    <a:pt x="428" y="1482"/>
                    <a:pt x="443" y="1475"/>
                    <a:pt x="454" y="1463"/>
                  </a:cubicBezTo>
                  <a:cubicBezTo>
                    <a:pt x="474" y="1442"/>
                    <a:pt x="482" y="1427"/>
                    <a:pt x="507" y="1410"/>
                  </a:cubicBezTo>
                  <a:cubicBezTo>
                    <a:pt x="519" y="1375"/>
                    <a:pt x="545" y="1324"/>
                    <a:pt x="576" y="1304"/>
                  </a:cubicBezTo>
                  <a:cubicBezTo>
                    <a:pt x="591" y="1256"/>
                    <a:pt x="621" y="1216"/>
                    <a:pt x="636" y="1167"/>
                  </a:cubicBezTo>
                  <a:cubicBezTo>
                    <a:pt x="648" y="1088"/>
                    <a:pt x="672" y="1019"/>
                    <a:pt x="704" y="948"/>
                  </a:cubicBezTo>
                  <a:cubicBezTo>
                    <a:pt x="729" y="892"/>
                    <a:pt x="738" y="830"/>
                    <a:pt x="757" y="773"/>
                  </a:cubicBezTo>
                  <a:cubicBezTo>
                    <a:pt x="775" y="721"/>
                    <a:pt x="800" y="676"/>
                    <a:pt x="810" y="622"/>
                  </a:cubicBezTo>
                  <a:cubicBezTo>
                    <a:pt x="810" y="611"/>
                    <a:pt x="880" y="211"/>
                    <a:pt x="750" y="121"/>
                  </a:cubicBezTo>
                  <a:cubicBezTo>
                    <a:pt x="732" y="95"/>
                    <a:pt x="715" y="78"/>
                    <a:pt x="689" y="61"/>
                  </a:cubicBezTo>
                  <a:cubicBezTo>
                    <a:pt x="667" y="27"/>
                    <a:pt x="639" y="21"/>
                    <a:pt x="606" y="0"/>
                  </a:cubicBezTo>
                  <a:cubicBezTo>
                    <a:pt x="529" y="5"/>
                    <a:pt x="469" y="15"/>
                    <a:pt x="394" y="23"/>
                  </a:cubicBezTo>
                  <a:cubicBezTo>
                    <a:pt x="354" y="37"/>
                    <a:pt x="363" y="53"/>
                    <a:pt x="363" y="91"/>
                  </a:cubicBezTo>
                  <a:close/>
                </a:path>
              </a:pathLst>
            </a:custGeom>
            <a:noFill/>
            <a:ln w="936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9224" name="Freeform 8"/>
            <p:cNvSpPr>
              <a:spLocks noChangeArrowheads="1"/>
            </p:cNvSpPr>
            <p:nvPr/>
          </p:nvSpPr>
          <p:spPr bwMode="auto">
            <a:xfrm rot="4620000">
              <a:off x="4383" y="2291"/>
              <a:ext cx="611" cy="1597"/>
            </a:xfrm>
            <a:custGeom>
              <a:avLst/>
              <a:gdLst>
                <a:gd name="T0" fmla="*/ 363 w 880"/>
                <a:gd name="T1" fmla="*/ 91 h 1577"/>
                <a:gd name="T2" fmla="*/ 272 w 880"/>
                <a:gd name="T3" fmla="*/ 258 h 1577"/>
                <a:gd name="T4" fmla="*/ 212 w 880"/>
                <a:gd name="T5" fmla="*/ 387 h 1577"/>
                <a:gd name="T6" fmla="*/ 189 w 880"/>
                <a:gd name="T7" fmla="*/ 440 h 1577"/>
                <a:gd name="T8" fmla="*/ 159 w 880"/>
                <a:gd name="T9" fmla="*/ 523 h 1577"/>
                <a:gd name="T10" fmla="*/ 106 w 880"/>
                <a:gd name="T11" fmla="*/ 652 h 1577"/>
                <a:gd name="T12" fmla="*/ 98 w 880"/>
                <a:gd name="T13" fmla="*/ 682 h 1577"/>
                <a:gd name="T14" fmla="*/ 68 w 880"/>
                <a:gd name="T15" fmla="*/ 728 h 1577"/>
                <a:gd name="T16" fmla="*/ 22 w 880"/>
                <a:gd name="T17" fmla="*/ 940 h 1577"/>
                <a:gd name="T18" fmla="*/ 0 w 880"/>
                <a:gd name="T19" fmla="*/ 1228 h 1577"/>
                <a:gd name="T20" fmla="*/ 53 w 880"/>
                <a:gd name="T21" fmla="*/ 1471 h 1577"/>
                <a:gd name="T22" fmla="*/ 83 w 880"/>
                <a:gd name="T23" fmla="*/ 1508 h 1577"/>
                <a:gd name="T24" fmla="*/ 90 w 880"/>
                <a:gd name="T25" fmla="*/ 1531 h 1577"/>
                <a:gd name="T26" fmla="*/ 227 w 880"/>
                <a:gd name="T27" fmla="*/ 1577 h 1577"/>
                <a:gd name="T28" fmla="*/ 318 w 880"/>
                <a:gd name="T29" fmla="*/ 1569 h 1577"/>
                <a:gd name="T30" fmla="*/ 363 w 880"/>
                <a:gd name="T31" fmla="*/ 1539 h 1577"/>
                <a:gd name="T32" fmla="*/ 416 w 880"/>
                <a:gd name="T33" fmla="*/ 1493 h 1577"/>
                <a:gd name="T34" fmla="*/ 454 w 880"/>
                <a:gd name="T35" fmla="*/ 1463 h 1577"/>
                <a:gd name="T36" fmla="*/ 507 w 880"/>
                <a:gd name="T37" fmla="*/ 1410 h 1577"/>
                <a:gd name="T38" fmla="*/ 576 w 880"/>
                <a:gd name="T39" fmla="*/ 1304 h 1577"/>
                <a:gd name="T40" fmla="*/ 636 w 880"/>
                <a:gd name="T41" fmla="*/ 1167 h 1577"/>
                <a:gd name="T42" fmla="*/ 704 w 880"/>
                <a:gd name="T43" fmla="*/ 948 h 1577"/>
                <a:gd name="T44" fmla="*/ 757 w 880"/>
                <a:gd name="T45" fmla="*/ 773 h 1577"/>
                <a:gd name="T46" fmla="*/ 810 w 880"/>
                <a:gd name="T47" fmla="*/ 622 h 1577"/>
                <a:gd name="T48" fmla="*/ 750 w 880"/>
                <a:gd name="T49" fmla="*/ 121 h 1577"/>
                <a:gd name="T50" fmla="*/ 689 w 880"/>
                <a:gd name="T51" fmla="*/ 61 h 1577"/>
                <a:gd name="T52" fmla="*/ 606 w 880"/>
                <a:gd name="T53" fmla="*/ 0 h 1577"/>
                <a:gd name="T54" fmla="*/ 394 w 880"/>
                <a:gd name="T55" fmla="*/ 23 h 1577"/>
                <a:gd name="T56" fmla="*/ 363 w 880"/>
                <a:gd name="T57" fmla="*/ 91 h 15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80" h="1577">
                  <a:moveTo>
                    <a:pt x="363" y="91"/>
                  </a:moveTo>
                  <a:cubicBezTo>
                    <a:pt x="328" y="145"/>
                    <a:pt x="302" y="202"/>
                    <a:pt x="272" y="258"/>
                  </a:cubicBezTo>
                  <a:cubicBezTo>
                    <a:pt x="250" y="299"/>
                    <a:pt x="238" y="348"/>
                    <a:pt x="212" y="387"/>
                  </a:cubicBezTo>
                  <a:cubicBezTo>
                    <a:pt x="189" y="473"/>
                    <a:pt x="221" y="367"/>
                    <a:pt x="189" y="440"/>
                  </a:cubicBezTo>
                  <a:cubicBezTo>
                    <a:pt x="176" y="470"/>
                    <a:pt x="177" y="495"/>
                    <a:pt x="159" y="523"/>
                  </a:cubicBezTo>
                  <a:cubicBezTo>
                    <a:pt x="147" y="568"/>
                    <a:pt x="123" y="609"/>
                    <a:pt x="106" y="652"/>
                  </a:cubicBezTo>
                  <a:cubicBezTo>
                    <a:pt x="102" y="662"/>
                    <a:pt x="103" y="673"/>
                    <a:pt x="98" y="682"/>
                  </a:cubicBezTo>
                  <a:cubicBezTo>
                    <a:pt x="90" y="698"/>
                    <a:pt x="68" y="728"/>
                    <a:pt x="68" y="728"/>
                  </a:cubicBezTo>
                  <a:cubicBezTo>
                    <a:pt x="53" y="799"/>
                    <a:pt x="35" y="869"/>
                    <a:pt x="22" y="940"/>
                  </a:cubicBezTo>
                  <a:cubicBezTo>
                    <a:pt x="17" y="1037"/>
                    <a:pt x="13" y="1132"/>
                    <a:pt x="0" y="1228"/>
                  </a:cubicBezTo>
                  <a:cubicBezTo>
                    <a:pt x="4" y="1289"/>
                    <a:pt x="0" y="1418"/>
                    <a:pt x="53" y="1471"/>
                  </a:cubicBezTo>
                  <a:cubicBezTo>
                    <a:pt x="71" y="1527"/>
                    <a:pt x="44" y="1458"/>
                    <a:pt x="83" y="1508"/>
                  </a:cubicBezTo>
                  <a:cubicBezTo>
                    <a:pt x="88" y="1514"/>
                    <a:pt x="84" y="1525"/>
                    <a:pt x="90" y="1531"/>
                  </a:cubicBezTo>
                  <a:cubicBezTo>
                    <a:pt x="130" y="1571"/>
                    <a:pt x="174" y="1571"/>
                    <a:pt x="227" y="1577"/>
                  </a:cubicBezTo>
                  <a:cubicBezTo>
                    <a:pt x="257" y="1574"/>
                    <a:pt x="289" y="1577"/>
                    <a:pt x="318" y="1569"/>
                  </a:cubicBezTo>
                  <a:cubicBezTo>
                    <a:pt x="335" y="1564"/>
                    <a:pt x="363" y="1539"/>
                    <a:pt x="363" y="1539"/>
                  </a:cubicBezTo>
                  <a:cubicBezTo>
                    <a:pt x="380" y="1513"/>
                    <a:pt x="387" y="1503"/>
                    <a:pt x="416" y="1493"/>
                  </a:cubicBezTo>
                  <a:cubicBezTo>
                    <a:pt x="428" y="1482"/>
                    <a:pt x="443" y="1475"/>
                    <a:pt x="454" y="1463"/>
                  </a:cubicBezTo>
                  <a:cubicBezTo>
                    <a:pt x="474" y="1442"/>
                    <a:pt x="482" y="1427"/>
                    <a:pt x="507" y="1410"/>
                  </a:cubicBezTo>
                  <a:cubicBezTo>
                    <a:pt x="519" y="1375"/>
                    <a:pt x="545" y="1324"/>
                    <a:pt x="576" y="1304"/>
                  </a:cubicBezTo>
                  <a:cubicBezTo>
                    <a:pt x="591" y="1256"/>
                    <a:pt x="621" y="1216"/>
                    <a:pt x="636" y="1167"/>
                  </a:cubicBezTo>
                  <a:cubicBezTo>
                    <a:pt x="648" y="1088"/>
                    <a:pt x="672" y="1019"/>
                    <a:pt x="704" y="948"/>
                  </a:cubicBezTo>
                  <a:cubicBezTo>
                    <a:pt x="729" y="892"/>
                    <a:pt x="738" y="830"/>
                    <a:pt x="757" y="773"/>
                  </a:cubicBezTo>
                  <a:cubicBezTo>
                    <a:pt x="775" y="721"/>
                    <a:pt x="800" y="676"/>
                    <a:pt x="810" y="622"/>
                  </a:cubicBezTo>
                  <a:cubicBezTo>
                    <a:pt x="810" y="611"/>
                    <a:pt x="880" y="211"/>
                    <a:pt x="750" y="121"/>
                  </a:cubicBezTo>
                  <a:cubicBezTo>
                    <a:pt x="732" y="95"/>
                    <a:pt x="715" y="78"/>
                    <a:pt x="689" y="61"/>
                  </a:cubicBezTo>
                  <a:cubicBezTo>
                    <a:pt x="667" y="27"/>
                    <a:pt x="639" y="21"/>
                    <a:pt x="606" y="0"/>
                  </a:cubicBezTo>
                  <a:cubicBezTo>
                    <a:pt x="529" y="5"/>
                    <a:pt x="469" y="15"/>
                    <a:pt x="394" y="23"/>
                  </a:cubicBezTo>
                  <a:cubicBezTo>
                    <a:pt x="354" y="37"/>
                    <a:pt x="363" y="53"/>
                    <a:pt x="363" y="91"/>
                  </a:cubicBezTo>
                  <a:close/>
                </a:path>
              </a:pathLst>
            </a:custGeom>
            <a:noFill/>
            <a:ln w="936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9225" name="Oval 9"/>
            <p:cNvSpPr>
              <a:spLocks noChangeArrowheads="1"/>
            </p:cNvSpPr>
            <p:nvPr/>
          </p:nvSpPr>
          <p:spPr bwMode="auto">
            <a:xfrm>
              <a:off x="3360" y="1920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9226" name="Oval 10"/>
            <p:cNvSpPr>
              <a:spLocks noChangeArrowheads="1"/>
            </p:cNvSpPr>
            <p:nvPr/>
          </p:nvSpPr>
          <p:spPr bwMode="auto">
            <a:xfrm>
              <a:off x="3456" y="2016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9227" name="Oval 11"/>
            <p:cNvSpPr>
              <a:spLocks noChangeArrowheads="1"/>
            </p:cNvSpPr>
            <p:nvPr/>
          </p:nvSpPr>
          <p:spPr bwMode="auto">
            <a:xfrm>
              <a:off x="3408" y="1440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9228" name="Oval 12"/>
            <p:cNvSpPr>
              <a:spLocks noChangeArrowheads="1"/>
            </p:cNvSpPr>
            <p:nvPr/>
          </p:nvSpPr>
          <p:spPr bwMode="auto">
            <a:xfrm>
              <a:off x="3504" y="1536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9229" name="Oval 13"/>
            <p:cNvSpPr>
              <a:spLocks noChangeArrowheads="1"/>
            </p:cNvSpPr>
            <p:nvPr/>
          </p:nvSpPr>
          <p:spPr bwMode="auto">
            <a:xfrm>
              <a:off x="3600" y="1536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9230" name="Oval 14"/>
            <p:cNvSpPr>
              <a:spLocks noChangeArrowheads="1"/>
            </p:cNvSpPr>
            <p:nvPr/>
          </p:nvSpPr>
          <p:spPr bwMode="auto">
            <a:xfrm>
              <a:off x="3216" y="2064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9231" name="Oval 15"/>
            <p:cNvSpPr>
              <a:spLocks noChangeArrowheads="1"/>
            </p:cNvSpPr>
            <p:nvPr/>
          </p:nvSpPr>
          <p:spPr bwMode="auto">
            <a:xfrm>
              <a:off x="3312" y="2064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9232" name="Oval 16"/>
            <p:cNvSpPr>
              <a:spLocks noChangeArrowheads="1"/>
            </p:cNvSpPr>
            <p:nvPr/>
          </p:nvSpPr>
          <p:spPr bwMode="auto">
            <a:xfrm>
              <a:off x="3264" y="1968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9233" name="Oval 17"/>
            <p:cNvSpPr>
              <a:spLocks noChangeArrowheads="1"/>
            </p:cNvSpPr>
            <p:nvPr/>
          </p:nvSpPr>
          <p:spPr bwMode="auto">
            <a:xfrm>
              <a:off x="3216" y="1872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9234" name="Oval 18"/>
            <p:cNvSpPr>
              <a:spLocks noChangeArrowheads="1"/>
            </p:cNvSpPr>
            <p:nvPr/>
          </p:nvSpPr>
          <p:spPr bwMode="auto">
            <a:xfrm>
              <a:off x="3144" y="1976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9235" name="Oval 19"/>
            <p:cNvSpPr>
              <a:spLocks noChangeArrowheads="1"/>
            </p:cNvSpPr>
            <p:nvPr/>
          </p:nvSpPr>
          <p:spPr bwMode="auto">
            <a:xfrm>
              <a:off x="3120" y="2064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9236" name="Oval 20"/>
            <p:cNvSpPr>
              <a:spLocks noChangeArrowheads="1"/>
            </p:cNvSpPr>
            <p:nvPr/>
          </p:nvSpPr>
          <p:spPr bwMode="auto">
            <a:xfrm>
              <a:off x="3216" y="2160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9237" name="Oval 21"/>
            <p:cNvSpPr>
              <a:spLocks noChangeArrowheads="1"/>
            </p:cNvSpPr>
            <p:nvPr/>
          </p:nvSpPr>
          <p:spPr bwMode="auto">
            <a:xfrm>
              <a:off x="3312" y="2256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9238" name="Oval 22"/>
            <p:cNvSpPr>
              <a:spLocks noChangeArrowheads="1"/>
            </p:cNvSpPr>
            <p:nvPr/>
          </p:nvSpPr>
          <p:spPr bwMode="auto">
            <a:xfrm>
              <a:off x="3168" y="2256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9239" name="Oval 23"/>
            <p:cNvSpPr>
              <a:spLocks noChangeArrowheads="1"/>
            </p:cNvSpPr>
            <p:nvPr/>
          </p:nvSpPr>
          <p:spPr bwMode="auto">
            <a:xfrm>
              <a:off x="3544" y="1640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9240" name="Oval 24"/>
            <p:cNvSpPr>
              <a:spLocks noChangeArrowheads="1"/>
            </p:cNvSpPr>
            <p:nvPr/>
          </p:nvSpPr>
          <p:spPr bwMode="auto">
            <a:xfrm>
              <a:off x="3408" y="1824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9241" name="Oval 25"/>
            <p:cNvSpPr>
              <a:spLocks noChangeArrowheads="1"/>
            </p:cNvSpPr>
            <p:nvPr/>
          </p:nvSpPr>
          <p:spPr bwMode="auto">
            <a:xfrm>
              <a:off x="3638" y="1824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9242" name="Oval 26"/>
            <p:cNvSpPr>
              <a:spLocks noChangeArrowheads="1"/>
            </p:cNvSpPr>
            <p:nvPr/>
          </p:nvSpPr>
          <p:spPr bwMode="auto">
            <a:xfrm>
              <a:off x="3734" y="1824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9243" name="Oval 27"/>
            <p:cNvSpPr>
              <a:spLocks noChangeArrowheads="1"/>
            </p:cNvSpPr>
            <p:nvPr/>
          </p:nvSpPr>
          <p:spPr bwMode="auto">
            <a:xfrm>
              <a:off x="3686" y="1728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9244" name="Oval 28"/>
            <p:cNvSpPr>
              <a:spLocks noChangeArrowheads="1"/>
            </p:cNvSpPr>
            <p:nvPr/>
          </p:nvSpPr>
          <p:spPr bwMode="auto">
            <a:xfrm>
              <a:off x="3638" y="1632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9245" name="Oval 29"/>
            <p:cNvSpPr>
              <a:spLocks noChangeArrowheads="1"/>
            </p:cNvSpPr>
            <p:nvPr/>
          </p:nvSpPr>
          <p:spPr bwMode="auto">
            <a:xfrm>
              <a:off x="3566" y="1736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9246" name="Oval 30"/>
            <p:cNvSpPr>
              <a:spLocks noChangeArrowheads="1"/>
            </p:cNvSpPr>
            <p:nvPr/>
          </p:nvSpPr>
          <p:spPr bwMode="auto">
            <a:xfrm>
              <a:off x="3542" y="1824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9247" name="Oval 31"/>
            <p:cNvSpPr>
              <a:spLocks noChangeArrowheads="1"/>
            </p:cNvSpPr>
            <p:nvPr/>
          </p:nvSpPr>
          <p:spPr bwMode="auto">
            <a:xfrm>
              <a:off x="3638" y="1920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9248" name="Oval 32"/>
            <p:cNvSpPr>
              <a:spLocks noChangeArrowheads="1"/>
            </p:cNvSpPr>
            <p:nvPr/>
          </p:nvSpPr>
          <p:spPr bwMode="auto">
            <a:xfrm>
              <a:off x="3504" y="1920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9249" name="Oval 33"/>
            <p:cNvSpPr>
              <a:spLocks noChangeArrowheads="1"/>
            </p:cNvSpPr>
            <p:nvPr/>
          </p:nvSpPr>
          <p:spPr bwMode="auto">
            <a:xfrm>
              <a:off x="3590" y="2016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9250" name="Oval 34"/>
            <p:cNvSpPr>
              <a:spLocks noChangeArrowheads="1"/>
            </p:cNvSpPr>
            <p:nvPr/>
          </p:nvSpPr>
          <p:spPr bwMode="auto">
            <a:xfrm>
              <a:off x="3542" y="2294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9251" name="Oval 35"/>
            <p:cNvSpPr>
              <a:spLocks noChangeArrowheads="1"/>
            </p:cNvSpPr>
            <p:nvPr/>
          </p:nvSpPr>
          <p:spPr bwMode="auto">
            <a:xfrm>
              <a:off x="3590" y="2198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9252" name="Oval 36"/>
            <p:cNvSpPr>
              <a:spLocks noChangeArrowheads="1"/>
            </p:cNvSpPr>
            <p:nvPr/>
          </p:nvSpPr>
          <p:spPr bwMode="auto">
            <a:xfrm>
              <a:off x="3542" y="2102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9253" name="Oval 37"/>
            <p:cNvSpPr>
              <a:spLocks noChangeArrowheads="1"/>
            </p:cNvSpPr>
            <p:nvPr/>
          </p:nvSpPr>
          <p:spPr bwMode="auto">
            <a:xfrm>
              <a:off x="3470" y="2206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9254" name="Oval 38"/>
            <p:cNvSpPr>
              <a:spLocks noChangeArrowheads="1"/>
            </p:cNvSpPr>
            <p:nvPr/>
          </p:nvSpPr>
          <p:spPr bwMode="auto">
            <a:xfrm>
              <a:off x="3446" y="2294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9255" name="Oval 39"/>
            <p:cNvSpPr>
              <a:spLocks noChangeArrowheads="1"/>
            </p:cNvSpPr>
            <p:nvPr/>
          </p:nvSpPr>
          <p:spPr bwMode="auto">
            <a:xfrm>
              <a:off x="3542" y="2390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9256" name="Oval 40"/>
            <p:cNvSpPr>
              <a:spLocks noChangeArrowheads="1"/>
            </p:cNvSpPr>
            <p:nvPr/>
          </p:nvSpPr>
          <p:spPr bwMode="auto">
            <a:xfrm>
              <a:off x="3360" y="2160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9257" name="Oval 41"/>
            <p:cNvSpPr>
              <a:spLocks noChangeArrowheads="1"/>
            </p:cNvSpPr>
            <p:nvPr/>
          </p:nvSpPr>
          <p:spPr bwMode="auto">
            <a:xfrm>
              <a:off x="4598" y="3038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9258" name="Oval 42"/>
            <p:cNvSpPr>
              <a:spLocks noChangeArrowheads="1"/>
            </p:cNvSpPr>
            <p:nvPr/>
          </p:nvSpPr>
          <p:spPr bwMode="auto">
            <a:xfrm>
              <a:off x="4646" y="2942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9259" name="Oval 43"/>
            <p:cNvSpPr>
              <a:spLocks noChangeArrowheads="1"/>
            </p:cNvSpPr>
            <p:nvPr/>
          </p:nvSpPr>
          <p:spPr bwMode="auto">
            <a:xfrm>
              <a:off x="4598" y="2846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9260" name="Oval 44"/>
            <p:cNvSpPr>
              <a:spLocks noChangeArrowheads="1"/>
            </p:cNvSpPr>
            <p:nvPr/>
          </p:nvSpPr>
          <p:spPr bwMode="auto">
            <a:xfrm>
              <a:off x="4526" y="2950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9261" name="Oval 45"/>
            <p:cNvSpPr>
              <a:spLocks noChangeArrowheads="1"/>
            </p:cNvSpPr>
            <p:nvPr/>
          </p:nvSpPr>
          <p:spPr bwMode="auto">
            <a:xfrm>
              <a:off x="4502" y="3038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9262" name="Oval 46"/>
            <p:cNvSpPr>
              <a:spLocks noChangeArrowheads="1"/>
            </p:cNvSpPr>
            <p:nvPr/>
          </p:nvSpPr>
          <p:spPr bwMode="auto">
            <a:xfrm>
              <a:off x="4598" y="3134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9263" name="Oval 47"/>
            <p:cNvSpPr>
              <a:spLocks noChangeArrowheads="1"/>
            </p:cNvSpPr>
            <p:nvPr/>
          </p:nvSpPr>
          <p:spPr bwMode="auto">
            <a:xfrm>
              <a:off x="4550" y="3230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9264" name="Oval 48"/>
            <p:cNvSpPr>
              <a:spLocks noChangeArrowheads="1"/>
            </p:cNvSpPr>
            <p:nvPr/>
          </p:nvSpPr>
          <p:spPr bwMode="auto">
            <a:xfrm>
              <a:off x="3264" y="2448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9265" name="Oval 49"/>
            <p:cNvSpPr>
              <a:spLocks noChangeArrowheads="1"/>
            </p:cNvSpPr>
            <p:nvPr/>
          </p:nvSpPr>
          <p:spPr bwMode="auto">
            <a:xfrm>
              <a:off x="3312" y="2352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9266" name="Oval 50"/>
            <p:cNvSpPr>
              <a:spLocks noChangeArrowheads="1"/>
            </p:cNvSpPr>
            <p:nvPr/>
          </p:nvSpPr>
          <p:spPr bwMode="auto">
            <a:xfrm>
              <a:off x="3192" y="2360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9267" name="Oval 51"/>
            <p:cNvSpPr>
              <a:spLocks noChangeArrowheads="1"/>
            </p:cNvSpPr>
            <p:nvPr/>
          </p:nvSpPr>
          <p:spPr bwMode="auto">
            <a:xfrm>
              <a:off x="3168" y="2448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9268" name="Oval 52"/>
            <p:cNvSpPr>
              <a:spLocks noChangeArrowheads="1"/>
            </p:cNvSpPr>
            <p:nvPr/>
          </p:nvSpPr>
          <p:spPr bwMode="auto">
            <a:xfrm>
              <a:off x="3264" y="2544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9269" name="Oval 53"/>
            <p:cNvSpPr>
              <a:spLocks noChangeArrowheads="1"/>
            </p:cNvSpPr>
            <p:nvPr/>
          </p:nvSpPr>
          <p:spPr bwMode="auto">
            <a:xfrm>
              <a:off x="3368" y="1680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9270" name="Oval 54"/>
            <p:cNvSpPr>
              <a:spLocks noChangeArrowheads="1"/>
            </p:cNvSpPr>
            <p:nvPr/>
          </p:nvSpPr>
          <p:spPr bwMode="auto">
            <a:xfrm>
              <a:off x="3416" y="1584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9271" name="Oval 55"/>
            <p:cNvSpPr>
              <a:spLocks noChangeArrowheads="1"/>
            </p:cNvSpPr>
            <p:nvPr/>
          </p:nvSpPr>
          <p:spPr bwMode="auto">
            <a:xfrm>
              <a:off x="3296" y="1592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9272" name="Oval 56"/>
            <p:cNvSpPr>
              <a:spLocks noChangeArrowheads="1"/>
            </p:cNvSpPr>
            <p:nvPr/>
          </p:nvSpPr>
          <p:spPr bwMode="auto">
            <a:xfrm>
              <a:off x="3272" y="1680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9273" name="Oval 57"/>
            <p:cNvSpPr>
              <a:spLocks noChangeArrowheads="1"/>
            </p:cNvSpPr>
            <p:nvPr/>
          </p:nvSpPr>
          <p:spPr bwMode="auto">
            <a:xfrm>
              <a:off x="3264" y="1776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9274" name="Oval 58"/>
            <p:cNvSpPr>
              <a:spLocks noChangeArrowheads="1"/>
            </p:cNvSpPr>
            <p:nvPr/>
          </p:nvSpPr>
          <p:spPr bwMode="auto">
            <a:xfrm>
              <a:off x="4296" y="3064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9275" name="Oval 59"/>
            <p:cNvSpPr>
              <a:spLocks noChangeArrowheads="1"/>
            </p:cNvSpPr>
            <p:nvPr/>
          </p:nvSpPr>
          <p:spPr bwMode="auto">
            <a:xfrm>
              <a:off x="4344" y="2968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9276" name="Oval 60"/>
            <p:cNvSpPr>
              <a:spLocks noChangeArrowheads="1"/>
            </p:cNvSpPr>
            <p:nvPr/>
          </p:nvSpPr>
          <p:spPr bwMode="auto">
            <a:xfrm>
              <a:off x="4224" y="2976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9277" name="Oval 61"/>
            <p:cNvSpPr>
              <a:spLocks noChangeArrowheads="1"/>
            </p:cNvSpPr>
            <p:nvPr/>
          </p:nvSpPr>
          <p:spPr bwMode="auto">
            <a:xfrm>
              <a:off x="4200" y="3064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9278" name="Oval 62"/>
            <p:cNvSpPr>
              <a:spLocks noChangeArrowheads="1"/>
            </p:cNvSpPr>
            <p:nvPr/>
          </p:nvSpPr>
          <p:spPr bwMode="auto">
            <a:xfrm>
              <a:off x="3456" y="1728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9279" name="Oval 63"/>
            <p:cNvSpPr>
              <a:spLocks noChangeArrowheads="1"/>
            </p:cNvSpPr>
            <p:nvPr/>
          </p:nvSpPr>
          <p:spPr bwMode="auto">
            <a:xfrm>
              <a:off x="3416" y="2504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9280" name="Oval 64"/>
            <p:cNvSpPr>
              <a:spLocks noChangeArrowheads="1"/>
            </p:cNvSpPr>
            <p:nvPr/>
          </p:nvSpPr>
          <p:spPr bwMode="auto">
            <a:xfrm>
              <a:off x="3464" y="2408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9281" name="Oval 65"/>
            <p:cNvSpPr>
              <a:spLocks noChangeArrowheads="1"/>
            </p:cNvSpPr>
            <p:nvPr/>
          </p:nvSpPr>
          <p:spPr bwMode="auto">
            <a:xfrm>
              <a:off x="3344" y="2416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9282" name="Oval 66"/>
            <p:cNvSpPr>
              <a:spLocks noChangeArrowheads="1"/>
            </p:cNvSpPr>
            <p:nvPr/>
          </p:nvSpPr>
          <p:spPr bwMode="auto">
            <a:xfrm>
              <a:off x="3320" y="2504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9283" name="Oval 67"/>
            <p:cNvSpPr>
              <a:spLocks noChangeArrowheads="1"/>
            </p:cNvSpPr>
            <p:nvPr/>
          </p:nvSpPr>
          <p:spPr bwMode="auto">
            <a:xfrm>
              <a:off x="4392" y="3160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9284" name="Oval 68"/>
            <p:cNvSpPr>
              <a:spLocks noChangeArrowheads="1"/>
            </p:cNvSpPr>
            <p:nvPr/>
          </p:nvSpPr>
          <p:spPr bwMode="auto">
            <a:xfrm>
              <a:off x="4440" y="3064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9285" name="Oval 69"/>
            <p:cNvSpPr>
              <a:spLocks noChangeArrowheads="1"/>
            </p:cNvSpPr>
            <p:nvPr/>
          </p:nvSpPr>
          <p:spPr bwMode="auto">
            <a:xfrm>
              <a:off x="4512" y="3158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9286" name="Oval 70"/>
            <p:cNvSpPr>
              <a:spLocks noChangeArrowheads="1"/>
            </p:cNvSpPr>
            <p:nvPr/>
          </p:nvSpPr>
          <p:spPr bwMode="auto">
            <a:xfrm>
              <a:off x="4296" y="3160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9287" name="Oval 71"/>
            <p:cNvSpPr>
              <a:spLocks noChangeArrowheads="1"/>
            </p:cNvSpPr>
            <p:nvPr/>
          </p:nvSpPr>
          <p:spPr bwMode="auto">
            <a:xfrm>
              <a:off x="4800" y="3024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9288" name="Oval 72"/>
            <p:cNvSpPr>
              <a:spLocks noChangeArrowheads="1"/>
            </p:cNvSpPr>
            <p:nvPr/>
          </p:nvSpPr>
          <p:spPr bwMode="auto">
            <a:xfrm>
              <a:off x="4848" y="2928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9289" name="Oval 73"/>
            <p:cNvSpPr>
              <a:spLocks noChangeArrowheads="1"/>
            </p:cNvSpPr>
            <p:nvPr/>
          </p:nvSpPr>
          <p:spPr bwMode="auto">
            <a:xfrm>
              <a:off x="4728" y="2936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9290" name="Oval 74"/>
            <p:cNvSpPr>
              <a:spLocks noChangeArrowheads="1"/>
            </p:cNvSpPr>
            <p:nvPr/>
          </p:nvSpPr>
          <p:spPr bwMode="auto">
            <a:xfrm>
              <a:off x="4704" y="3024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9291" name="Oval 75"/>
            <p:cNvSpPr>
              <a:spLocks noChangeArrowheads="1"/>
            </p:cNvSpPr>
            <p:nvPr/>
          </p:nvSpPr>
          <p:spPr bwMode="auto">
            <a:xfrm>
              <a:off x="3120" y="2160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9292" name="Oval 76"/>
            <p:cNvSpPr>
              <a:spLocks noChangeArrowheads="1"/>
            </p:cNvSpPr>
            <p:nvPr/>
          </p:nvSpPr>
          <p:spPr bwMode="auto">
            <a:xfrm>
              <a:off x="3408" y="2102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9293" name="Oval 77"/>
            <p:cNvSpPr>
              <a:spLocks noChangeArrowheads="1"/>
            </p:cNvSpPr>
            <p:nvPr/>
          </p:nvSpPr>
          <p:spPr bwMode="auto">
            <a:xfrm>
              <a:off x="4790" y="3038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9294" name="Oval 78"/>
            <p:cNvSpPr>
              <a:spLocks noChangeArrowheads="1"/>
            </p:cNvSpPr>
            <p:nvPr/>
          </p:nvSpPr>
          <p:spPr bwMode="auto">
            <a:xfrm>
              <a:off x="4886" y="3134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9295" name="Oval 79"/>
            <p:cNvSpPr>
              <a:spLocks noChangeArrowheads="1"/>
            </p:cNvSpPr>
            <p:nvPr/>
          </p:nvSpPr>
          <p:spPr bwMode="auto">
            <a:xfrm>
              <a:off x="3344" y="1752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9296" name="Oval 80"/>
            <p:cNvSpPr>
              <a:spLocks noChangeArrowheads="1"/>
            </p:cNvSpPr>
            <p:nvPr/>
          </p:nvSpPr>
          <p:spPr bwMode="auto">
            <a:xfrm>
              <a:off x="3552" y="1440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9297" name="Oval 81"/>
            <p:cNvSpPr>
              <a:spLocks noChangeArrowheads="1"/>
            </p:cNvSpPr>
            <p:nvPr/>
          </p:nvSpPr>
          <p:spPr bwMode="auto">
            <a:xfrm>
              <a:off x="3696" y="1536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9298" name="Oval 82"/>
            <p:cNvSpPr>
              <a:spLocks noChangeArrowheads="1"/>
            </p:cNvSpPr>
            <p:nvPr/>
          </p:nvSpPr>
          <p:spPr bwMode="auto">
            <a:xfrm>
              <a:off x="3744" y="1632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9299" name="Oval 83"/>
            <p:cNvSpPr>
              <a:spLocks noChangeArrowheads="1"/>
            </p:cNvSpPr>
            <p:nvPr/>
          </p:nvSpPr>
          <p:spPr bwMode="auto">
            <a:xfrm>
              <a:off x="3168" y="2544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9300" name="Oval 84"/>
            <p:cNvSpPr>
              <a:spLocks noChangeArrowheads="1"/>
            </p:cNvSpPr>
            <p:nvPr/>
          </p:nvSpPr>
          <p:spPr bwMode="auto">
            <a:xfrm>
              <a:off x="3072" y="2352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9301" name="Oval 85"/>
            <p:cNvSpPr>
              <a:spLocks noChangeArrowheads="1"/>
            </p:cNvSpPr>
            <p:nvPr/>
          </p:nvSpPr>
          <p:spPr bwMode="auto">
            <a:xfrm>
              <a:off x="4992" y="3014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9302" name="Oval 86"/>
            <p:cNvSpPr>
              <a:spLocks noChangeArrowheads="1"/>
            </p:cNvSpPr>
            <p:nvPr/>
          </p:nvSpPr>
          <p:spPr bwMode="auto">
            <a:xfrm>
              <a:off x="4896" y="3014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9303" name="Oval 87"/>
            <p:cNvSpPr>
              <a:spLocks noChangeArrowheads="1"/>
            </p:cNvSpPr>
            <p:nvPr/>
          </p:nvSpPr>
          <p:spPr bwMode="auto">
            <a:xfrm>
              <a:off x="5088" y="3110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9304" name="Oval 88"/>
            <p:cNvSpPr>
              <a:spLocks noChangeArrowheads="1"/>
            </p:cNvSpPr>
            <p:nvPr/>
          </p:nvSpPr>
          <p:spPr bwMode="auto">
            <a:xfrm>
              <a:off x="5136" y="3014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9305" name="Oval 89"/>
            <p:cNvSpPr>
              <a:spLocks noChangeArrowheads="1"/>
            </p:cNvSpPr>
            <p:nvPr/>
          </p:nvSpPr>
          <p:spPr bwMode="auto">
            <a:xfrm>
              <a:off x="4992" y="3110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9306" name="Oval 90"/>
            <p:cNvSpPr>
              <a:spLocks noChangeArrowheads="1"/>
            </p:cNvSpPr>
            <p:nvPr/>
          </p:nvSpPr>
          <p:spPr bwMode="auto">
            <a:xfrm>
              <a:off x="4176" y="3160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9307" name="Oval 91"/>
            <p:cNvSpPr>
              <a:spLocks noChangeArrowheads="1"/>
            </p:cNvSpPr>
            <p:nvPr/>
          </p:nvSpPr>
          <p:spPr bwMode="auto">
            <a:xfrm>
              <a:off x="4104" y="3072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9308" name="Oval 92"/>
            <p:cNvSpPr>
              <a:spLocks noChangeArrowheads="1"/>
            </p:cNvSpPr>
            <p:nvPr/>
          </p:nvSpPr>
          <p:spPr bwMode="auto">
            <a:xfrm>
              <a:off x="4080" y="3160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9309" name="Oval 93"/>
            <p:cNvSpPr>
              <a:spLocks noChangeArrowheads="1"/>
            </p:cNvSpPr>
            <p:nvPr/>
          </p:nvSpPr>
          <p:spPr bwMode="auto">
            <a:xfrm>
              <a:off x="3984" y="3160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9310" name="Oval 94"/>
            <p:cNvSpPr>
              <a:spLocks noChangeArrowheads="1"/>
            </p:cNvSpPr>
            <p:nvPr/>
          </p:nvSpPr>
          <p:spPr bwMode="auto">
            <a:xfrm>
              <a:off x="3928" y="3024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9311" name="Oval 95"/>
            <p:cNvSpPr>
              <a:spLocks noChangeArrowheads="1"/>
            </p:cNvSpPr>
            <p:nvPr/>
          </p:nvSpPr>
          <p:spPr bwMode="auto">
            <a:xfrm>
              <a:off x="3904" y="3128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9312" name="Oval 96"/>
            <p:cNvSpPr>
              <a:spLocks noChangeArrowheads="1"/>
            </p:cNvSpPr>
            <p:nvPr/>
          </p:nvSpPr>
          <p:spPr bwMode="auto">
            <a:xfrm>
              <a:off x="4118" y="3062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9313" name="Oval 97"/>
            <p:cNvSpPr>
              <a:spLocks noChangeArrowheads="1"/>
            </p:cNvSpPr>
            <p:nvPr/>
          </p:nvSpPr>
          <p:spPr bwMode="auto">
            <a:xfrm>
              <a:off x="4046" y="2974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9314" name="Oval 98"/>
            <p:cNvSpPr>
              <a:spLocks noChangeArrowheads="1"/>
            </p:cNvSpPr>
            <p:nvPr/>
          </p:nvSpPr>
          <p:spPr bwMode="auto">
            <a:xfrm>
              <a:off x="4022" y="3062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9315" name="Oval 99"/>
            <p:cNvSpPr>
              <a:spLocks noChangeArrowheads="1"/>
            </p:cNvSpPr>
            <p:nvPr/>
          </p:nvSpPr>
          <p:spPr bwMode="auto">
            <a:xfrm>
              <a:off x="4800" y="3208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9316" name="Oval 100"/>
            <p:cNvSpPr>
              <a:spLocks noChangeArrowheads="1"/>
            </p:cNvSpPr>
            <p:nvPr/>
          </p:nvSpPr>
          <p:spPr bwMode="auto">
            <a:xfrm>
              <a:off x="4728" y="3120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9317" name="Oval 101"/>
            <p:cNvSpPr>
              <a:spLocks noChangeArrowheads="1"/>
            </p:cNvSpPr>
            <p:nvPr/>
          </p:nvSpPr>
          <p:spPr bwMode="auto">
            <a:xfrm>
              <a:off x="4704" y="3208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9318" name="Oval 102"/>
            <p:cNvSpPr>
              <a:spLocks noChangeArrowheads="1"/>
            </p:cNvSpPr>
            <p:nvPr/>
          </p:nvSpPr>
          <p:spPr bwMode="auto">
            <a:xfrm>
              <a:off x="5072" y="2944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9319" name="Oval 103"/>
            <p:cNvSpPr>
              <a:spLocks noChangeArrowheads="1"/>
            </p:cNvSpPr>
            <p:nvPr/>
          </p:nvSpPr>
          <p:spPr bwMode="auto">
            <a:xfrm>
              <a:off x="5000" y="2856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9320" name="Oval 104"/>
            <p:cNvSpPr>
              <a:spLocks noChangeArrowheads="1"/>
            </p:cNvSpPr>
            <p:nvPr/>
          </p:nvSpPr>
          <p:spPr bwMode="auto">
            <a:xfrm>
              <a:off x="4976" y="2944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9321" name="Oval 105"/>
            <p:cNvSpPr>
              <a:spLocks noChangeArrowheads="1"/>
            </p:cNvSpPr>
            <p:nvPr/>
          </p:nvSpPr>
          <p:spPr bwMode="auto">
            <a:xfrm>
              <a:off x="4502" y="2880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9322" name="Oval 106"/>
            <p:cNvSpPr>
              <a:spLocks noChangeArrowheads="1"/>
            </p:cNvSpPr>
            <p:nvPr/>
          </p:nvSpPr>
          <p:spPr bwMode="auto">
            <a:xfrm>
              <a:off x="4430" y="2912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9323" name="Oval 107"/>
            <p:cNvSpPr>
              <a:spLocks noChangeArrowheads="1"/>
            </p:cNvSpPr>
            <p:nvPr/>
          </p:nvSpPr>
          <p:spPr bwMode="auto">
            <a:xfrm>
              <a:off x="4406" y="3000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9324" name="Oval 108"/>
            <p:cNvSpPr>
              <a:spLocks noChangeArrowheads="1"/>
            </p:cNvSpPr>
            <p:nvPr/>
          </p:nvSpPr>
          <p:spPr bwMode="auto">
            <a:xfrm>
              <a:off x="4598" y="2918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9325" name="Oval 109"/>
            <p:cNvSpPr>
              <a:spLocks noChangeArrowheads="1"/>
            </p:cNvSpPr>
            <p:nvPr/>
          </p:nvSpPr>
          <p:spPr bwMode="auto">
            <a:xfrm>
              <a:off x="4142" y="2976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9326" name="Oval 110"/>
            <p:cNvSpPr>
              <a:spLocks noChangeArrowheads="1"/>
            </p:cNvSpPr>
            <p:nvPr/>
          </p:nvSpPr>
          <p:spPr bwMode="auto">
            <a:xfrm>
              <a:off x="4270" y="2902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9327" name="Oval 111"/>
            <p:cNvSpPr>
              <a:spLocks noChangeArrowheads="1"/>
            </p:cNvSpPr>
            <p:nvPr/>
          </p:nvSpPr>
          <p:spPr bwMode="auto">
            <a:xfrm>
              <a:off x="4368" y="3094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9328" name="Oval 112"/>
            <p:cNvSpPr>
              <a:spLocks noChangeArrowheads="1"/>
            </p:cNvSpPr>
            <p:nvPr/>
          </p:nvSpPr>
          <p:spPr bwMode="auto">
            <a:xfrm>
              <a:off x="4224" y="3216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9329" name="Oval 113"/>
            <p:cNvSpPr>
              <a:spLocks noChangeArrowheads="1"/>
            </p:cNvSpPr>
            <p:nvPr/>
          </p:nvSpPr>
          <p:spPr bwMode="auto">
            <a:xfrm>
              <a:off x="4336" y="3230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9330" name="Oval 114"/>
            <p:cNvSpPr>
              <a:spLocks noChangeArrowheads="1"/>
            </p:cNvSpPr>
            <p:nvPr/>
          </p:nvSpPr>
          <p:spPr bwMode="auto">
            <a:xfrm>
              <a:off x="4454" y="3230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9331" name="Oval 115"/>
            <p:cNvSpPr>
              <a:spLocks noChangeArrowheads="1"/>
            </p:cNvSpPr>
            <p:nvPr/>
          </p:nvSpPr>
          <p:spPr bwMode="auto">
            <a:xfrm>
              <a:off x="4704" y="2870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9332" name="Oval 116"/>
            <p:cNvSpPr>
              <a:spLocks noChangeArrowheads="1"/>
            </p:cNvSpPr>
            <p:nvPr/>
          </p:nvSpPr>
          <p:spPr bwMode="auto">
            <a:xfrm>
              <a:off x="4830" y="2856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9333" name="Oval 117"/>
            <p:cNvSpPr>
              <a:spLocks noChangeArrowheads="1"/>
            </p:cNvSpPr>
            <p:nvPr/>
          </p:nvSpPr>
          <p:spPr bwMode="auto">
            <a:xfrm>
              <a:off x="4902" y="3206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9334" name="Oval 118"/>
            <p:cNvSpPr>
              <a:spLocks noChangeArrowheads="1"/>
            </p:cNvSpPr>
            <p:nvPr/>
          </p:nvSpPr>
          <p:spPr bwMode="auto">
            <a:xfrm>
              <a:off x="5104" y="3182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9335" name="Oval 119"/>
            <p:cNvSpPr>
              <a:spLocks noChangeArrowheads="1"/>
            </p:cNvSpPr>
            <p:nvPr/>
          </p:nvSpPr>
          <p:spPr bwMode="auto">
            <a:xfrm>
              <a:off x="5008" y="3182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9336" name="Oval 120"/>
            <p:cNvSpPr>
              <a:spLocks noChangeArrowheads="1"/>
            </p:cNvSpPr>
            <p:nvPr/>
          </p:nvSpPr>
          <p:spPr bwMode="auto">
            <a:xfrm>
              <a:off x="5270" y="3120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9337" name="Oval 121"/>
            <p:cNvSpPr>
              <a:spLocks noChangeArrowheads="1"/>
            </p:cNvSpPr>
            <p:nvPr/>
          </p:nvSpPr>
          <p:spPr bwMode="auto">
            <a:xfrm>
              <a:off x="5174" y="3120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9338" name="Oval 122"/>
            <p:cNvSpPr>
              <a:spLocks noChangeArrowheads="1"/>
            </p:cNvSpPr>
            <p:nvPr/>
          </p:nvSpPr>
          <p:spPr bwMode="auto">
            <a:xfrm>
              <a:off x="5200" y="2870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9339" name="Oval 123"/>
            <p:cNvSpPr>
              <a:spLocks noChangeArrowheads="1"/>
            </p:cNvSpPr>
            <p:nvPr/>
          </p:nvSpPr>
          <p:spPr bwMode="auto">
            <a:xfrm>
              <a:off x="5104" y="2870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9340" name="Oval 124"/>
            <p:cNvSpPr>
              <a:spLocks noChangeArrowheads="1"/>
            </p:cNvSpPr>
            <p:nvPr/>
          </p:nvSpPr>
          <p:spPr bwMode="auto">
            <a:xfrm>
              <a:off x="5270" y="2950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9341" name="Oval 125"/>
            <p:cNvSpPr>
              <a:spLocks noChangeArrowheads="1"/>
            </p:cNvSpPr>
            <p:nvPr/>
          </p:nvSpPr>
          <p:spPr bwMode="auto">
            <a:xfrm>
              <a:off x="5174" y="2950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9342" name="Oval 126"/>
            <p:cNvSpPr>
              <a:spLocks noChangeArrowheads="1"/>
            </p:cNvSpPr>
            <p:nvPr/>
          </p:nvSpPr>
          <p:spPr bwMode="auto">
            <a:xfrm>
              <a:off x="5318" y="3040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9343" name="Oval 127"/>
            <p:cNvSpPr>
              <a:spLocks noChangeArrowheads="1"/>
            </p:cNvSpPr>
            <p:nvPr/>
          </p:nvSpPr>
          <p:spPr bwMode="auto">
            <a:xfrm>
              <a:off x="5222" y="3040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9344" name="Oval 128"/>
            <p:cNvSpPr>
              <a:spLocks noChangeArrowheads="1"/>
            </p:cNvSpPr>
            <p:nvPr/>
          </p:nvSpPr>
          <p:spPr bwMode="auto">
            <a:xfrm>
              <a:off x="5400" y="3000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9345" name="Oval 129"/>
            <p:cNvSpPr>
              <a:spLocks noChangeArrowheads="1"/>
            </p:cNvSpPr>
            <p:nvPr/>
          </p:nvSpPr>
          <p:spPr bwMode="auto">
            <a:xfrm>
              <a:off x="5366" y="2918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9346" name="Oval 130"/>
            <p:cNvSpPr>
              <a:spLocks noChangeArrowheads="1"/>
            </p:cNvSpPr>
            <p:nvPr/>
          </p:nvSpPr>
          <p:spPr bwMode="auto">
            <a:xfrm>
              <a:off x="3648" y="2112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9347" name="Oval 131"/>
            <p:cNvSpPr>
              <a:spLocks noChangeArrowheads="1"/>
            </p:cNvSpPr>
            <p:nvPr/>
          </p:nvSpPr>
          <p:spPr bwMode="auto">
            <a:xfrm>
              <a:off x="3672" y="1992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9348" name="Oval 132"/>
            <p:cNvSpPr>
              <a:spLocks noChangeArrowheads="1"/>
            </p:cNvSpPr>
            <p:nvPr/>
          </p:nvSpPr>
          <p:spPr bwMode="auto">
            <a:xfrm>
              <a:off x="5040" y="2640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9349" name="Oval 133"/>
            <p:cNvSpPr>
              <a:spLocks noChangeArrowheads="1"/>
            </p:cNvSpPr>
            <p:nvPr/>
          </p:nvSpPr>
          <p:spPr bwMode="auto">
            <a:xfrm>
              <a:off x="4368" y="1440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9350" name="Oval 134"/>
            <p:cNvSpPr>
              <a:spLocks noChangeArrowheads="1"/>
            </p:cNvSpPr>
            <p:nvPr/>
          </p:nvSpPr>
          <p:spPr bwMode="auto">
            <a:xfrm>
              <a:off x="5088" y="1680"/>
              <a:ext cx="288" cy="192"/>
            </a:xfrm>
            <a:prstGeom prst="ellipse">
              <a:avLst/>
            </a:prstGeom>
            <a:noFill/>
            <a:ln w="9360">
              <a:solidFill>
                <a:srgbClr val="000000"/>
              </a:solidFill>
              <a:prstDash val="dash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9351" name="Oval 135"/>
            <p:cNvSpPr>
              <a:spLocks noChangeArrowheads="1"/>
            </p:cNvSpPr>
            <p:nvPr/>
          </p:nvSpPr>
          <p:spPr bwMode="auto">
            <a:xfrm>
              <a:off x="5132" y="1720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9352" name="Oval 136"/>
            <p:cNvSpPr>
              <a:spLocks noChangeArrowheads="1"/>
            </p:cNvSpPr>
            <p:nvPr/>
          </p:nvSpPr>
          <p:spPr bwMode="auto">
            <a:xfrm>
              <a:off x="5302" y="1744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9353" name="Oval 137"/>
            <p:cNvSpPr>
              <a:spLocks noChangeArrowheads="1"/>
            </p:cNvSpPr>
            <p:nvPr/>
          </p:nvSpPr>
          <p:spPr bwMode="auto">
            <a:xfrm>
              <a:off x="5206" y="1696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9354" name="Oval 138"/>
            <p:cNvSpPr>
              <a:spLocks noChangeArrowheads="1"/>
            </p:cNvSpPr>
            <p:nvPr/>
          </p:nvSpPr>
          <p:spPr bwMode="auto">
            <a:xfrm>
              <a:off x="5116" y="1792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9355" name="Oval 139"/>
            <p:cNvSpPr>
              <a:spLocks noChangeArrowheads="1"/>
            </p:cNvSpPr>
            <p:nvPr/>
          </p:nvSpPr>
          <p:spPr bwMode="auto">
            <a:xfrm>
              <a:off x="5222" y="1800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9356" name="Text Box 140"/>
            <p:cNvSpPr txBox="1">
              <a:spLocks noChangeArrowheads="1"/>
            </p:cNvSpPr>
            <p:nvPr/>
          </p:nvSpPr>
          <p:spPr bwMode="auto">
            <a:xfrm>
              <a:off x="3596" y="1228"/>
              <a:ext cx="247" cy="2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charset="0"/>
                </a:defRPr>
              </a:lvl5pPr>
              <a:lvl6pPr defTabSz="45720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charset="0"/>
                </a:defRPr>
              </a:lvl6pPr>
              <a:lvl7pPr defTabSz="45720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charset="0"/>
                </a:defRPr>
              </a:lvl7pPr>
              <a:lvl8pPr defTabSz="45720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charset="0"/>
                </a:defRPr>
              </a:lvl8pPr>
              <a:lvl9pPr defTabSz="45720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charset="0"/>
                </a:defRPr>
              </a:lvl9pPr>
            </a:lstStyle>
            <a:p>
              <a:pPr>
                <a:lnSpc>
                  <a:spcPct val="100000"/>
                </a:lnSpc>
              </a:pPr>
              <a:r>
                <a:rPr lang="en-GB" altLang="en-US" sz="1600" b="1" dirty="0"/>
                <a:t>N</a:t>
              </a:r>
              <a:r>
                <a:rPr lang="en-GB" altLang="en-US" sz="1600" b="1" baseline="-25000" dirty="0"/>
                <a:t>1</a:t>
              </a:r>
            </a:p>
          </p:txBody>
        </p:sp>
        <p:sp>
          <p:nvSpPr>
            <p:cNvPr id="9357" name="Text Box 141"/>
            <p:cNvSpPr txBox="1">
              <a:spLocks noChangeArrowheads="1"/>
            </p:cNvSpPr>
            <p:nvPr/>
          </p:nvSpPr>
          <p:spPr bwMode="auto">
            <a:xfrm>
              <a:off x="3780" y="2764"/>
              <a:ext cx="247" cy="2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charset="0"/>
                </a:defRPr>
              </a:lvl5pPr>
              <a:lvl6pPr defTabSz="45720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charset="0"/>
                </a:defRPr>
              </a:lvl6pPr>
              <a:lvl7pPr defTabSz="45720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charset="0"/>
                </a:defRPr>
              </a:lvl7pPr>
              <a:lvl8pPr defTabSz="45720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charset="0"/>
                </a:defRPr>
              </a:lvl8pPr>
              <a:lvl9pPr defTabSz="45720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charset="0"/>
                </a:defRPr>
              </a:lvl9pPr>
            </a:lstStyle>
            <a:p>
              <a:pPr>
                <a:lnSpc>
                  <a:spcPct val="100000"/>
                </a:lnSpc>
              </a:pPr>
              <a:r>
                <a:rPr lang="en-GB" altLang="en-US" sz="1600" b="1" dirty="0"/>
                <a:t>N</a:t>
              </a:r>
              <a:r>
                <a:rPr lang="en-GB" altLang="en-US" sz="1600" b="1" baseline="-25000" dirty="0"/>
                <a:t>2</a:t>
              </a:r>
            </a:p>
          </p:txBody>
        </p:sp>
        <p:sp>
          <p:nvSpPr>
            <p:cNvPr id="9358" name="Text Box 142"/>
            <p:cNvSpPr txBox="1">
              <a:spLocks noChangeArrowheads="1"/>
            </p:cNvSpPr>
            <p:nvPr/>
          </p:nvSpPr>
          <p:spPr bwMode="auto">
            <a:xfrm>
              <a:off x="4277" y="1240"/>
              <a:ext cx="233" cy="2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charset="0"/>
                </a:defRPr>
              </a:lvl5pPr>
              <a:lvl6pPr defTabSz="45720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charset="0"/>
                </a:defRPr>
              </a:lvl6pPr>
              <a:lvl7pPr defTabSz="45720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charset="0"/>
                </a:defRPr>
              </a:lvl7pPr>
              <a:lvl8pPr defTabSz="45720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charset="0"/>
                </a:defRPr>
              </a:lvl8pPr>
              <a:lvl9pPr defTabSz="45720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charset="0"/>
                </a:defRPr>
              </a:lvl9pPr>
            </a:lstStyle>
            <a:p>
              <a:pPr>
                <a:lnSpc>
                  <a:spcPct val="100000"/>
                </a:lnSpc>
              </a:pPr>
              <a:r>
                <a:rPr lang="en-GB" altLang="en-US" sz="1600" b="1" dirty="0"/>
                <a:t>o</a:t>
              </a:r>
              <a:r>
                <a:rPr lang="en-GB" altLang="en-US" sz="1600" b="1" baseline="-25000" dirty="0"/>
                <a:t>1</a:t>
              </a:r>
            </a:p>
          </p:txBody>
        </p:sp>
        <p:sp>
          <p:nvSpPr>
            <p:cNvPr id="9359" name="Text Box 143"/>
            <p:cNvSpPr txBox="1">
              <a:spLocks noChangeArrowheads="1"/>
            </p:cNvSpPr>
            <p:nvPr/>
          </p:nvSpPr>
          <p:spPr bwMode="auto">
            <a:xfrm>
              <a:off x="4898" y="2448"/>
              <a:ext cx="233" cy="2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charset="0"/>
                </a:defRPr>
              </a:lvl5pPr>
              <a:lvl6pPr defTabSz="45720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charset="0"/>
                </a:defRPr>
              </a:lvl6pPr>
              <a:lvl7pPr defTabSz="45720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charset="0"/>
                </a:defRPr>
              </a:lvl7pPr>
              <a:lvl8pPr defTabSz="45720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charset="0"/>
                </a:defRPr>
              </a:lvl8pPr>
              <a:lvl9pPr defTabSz="45720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charset="0"/>
                </a:defRPr>
              </a:lvl9pPr>
            </a:lstStyle>
            <a:p>
              <a:pPr>
                <a:lnSpc>
                  <a:spcPct val="100000"/>
                </a:lnSpc>
              </a:pPr>
              <a:r>
                <a:rPr lang="en-GB" altLang="en-US" sz="1600" b="1" dirty="0"/>
                <a:t>o</a:t>
              </a:r>
              <a:r>
                <a:rPr lang="en-GB" altLang="en-US" sz="1600" b="1" baseline="-25000" dirty="0"/>
                <a:t>2</a:t>
              </a:r>
            </a:p>
          </p:txBody>
        </p:sp>
        <p:sp>
          <p:nvSpPr>
            <p:cNvPr id="9360" name="Text Box 144"/>
            <p:cNvSpPr txBox="1">
              <a:spLocks noChangeArrowheads="1"/>
            </p:cNvSpPr>
            <p:nvPr/>
          </p:nvSpPr>
          <p:spPr bwMode="auto">
            <a:xfrm>
              <a:off x="5186" y="1488"/>
              <a:ext cx="254" cy="2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charset="0"/>
                </a:defRPr>
              </a:lvl5pPr>
              <a:lvl6pPr defTabSz="45720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charset="0"/>
                </a:defRPr>
              </a:lvl6pPr>
              <a:lvl7pPr defTabSz="45720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charset="0"/>
                </a:defRPr>
              </a:lvl7pPr>
              <a:lvl8pPr defTabSz="45720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charset="0"/>
                </a:defRPr>
              </a:lvl8pPr>
              <a:lvl9pPr defTabSz="45720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charset="0"/>
                </a:defRPr>
              </a:lvl9pPr>
            </a:lstStyle>
            <a:p>
              <a:pPr>
                <a:lnSpc>
                  <a:spcPct val="100000"/>
                </a:lnSpc>
              </a:pPr>
              <a:r>
                <a:rPr lang="en-GB" altLang="en-US" sz="1600" b="1" dirty="0"/>
                <a:t>O</a:t>
              </a:r>
              <a:r>
                <a:rPr lang="en-GB" altLang="en-US" sz="1600" b="1" baseline="-25000" dirty="0"/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8944253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3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228600" y="228600"/>
            <a:ext cx="8686800" cy="1066800"/>
          </a:xfrm>
        </p:spPr>
        <p:txBody>
          <a:bodyPr/>
          <a:lstStyle/>
          <a:p>
            <a:pPr eaLnBrk="1" hangingPunct="1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en-US" dirty="0" smtClean="0"/>
              <a:t>3 Main Types </a:t>
            </a:r>
            <a:r>
              <a:rPr lang="en-GB" altLang="en-US" dirty="0"/>
              <a:t>of Anomaly</a:t>
            </a: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228600" y="2451772"/>
            <a:ext cx="8686800" cy="2940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 eaLnBrk="0" hangingPunct="0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ts val="700"/>
              </a:spcBef>
              <a:buFont typeface="Arial" charset="0"/>
              <a:buChar char="•"/>
            </a:pPr>
            <a:r>
              <a:rPr lang="en-GB" altLang="en-US" sz="3200" dirty="0">
                <a:latin typeface="Calibri" charset="0"/>
              </a:rPr>
              <a:t>Point </a:t>
            </a:r>
            <a:r>
              <a:rPr lang="en-GB" altLang="en-US" sz="3200" dirty="0" smtClean="0">
                <a:latin typeface="Calibri" charset="0"/>
              </a:rPr>
              <a:t>Anomalies</a:t>
            </a:r>
            <a:endParaRPr lang="en-GB" altLang="en-US" sz="3200" dirty="0">
              <a:latin typeface="Calibri" charset="0"/>
            </a:endParaRPr>
          </a:p>
          <a:p>
            <a:pPr eaLnBrk="1" hangingPunct="1">
              <a:lnSpc>
                <a:spcPct val="80000"/>
              </a:lnSpc>
              <a:spcBef>
                <a:spcPts val="700"/>
              </a:spcBef>
              <a:buFont typeface="Arial" charset="0"/>
              <a:buNone/>
            </a:pPr>
            <a:endParaRPr lang="en-GB" altLang="en-US" sz="3200" dirty="0">
              <a:latin typeface="Calibri" charset="0"/>
            </a:endParaRPr>
          </a:p>
          <a:p>
            <a:pPr eaLnBrk="1" hangingPunct="1">
              <a:lnSpc>
                <a:spcPct val="80000"/>
              </a:lnSpc>
              <a:spcBef>
                <a:spcPts val="700"/>
              </a:spcBef>
              <a:buFont typeface="Arial" charset="0"/>
              <a:buChar char="•"/>
            </a:pPr>
            <a:r>
              <a:rPr lang="en-GB" altLang="en-US" sz="3200" dirty="0">
                <a:latin typeface="Calibri" charset="0"/>
              </a:rPr>
              <a:t>Contextual Anomalies</a:t>
            </a:r>
          </a:p>
          <a:p>
            <a:pPr eaLnBrk="1" hangingPunct="1">
              <a:lnSpc>
                <a:spcPct val="80000"/>
              </a:lnSpc>
              <a:spcBef>
                <a:spcPts val="700"/>
              </a:spcBef>
              <a:buFont typeface="Arial" charset="0"/>
              <a:buNone/>
            </a:pPr>
            <a:endParaRPr lang="en-GB" altLang="en-US" sz="3200" dirty="0">
              <a:latin typeface="Calibri" charset="0"/>
            </a:endParaRPr>
          </a:p>
          <a:p>
            <a:pPr eaLnBrk="1" hangingPunct="1">
              <a:lnSpc>
                <a:spcPct val="80000"/>
              </a:lnSpc>
              <a:spcBef>
                <a:spcPts val="700"/>
              </a:spcBef>
              <a:buFont typeface="Arial" charset="0"/>
              <a:buChar char="•"/>
            </a:pPr>
            <a:r>
              <a:rPr lang="en-GB" altLang="en-US" sz="3200" dirty="0">
                <a:latin typeface="Calibri" charset="0"/>
              </a:rPr>
              <a:t>Collective Anomalies</a:t>
            </a:r>
          </a:p>
        </p:txBody>
      </p:sp>
    </p:spTree>
    <p:extLst>
      <p:ext uri="{BB962C8B-B14F-4D97-AF65-F5344CB8AC3E}">
        <p14:creationId xmlns:p14="http://schemas.microsoft.com/office/powerpoint/2010/main" val="1921248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7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228600"/>
            <a:ext cx="8685213" cy="1065213"/>
          </a:xfrm>
        </p:spPr>
        <p:txBody>
          <a:bodyPr/>
          <a:lstStyle/>
          <a:p>
            <a:pPr eaLnBrk="1" hangingPunct="1"/>
            <a:r>
              <a:rPr lang="en-US" altLang="en-US" dirty="0"/>
              <a:t>Point Anomalies</a:t>
            </a:r>
          </a:p>
        </p:txBody>
      </p:sp>
      <p:sp>
        <p:nvSpPr>
          <p:cNvPr id="13318" name="Rectangle 3"/>
          <p:cNvSpPr txBox="1">
            <a:spLocks noChangeArrowheads="1"/>
          </p:cNvSpPr>
          <p:nvPr/>
        </p:nvSpPr>
        <p:spPr bwMode="auto">
          <a:xfrm>
            <a:off x="228600" y="1447800"/>
            <a:ext cx="8685213" cy="4646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20000"/>
              </a:spcBef>
              <a:buFont typeface="Arial" charset="0"/>
              <a:buChar char="•"/>
            </a:pPr>
            <a:r>
              <a:rPr lang="en-GB" altLang="en-US" sz="3200" dirty="0">
                <a:latin typeface="Calibri" charset="0"/>
              </a:rPr>
              <a:t>An individual data instance is anomalous if it deviates significantly from the rest of the data set.</a:t>
            </a:r>
            <a:endParaRPr lang="en-US" altLang="en-US" sz="3200" dirty="0">
              <a:latin typeface="Calibri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2637295" y="2894013"/>
            <a:ext cx="4179888" cy="3902075"/>
            <a:chOff x="2590800" y="2590800"/>
            <a:chExt cx="4179888" cy="3902075"/>
          </a:xfrm>
        </p:grpSpPr>
        <p:grpSp>
          <p:nvGrpSpPr>
            <p:cNvPr id="13319" name="Group 4"/>
            <p:cNvGrpSpPr>
              <a:grpSpLocks/>
            </p:cNvGrpSpPr>
            <p:nvPr/>
          </p:nvGrpSpPr>
          <p:grpSpPr bwMode="auto">
            <a:xfrm>
              <a:off x="2590800" y="2590800"/>
              <a:ext cx="4179888" cy="3902075"/>
              <a:chOff x="2584" y="844"/>
              <a:chExt cx="3166" cy="2890"/>
            </a:xfrm>
          </p:grpSpPr>
          <p:sp>
            <p:nvSpPr>
              <p:cNvPr id="13323" name="Line 5"/>
              <p:cNvSpPr>
                <a:spLocks noChangeShapeType="1"/>
              </p:cNvSpPr>
              <p:nvPr/>
            </p:nvSpPr>
            <p:spPr bwMode="auto">
              <a:xfrm flipV="1">
                <a:off x="2832" y="863"/>
                <a:ext cx="1" cy="2594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3324" name="Line 6"/>
              <p:cNvSpPr>
                <a:spLocks noChangeShapeType="1"/>
              </p:cNvSpPr>
              <p:nvPr/>
            </p:nvSpPr>
            <p:spPr bwMode="auto">
              <a:xfrm>
                <a:off x="2832" y="3456"/>
                <a:ext cx="2832" cy="1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3325" name="Text Box 7"/>
              <p:cNvSpPr txBox="1">
                <a:spLocks noChangeArrowheads="1"/>
              </p:cNvSpPr>
              <p:nvPr/>
            </p:nvSpPr>
            <p:spPr bwMode="auto">
              <a:xfrm>
                <a:off x="5511" y="3485"/>
                <a:ext cx="239" cy="24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>
                <a:spAutoFit/>
              </a:bodyPr>
              <a:lstStyle>
                <a:lvl1pPr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r>
                  <a:rPr lang="en-GB" altLang="en-US" sz="1600" b="1" i="1" dirty="0">
                    <a:solidFill>
                      <a:srgbClr val="000000"/>
                    </a:solidFill>
                  </a:rPr>
                  <a:t>X</a:t>
                </a:r>
              </a:p>
            </p:txBody>
          </p:sp>
          <p:sp>
            <p:nvSpPr>
              <p:cNvPr id="13326" name="Text Box 8"/>
              <p:cNvSpPr txBox="1">
                <a:spLocks noChangeArrowheads="1"/>
              </p:cNvSpPr>
              <p:nvPr/>
            </p:nvSpPr>
            <p:spPr bwMode="auto">
              <a:xfrm>
                <a:off x="2584" y="844"/>
                <a:ext cx="239" cy="24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>
                <a:spAutoFit/>
              </a:bodyPr>
              <a:lstStyle>
                <a:lvl1pPr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r>
                  <a:rPr lang="en-GB" altLang="en-US" sz="1600" b="1" i="1" dirty="0">
                    <a:solidFill>
                      <a:srgbClr val="000000"/>
                    </a:solidFill>
                  </a:rPr>
                  <a:t>Y</a:t>
                </a:r>
              </a:p>
            </p:txBody>
          </p:sp>
          <p:sp>
            <p:nvSpPr>
              <p:cNvPr id="13327" name="Freeform 9"/>
              <p:cNvSpPr>
                <a:spLocks noChangeArrowheads="1"/>
              </p:cNvSpPr>
              <p:nvPr/>
            </p:nvSpPr>
            <p:spPr bwMode="auto">
              <a:xfrm>
                <a:off x="3072" y="1392"/>
                <a:ext cx="784" cy="1289"/>
              </a:xfrm>
              <a:custGeom>
                <a:avLst/>
                <a:gdLst>
                  <a:gd name="T0" fmla="*/ 257 w 880"/>
                  <a:gd name="T1" fmla="*/ 49 h 1577"/>
                  <a:gd name="T2" fmla="*/ 192 w 880"/>
                  <a:gd name="T3" fmla="*/ 141 h 1577"/>
                  <a:gd name="T4" fmla="*/ 150 w 880"/>
                  <a:gd name="T5" fmla="*/ 211 h 1577"/>
                  <a:gd name="T6" fmla="*/ 134 w 880"/>
                  <a:gd name="T7" fmla="*/ 240 h 1577"/>
                  <a:gd name="T8" fmla="*/ 113 w 880"/>
                  <a:gd name="T9" fmla="*/ 285 h 1577"/>
                  <a:gd name="T10" fmla="*/ 75 w 880"/>
                  <a:gd name="T11" fmla="*/ 356 h 1577"/>
                  <a:gd name="T12" fmla="*/ 69 w 880"/>
                  <a:gd name="T13" fmla="*/ 372 h 1577"/>
                  <a:gd name="T14" fmla="*/ 48 w 880"/>
                  <a:gd name="T15" fmla="*/ 397 h 1577"/>
                  <a:gd name="T16" fmla="*/ 16 w 880"/>
                  <a:gd name="T17" fmla="*/ 513 h 1577"/>
                  <a:gd name="T18" fmla="*/ 0 w 880"/>
                  <a:gd name="T19" fmla="*/ 671 h 1577"/>
                  <a:gd name="T20" fmla="*/ 37 w 880"/>
                  <a:gd name="T21" fmla="*/ 803 h 1577"/>
                  <a:gd name="T22" fmla="*/ 59 w 880"/>
                  <a:gd name="T23" fmla="*/ 824 h 1577"/>
                  <a:gd name="T24" fmla="*/ 63 w 880"/>
                  <a:gd name="T25" fmla="*/ 836 h 1577"/>
                  <a:gd name="T26" fmla="*/ 160 w 880"/>
                  <a:gd name="T27" fmla="*/ 862 h 1577"/>
                  <a:gd name="T28" fmla="*/ 225 w 880"/>
                  <a:gd name="T29" fmla="*/ 857 h 1577"/>
                  <a:gd name="T30" fmla="*/ 257 w 880"/>
                  <a:gd name="T31" fmla="*/ 840 h 1577"/>
                  <a:gd name="T32" fmla="*/ 295 w 880"/>
                  <a:gd name="T33" fmla="*/ 815 h 1577"/>
                  <a:gd name="T34" fmla="*/ 321 w 880"/>
                  <a:gd name="T35" fmla="*/ 799 h 1577"/>
                  <a:gd name="T36" fmla="*/ 359 w 880"/>
                  <a:gd name="T37" fmla="*/ 770 h 1577"/>
                  <a:gd name="T38" fmla="*/ 407 w 880"/>
                  <a:gd name="T39" fmla="*/ 712 h 1577"/>
                  <a:gd name="T40" fmla="*/ 450 w 880"/>
                  <a:gd name="T41" fmla="*/ 638 h 1577"/>
                  <a:gd name="T42" fmla="*/ 498 w 880"/>
                  <a:gd name="T43" fmla="*/ 517 h 1577"/>
                  <a:gd name="T44" fmla="*/ 535 w 880"/>
                  <a:gd name="T45" fmla="*/ 423 h 1577"/>
                  <a:gd name="T46" fmla="*/ 573 w 880"/>
                  <a:gd name="T47" fmla="*/ 339 h 1577"/>
                  <a:gd name="T48" fmla="*/ 530 w 880"/>
                  <a:gd name="T49" fmla="*/ 66 h 1577"/>
                  <a:gd name="T50" fmla="*/ 487 w 880"/>
                  <a:gd name="T51" fmla="*/ 34 h 1577"/>
                  <a:gd name="T52" fmla="*/ 429 w 880"/>
                  <a:gd name="T53" fmla="*/ 0 h 1577"/>
                  <a:gd name="T54" fmla="*/ 279 w 880"/>
                  <a:gd name="T55" fmla="*/ 13 h 1577"/>
                  <a:gd name="T56" fmla="*/ 257 w 880"/>
                  <a:gd name="T57" fmla="*/ 49 h 1577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0" t="0" r="r" b="b"/>
                <a:pathLst>
                  <a:path w="880" h="1577">
                    <a:moveTo>
                      <a:pt x="363" y="91"/>
                    </a:moveTo>
                    <a:cubicBezTo>
                      <a:pt x="328" y="145"/>
                      <a:pt x="302" y="202"/>
                      <a:pt x="272" y="258"/>
                    </a:cubicBezTo>
                    <a:cubicBezTo>
                      <a:pt x="250" y="299"/>
                      <a:pt x="238" y="348"/>
                      <a:pt x="212" y="387"/>
                    </a:cubicBezTo>
                    <a:cubicBezTo>
                      <a:pt x="189" y="473"/>
                      <a:pt x="221" y="367"/>
                      <a:pt x="189" y="440"/>
                    </a:cubicBezTo>
                    <a:cubicBezTo>
                      <a:pt x="176" y="470"/>
                      <a:pt x="177" y="495"/>
                      <a:pt x="159" y="523"/>
                    </a:cubicBezTo>
                    <a:cubicBezTo>
                      <a:pt x="147" y="568"/>
                      <a:pt x="123" y="609"/>
                      <a:pt x="106" y="652"/>
                    </a:cubicBezTo>
                    <a:cubicBezTo>
                      <a:pt x="102" y="662"/>
                      <a:pt x="103" y="673"/>
                      <a:pt x="98" y="682"/>
                    </a:cubicBezTo>
                    <a:cubicBezTo>
                      <a:pt x="90" y="698"/>
                      <a:pt x="68" y="728"/>
                      <a:pt x="68" y="728"/>
                    </a:cubicBezTo>
                    <a:cubicBezTo>
                      <a:pt x="53" y="799"/>
                      <a:pt x="35" y="869"/>
                      <a:pt x="22" y="940"/>
                    </a:cubicBezTo>
                    <a:cubicBezTo>
                      <a:pt x="17" y="1037"/>
                      <a:pt x="13" y="1132"/>
                      <a:pt x="0" y="1228"/>
                    </a:cubicBezTo>
                    <a:cubicBezTo>
                      <a:pt x="4" y="1289"/>
                      <a:pt x="0" y="1418"/>
                      <a:pt x="53" y="1471"/>
                    </a:cubicBezTo>
                    <a:cubicBezTo>
                      <a:pt x="71" y="1527"/>
                      <a:pt x="44" y="1458"/>
                      <a:pt x="83" y="1508"/>
                    </a:cubicBezTo>
                    <a:cubicBezTo>
                      <a:pt x="88" y="1514"/>
                      <a:pt x="84" y="1525"/>
                      <a:pt x="90" y="1531"/>
                    </a:cubicBezTo>
                    <a:cubicBezTo>
                      <a:pt x="130" y="1571"/>
                      <a:pt x="174" y="1571"/>
                      <a:pt x="227" y="1577"/>
                    </a:cubicBezTo>
                    <a:cubicBezTo>
                      <a:pt x="257" y="1574"/>
                      <a:pt x="289" y="1577"/>
                      <a:pt x="318" y="1569"/>
                    </a:cubicBezTo>
                    <a:cubicBezTo>
                      <a:pt x="335" y="1564"/>
                      <a:pt x="363" y="1539"/>
                      <a:pt x="363" y="1539"/>
                    </a:cubicBezTo>
                    <a:cubicBezTo>
                      <a:pt x="380" y="1513"/>
                      <a:pt x="387" y="1503"/>
                      <a:pt x="416" y="1493"/>
                    </a:cubicBezTo>
                    <a:cubicBezTo>
                      <a:pt x="428" y="1482"/>
                      <a:pt x="443" y="1475"/>
                      <a:pt x="454" y="1463"/>
                    </a:cubicBezTo>
                    <a:cubicBezTo>
                      <a:pt x="474" y="1442"/>
                      <a:pt x="482" y="1427"/>
                      <a:pt x="507" y="1410"/>
                    </a:cubicBezTo>
                    <a:cubicBezTo>
                      <a:pt x="519" y="1375"/>
                      <a:pt x="545" y="1324"/>
                      <a:pt x="576" y="1304"/>
                    </a:cubicBezTo>
                    <a:cubicBezTo>
                      <a:pt x="591" y="1256"/>
                      <a:pt x="621" y="1216"/>
                      <a:pt x="636" y="1167"/>
                    </a:cubicBezTo>
                    <a:cubicBezTo>
                      <a:pt x="648" y="1088"/>
                      <a:pt x="672" y="1019"/>
                      <a:pt x="704" y="948"/>
                    </a:cubicBezTo>
                    <a:cubicBezTo>
                      <a:pt x="729" y="892"/>
                      <a:pt x="738" y="830"/>
                      <a:pt x="757" y="773"/>
                    </a:cubicBezTo>
                    <a:cubicBezTo>
                      <a:pt x="775" y="721"/>
                      <a:pt x="800" y="676"/>
                      <a:pt x="810" y="622"/>
                    </a:cubicBezTo>
                    <a:cubicBezTo>
                      <a:pt x="810" y="611"/>
                      <a:pt x="880" y="211"/>
                      <a:pt x="750" y="121"/>
                    </a:cubicBezTo>
                    <a:cubicBezTo>
                      <a:pt x="732" y="95"/>
                      <a:pt x="715" y="78"/>
                      <a:pt x="689" y="61"/>
                    </a:cubicBezTo>
                    <a:cubicBezTo>
                      <a:pt x="667" y="27"/>
                      <a:pt x="639" y="21"/>
                      <a:pt x="606" y="0"/>
                    </a:cubicBezTo>
                    <a:cubicBezTo>
                      <a:pt x="529" y="5"/>
                      <a:pt x="469" y="15"/>
                      <a:pt x="394" y="23"/>
                    </a:cubicBezTo>
                    <a:cubicBezTo>
                      <a:pt x="354" y="37"/>
                      <a:pt x="363" y="53"/>
                      <a:pt x="363" y="91"/>
                    </a:cubicBezTo>
                    <a:close/>
                  </a:path>
                </a:pathLst>
              </a:custGeom>
              <a:noFill/>
              <a:ln w="936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13328" name="Freeform 10"/>
              <p:cNvSpPr>
                <a:spLocks noChangeArrowheads="1"/>
              </p:cNvSpPr>
              <p:nvPr/>
            </p:nvSpPr>
            <p:spPr bwMode="auto">
              <a:xfrm rot="4620000">
                <a:off x="4383" y="2291"/>
                <a:ext cx="611" cy="1597"/>
              </a:xfrm>
              <a:custGeom>
                <a:avLst/>
                <a:gdLst>
                  <a:gd name="T0" fmla="*/ 122 w 880"/>
                  <a:gd name="T1" fmla="*/ 94 h 1577"/>
                  <a:gd name="T2" fmla="*/ 91 w 880"/>
                  <a:gd name="T3" fmla="*/ 267 h 1577"/>
                  <a:gd name="T4" fmla="*/ 71 w 880"/>
                  <a:gd name="T5" fmla="*/ 402 h 1577"/>
                  <a:gd name="T6" fmla="*/ 63 w 880"/>
                  <a:gd name="T7" fmla="*/ 458 h 1577"/>
                  <a:gd name="T8" fmla="*/ 53 w 880"/>
                  <a:gd name="T9" fmla="*/ 544 h 1577"/>
                  <a:gd name="T10" fmla="*/ 35 w 880"/>
                  <a:gd name="T11" fmla="*/ 676 h 1577"/>
                  <a:gd name="T12" fmla="*/ 33 w 880"/>
                  <a:gd name="T13" fmla="*/ 709 h 1577"/>
                  <a:gd name="T14" fmla="*/ 23 w 880"/>
                  <a:gd name="T15" fmla="*/ 755 h 1577"/>
                  <a:gd name="T16" fmla="*/ 7 w 880"/>
                  <a:gd name="T17" fmla="*/ 976 h 1577"/>
                  <a:gd name="T18" fmla="*/ 0 w 880"/>
                  <a:gd name="T19" fmla="*/ 1276 h 1577"/>
                  <a:gd name="T20" fmla="*/ 18 w 880"/>
                  <a:gd name="T21" fmla="*/ 1528 h 1577"/>
                  <a:gd name="T22" fmla="*/ 28 w 880"/>
                  <a:gd name="T23" fmla="*/ 1566 h 1577"/>
                  <a:gd name="T24" fmla="*/ 30 w 880"/>
                  <a:gd name="T25" fmla="*/ 1590 h 1577"/>
                  <a:gd name="T26" fmla="*/ 76 w 880"/>
                  <a:gd name="T27" fmla="*/ 1638 h 1577"/>
                  <a:gd name="T28" fmla="*/ 106 w 880"/>
                  <a:gd name="T29" fmla="*/ 1629 h 1577"/>
                  <a:gd name="T30" fmla="*/ 122 w 880"/>
                  <a:gd name="T31" fmla="*/ 1599 h 1577"/>
                  <a:gd name="T32" fmla="*/ 140 w 880"/>
                  <a:gd name="T33" fmla="*/ 1550 h 1577"/>
                  <a:gd name="T34" fmla="*/ 152 w 880"/>
                  <a:gd name="T35" fmla="*/ 1520 h 1577"/>
                  <a:gd name="T36" fmla="*/ 169 w 880"/>
                  <a:gd name="T37" fmla="*/ 1464 h 1577"/>
                  <a:gd name="T38" fmla="*/ 193 w 880"/>
                  <a:gd name="T39" fmla="*/ 1355 h 1577"/>
                  <a:gd name="T40" fmla="*/ 213 w 880"/>
                  <a:gd name="T41" fmla="*/ 1212 h 1577"/>
                  <a:gd name="T42" fmla="*/ 236 w 880"/>
                  <a:gd name="T43" fmla="*/ 984 h 1577"/>
                  <a:gd name="T44" fmla="*/ 253 w 880"/>
                  <a:gd name="T45" fmla="*/ 803 h 1577"/>
                  <a:gd name="T46" fmla="*/ 271 w 880"/>
                  <a:gd name="T47" fmla="*/ 646 h 1577"/>
                  <a:gd name="T48" fmla="*/ 251 w 880"/>
                  <a:gd name="T49" fmla="*/ 127 h 1577"/>
                  <a:gd name="T50" fmla="*/ 231 w 880"/>
                  <a:gd name="T51" fmla="*/ 64 h 1577"/>
                  <a:gd name="T52" fmla="*/ 203 w 880"/>
                  <a:gd name="T53" fmla="*/ 0 h 1577"/>
                  <a:gd name="T54" fmla="*/ 132 w 880"/>
                  <a:gd name="T55" fmla="*/ 23 h 1577"/>
                  <a:gd name="T56" fmla="*/ 122 w 880"/>
                  <a:gd name="T57" fmla="*/ 94 h 1577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0" t="0" r="r" b="b"/>
                <a:pathLst>
                  <a:path w="880" h="1577">
                    <a:moveTo>
                      <a:pt x="363" y="91"/>
                    </a:moveTo>
                    <a:cubicBezTo>
                      <a:pt x="328" y="145"/>
                      <a:pt x="302" y="202"/>
                      <a:pt x="272" y="258"/>
                    </a:cubicBezTo>
                    <a:cubicBezTo>
                      <a:pt x="250" y="299"/>
                      <a:pt x="238" y="348"/>
                      <a:pt x="212" y="387"/>
                    </a:cubicBezTo>
                    <a:cubicBezTo>
                      <a:pt x="189" y="473"/>
                      <a:pt x="221" y="367"/>
                      <a:pt x="189" y="440"/>
                    </a:cubicBezTo>
                    <a:cubicBezTo>
                      <a:pt x="176" y="470"/>
                      <a:pt x="177" y="495"/>
                      <a:pt x="159" y="523"/>
                    </a:cubicBezTo>
                    <a:cubicBezTo>
                      <a:pt x="147" y="568"/>
                      <a:pt x="123" y="609"/>
                      <a:pt x="106" y="652"/>
                    </a:cubicBezTo>
                    <a:cubicBezTo>
                      <a:pt x="102" y="662"/>
                      <a:pt x="103" y="673"/>
                      <a:pt x="98" y="682"/>
                    </a:cubicBezTo>
                    <a:cubicBezTo>
                      <a:pt x="90" y="698"/>
                      <a:pt x="68" y="728"/>
                      <a:pt x="68" y="728"/>
                    </a:cubicBezTo>
                    <a:cubicBezTo>
                      <a:pt x="53" y="799"/>
                      <a:pt x="35" y="869"/>
                      <a:pt x="22" y="940"/>
                    </a:cubicBezTo>
                    <a:cubicBezTo>
                      <a:pt x="17" y="1037"/>
                      <a:pt x="13" y="1132"/>
                      <a:pt x="0" y="1228"/>
                    </a:cubicBezTo>
                    <a:cubicBezTo>
                      <a:pt x="4" y="1289"/>
                      <a:pt x="0" y="1418"/>
                      <a:pt x="53" y="1471"/>
                    </a:cubicBezTo>
                    <a:cubicBezTo>
                      <a:pt x="71" y="1527"/>
                      <a:pt x="44" y="1458"/>
                      <a:pt x="83" y="1508"/>
                    </a:cubicBezTo>
                    <a:cubicBezTo>
                      <a:pt x="88" y="1514"/>
                      <a:pt x="84" y="1525"/>
                      <a:pt x="90" y="1531"/>
                    </a:cubicBezTo>
                    <a:cubicBezTo>
                      <a:pt x="130" y="1571"/>
                      <a:pt x="174" y="1571"/>
                      <a:pt x="227" y="1577"/>
                    </a:cubicBezTo>
                    <a:cubicBezTo>
                      <a:pt x="257" y="1574"/>
                      <a:pt x="289" y="1577"/>
                      <a:pt x="318" y="1569"/>
                    </a:cubicBezTo>
                    <a:cubicBezTo>
                      <a:pt x="335" y="1564"/>
                      <a:pt x="363" y="1539"/>
                      <a:pt x="363" y="1539"/>
                    </a:cubicBezTo>
                    <a:cubicBezTo>
                      <a:pt x="380" y="1513"/>
                      <a:pt x="387" y="1503"/>
                      <a:pt x="416" y="1493"/>
                    </a:cubicBezTo>
                    <a:cubicBezTo>
                      <a:pt x="428" y="1482"/>
                      <a:pt x="443" y="1475"/>
                      <a:pt x="454" y="1463"/>
                    </a:cubicBezTo>
                    <a:cubicBezTo>
                      <a:pt x="474" y="1442"/>
                      <a:pt x="482" y="1427"/>
                      <a:pt x="507" y="1410"/>
                    </a:cubicBezTo>
                    <a:cubicBezTo>
                      <a:pt x="519" y="1375"/>
                      <a:pt x="545" y="1324"/>
                      <a:pt x="576" y="1304"/>
                    </a:cubicBezTo>
                    <a:cubicBezTo>
                      <a:pt x="591" y="1256"/>
                      <a:pt x="621" y="1216"/>
                      <a:pt x="636" y="1167"/>
                    </a:cubicBezTo>
                    <a:cubicBezTo>
                      <a:pt x="648" y="1088"/>
                      <a:pt x="672" y="1019"/>
                      <a:pt x="704" y="948"/>
                    </a:cubicBezTo>
                    <a:cubicBezTo>
                      <a:pt x="729" y="892"/>
                      <a:pt x="738" y="830"/>
                      <a:pt x="757" y="773"/>
                    </a:cubicBezTo>
                    <a:cubicBezTo>
                      <a:pt x="775" y="721"/>
                      <a:pt x="800" y="676"/>
                      <a:pt x="810" y="622"/>
                    </a:cubicBezTo>
                    <a:cubicBezTo>
                      <a:pt x="810" y="611"/>
                      <a:pt x="880" y="211"/>
                      <a:pt x="750" y="121"/>
                    </a:cubicBezTo>
                    <a:cubicBezTo>
                      <a:pt x="732" y="95"/>
                      <a:pt x="715" y="78"/>
                      <a:pt x="689" y="61"/>
                    </a:cubicBezTo>
                    <a:cubicBezTo>
                      <a:pt x="667" y="27"/>
                      <a:pt x="639" y="21"/>
                      <a:pt x="606" y="0"/>
                    </a:cubicBezTo>
                    <a:cubicBezTo>
                      <a:pt x="529" y="5"/>
                      <a:pt x="469" y="15"/>
                      <a:pt x="394" y="23"/>
                    </a:cubicBezTo>
                    <a:cubicBezTo>
                      <a:pt x="354" y="37"/>
                      <a:pt x="363" y="53"/>
                      <a:pt x="363" y="91"/>
                    </a:cubicBezTo>
                    <a:close/>
                  </a:path>
                </a:pathLst>
              </a:custGeom>
              <a:noFill/>
              <a:ln w="936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13329" name="Oval 11"/>
              <p:cNvSpPr>
                <a:spLocks noChangeArrowheads="1"/>
              </p:cNvSpPr>
              <p:nvPr/>
            </p:nvSpPr>
            <p:spPr bwMode="auto">
              <a:xfrm>
                <a:off x="3360" y="1920"/>
                <a:ext cx="58" cy="58"/>
              </a:xfrm>
              <a:prstGeom prst="ellipse">
                <a:avLst/>
              </a:prstGeom>
              <a:solidFill>
                <a:srgbClr val="000000"/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 dirty="0"/>
              </a:p>
            </p:txBody>
          </p:sp>
          <p:sp>
            <p:nvSpPr>
              <p:cNvPr id="13330" name="Oval 12"/>
              <p:cNvSpPr>
                <a:spLocks noChangeArrowheads="1"/>
              </p:cNvSpPr>
              <p:nvPr/>
            </p:nvSpPr>
            <p:spPr bwMode="auto">
              <a:xfrm>
                <a:off x="3456" y="2016"/>
                <a:ext cx="58" cy="58"/>
              </a:xfrm>
              <a:prstGeom prst="ellipse">
                <a:avLst/>
              </a:prstGeom>
              <a:solidFill>
                <a:srgbClr val="000000"/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 dirty="0"/>
              </a:p>
            </p:txBody>
          </p:sp>
          <p:sp>
            <p:nvSpPr>
              <p:cNvPr id="13331" name="Oval 13"/>
              <p:cNvSpPr>
                <a:spLocks noChangeArrowheads="1"/>
              </p:cNvSpPr>
              <p:nvPr/>
            </p:nvSpPr>
            <p:spPr bwMode="auto">
              <a:xfrm>
                <a:off x="3408" y="1440"/>
                <a:ext cx="58" cy="58"/>
              </a:xfrm>
              <a:prstGeom prst="ellipse">
                <a:avLst/>
              </a:prstGeom>
              <a:solidFill>
                <a:srgbClr val="000000"/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 dirty="0"/>
              </a:p>
            </p:txBody>
          </p:sp>
          <p:sp>
            <p:nvSpPr>
              <p:cNvPr id="13332" name="Oval 14"/>
              <p:cNvSpPr>
                <a:spLocks noChangeArrowheads="1"/>
              </p:cNvSpPr>
              <p:nvPr/>
            </p:nvSpPr>
            <p:spPr bwMode="auto">
              <a:xfrm>
                <a:off x="3504" y="1536"/>
                <a:ext cx="58" cy="58"/>
              </a:xfrm>
              <a:prstGeom prst="ellipse">
                <a:avLst/>
              </a:prstGeom>
              <a:solidFill>
                <a:srgbClr val="000000"/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 dirty="0"/>
              </a:p>
            </p:txBody>
          </p:sp>
          <p:sp>
            <p:nvSpPr>
              <p:cNvPr id="13333" name="Oval 15"/>
              <p:cNvSpPr>
                <a:spLocks noChangeArrowheads="1"/>
              </p:cNvSpPr>
              <p:nvPr/>
            </p:nvSpPr>
            <p:spPr bwMode="auto">
              <a:xfrm>
                <a:off x="3600" y="1536"/>
                <a:ext cx="58" cy="58"/>
              </a:xfrm>
              <a:prstGeom prst="ellipse">
                <a:avLst/>
              </a:prstGeom>
              <a:solidFill>
                <a:srgbClr val="000000"/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 dirty="0"/>
              </a:p>
            </p:txBody>
          </p:sp>
          <p:sp>
            <p:nvSpPr>
              <p:cNvPr id="13334" name="Oval 16"/>
              <p:cNvSpPr>
                <a:spLocks noChangeArrowheads="1"/>
              </p:cNvSpPr>
              <p:nvPr/>
            </p:nvSpPr>
            <p:spPr bwMode="auto">
              <a:xfrm>
                <a:off x="3216" y="2064"/>
                <a:ext cx="58" cy="58"/>
              </a:xfrm>
              <a:prstGeom prst="ellipse">
                <a:avLst/>
              </a:prstGeom>
              <a:solidFill>
                <a:srgbClr val="000000"/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 dirty="0"/>
              </a:p>
            </p:txBody>
          </p:sp>
          <p:sp>
            <p:nvSpPr>
              <p:cNvPr id="13335" name="Oval 17"/>
              <p:cNvSpPr>
                <a:spLocks noChangeArrowheads="1"/>
              </p:cNvSpPr>
              <p:nvPr/>
            </p:nvSpPr>
            <p:spPr bwMode="auto">
              <a:xfrm>
                <a:off x="3312" y="2064"/>
                <a:ext cx="58" cy="58"/>
              </a:xfrm>
              <a:prstGeom prst="ellipse">
                <a:avLst/>
              </a:prstGeom>
              <a:solidFill>
                <a:srgbClr val="000000"/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 dirty="0"/>
              </a:p>
            </p:txBody>
          </p:sp>
          <p:sp>
            <p:nvSpPr>
              <p:cNvPr id="13336" name="Oval 18"/>
              <p:cNvSpPr>
                <a:spLocks noChangeArrowheads="1"/>
              </p:cNvSpPr>
              <p:nvPr/>
            </p:nvSpPr>
            <p:spPr bwMode="auto">
              <a:xfrm>
                <a:off x="3264" y="1968"/>
                <a:ext cx="58" cy="58"/>
              </a:xfrm>
              <a:prstGeom prst="ellipse">
                <a:avLst/>
              </a:prstGeom>
              <a:solidFill>
                <a:srgbClr val="000000"/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 dirty="0"/>
              </a:p>
            </p:txBody>
          </p:sp>
          <p:sp>
            <p:nvSpPr>
              <p:cNvPr id="13337" name="Oval 19"/>
              <p:cNvSpPr>
                <a:spLocks noChangeArrowheads="1"/>
              </p:cNvSpPr>
              <p:nvPr/>
            </p:nvSpPr>
            <p:spPr bwMode="auto">
              <a:xfrm>
                <a:off x="3216" y="1872"/>
                <a:ext cx="58" cy="58"/>
              </a:xfrm>
              <a:prstGeom prst="ellipse">
                <a:avLst/>
              </a:prstGeom>
              <a:solidFill>
                <a:srgbClr val="000000"/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 dirty="0"/>
              </a:p>
            </p:txBody>
          </p:sp>
          <p:sp>
            <p:nvSpPr>
              <p:cNvPr id="13338" name="Oval 20"/>
              <p:cNvSpPr>
                <a:spLocks noChangeArrowheads="1"/>
              </p:cNvSpPr>
              <p:nvPr/>
            </p:nvSpPr>
            <p:spPr bwMode="auto">
              <a:xfrm>
                <a:off x="3144" y="1976"/>
                <a:ext cx="58" cy="58"/>
              </a:xfrm>
              <a:prstGeom prst="ellipse">
                <a:avLst/>
              </a:prstGeom>
              <a:solidFill>
                <a:srgbClr val="000000"/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 dirty="0"/>
              </a:p>
            </p:txBody>
          </p:sp>
          <p:sp>
            <p:nvSpPr>
              <p:cNvPr id="13339" name="Oval 21"/>
              <p:cNvSpPr>
                <a:spLocks noChangeArrowheads="1"/>
              </p:cNvSpPr>
              <p:nvPr/>
            </p:nvSpPr>
            <p:spPr bwMode="auto">
              <a:xfrm>
                <a:off x="3120" y="2064"/>
                <a:ext cx="58" cy="58"/>
              </a:xfrm>
              <a:prstGeom prst="ellipse">
                <a:avLst/>
              </a:prstGeom>
              <a:solidFill>
                <a:srgbClr val="000000"/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 dirty="0"/>
              </a:p>
            </p:txBody>
          </p:sp>
          <p:sp>
            <p:nvSpPr>
              <p:cNvPr id="13340" name="Oval 22"/>
              <p:cNvSpPr>
                <a:spLocks noChangeArrowheads="1"/>
              </p:cNvSpPr>
              <p:nvPr/>
            </p:nvSpPr>
            <p:spPr bwMode="auto">
              <a:xfrm>
                <a:off x="3216" y="2160"/>
                <a:ext cx="58" cy="58"/>
              </a:xfrm>
              <a:prstGeom prst="ellipse">
                <a:avLst/>
              </a:prstGeom>
              <a:solidFill>
                <a:srgbClr val="000000"/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 dirty="0"/>
              </a:p>
            </p:txBody>
          </p:sp>
          <p:sp>
            <p:nvSpPr>
              <p:cNvPr id="13341" name="Oval 23"/>
              <p:cNvSpPr>
                <a:spLocks noChangeArrowheads="1"/>
              </p:cNvSpPr>
              <p:nvPr/>
            </p:nvSpPr>
            <p:spPr bwMode="auto">
              <a:xfrm>
                <a:off x="3312" y="2256"/>
                <a:ext cx="58" cy="58"/>
              </a:xfrm>
              <a:prstGeom prst="ellipse">
                <a:avLst/>
              </a:prstGeom>
              <a:solidFill>
                <a:srgbClr val="000000"/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 dirty="0"/>
              </a:p>
            </p:txBody>
          </p:sp>
          <p:sp>
            <p:nvSpPr>
              <p:cNvPr id="13342" name="Oval 24"/>
              <p:cNvSpPr>
                <a:spLocks noChangeArrowheads="1"/>
              </p:cNvSpPr>
              <p:nvPr/>
            </p:nvSpPr>
            <p:spPr bwMode="auto">
              <a:xfrm>
                <a:off x="3168" y="2256"/>
                <a:ext cx="58" cy="58"/>
              </a:xfrm>
              <a:prstGeom prst="ellipse">
                <a:avLst/>
              </a:prstGeom>
              <a:solidFill>
                <a:srgbClr val="000000"/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 dirty="0"/>
              </a:p>
            </p:txBody>
          </p:sp>
          <p:sp>
            <p:nvSpPr>
              <p:cNvPr id="13343" name="Oval 25"/>
              <p:cNvSpPr>
                <a:spLocks noChangeArrowheads="1"/>
              </p:cNvSpPr>
              <p:nvPr/>
            </p:nvSpPr>
            <p:spPr bwMode="auto">
              <a:xfrm>
                <a:off x="3544" y="1640"/>
                <a:ext cx="58" cy="58"/>
              </a:xfrm>
              <a:prstGeom prst="ellipse">
                <a:avLst/>
              </a:prstGeom>
              <a:solidFill>
                <a:srgbClr val="000000"/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 dirty="0"/>
              </a:p>
            </p:txBody>
          </p:sp>
          <p:sp>
            <p:nvSpPr>
              <p:cNvPr id="13344" name="Oval 26"/>
              <p:cNvSpPr>
                <a:spLocks noChangeArrowheads="1"/>
              </p:cNvSpPr>
              <p:nvPr/>
            </p:nvSpPr>
            <p:spPr bwMode="auto">
              <a:xfrm>
                <a:off x="3408" y="1824"/>
                <a:ext cx="58" cy="58"/>
              </a:xfrm>
              <a:prstGeom prst="ellipse">
                <a:avLst/>
              </a:prstGeom>
              <a:solidFill>
                <a:srgbClr val="000000"/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 dirty="0"/>
              </a:p>
            </p:txBody>
          </p:sp>
          <p:sp>
            <p:nvSpPr>
              <p:cNvPr id="13345" name="Oval 27"/>
              <p:cNvSpPr>
                <a:spLocks noChangeArrowheads="1"/>
              </p:cNvSpPr>
              <p:nvPr/>
            </p:nvSpPr>
            <p:spPr bwMode="auto">
              <a:xfrm>
                <a:off x="3638" y="1824"/>
                <a:ext cx="58" cy="58"/>
              </a:xfrm>
              <a:prstGeom prst="ellipse">
                <a:avLst/>
              </a:prstGeom>
              <a:solidFill>
                <a:srgbClr val="000000"/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 dirty="0"/>
              </a:p>
            </p:txBody>
          </p:sp>
          <p:sp>
            <p:nvSpPr>
              <p:cNvPr id="13346" name="Oval 28"/>
              <p:cNvSpPr>
                <a:spLocks noChangeArrowheads="1"/>
              </p:cNvSpPr>
              <p:nvPr/>
            </p:nvSpPr>
            <p:spPr bwMode="auto">
              <a:xfrm>
                <a:off x="3734" y="1824"/>
                <a:ext cx="58" cy="58"/>
              </a:xfrm>
              <a:prstGeom prst="ellipse">
                <a:avLst/>
              </a:prstGeom>
              <a:solidFill>
                <a:srgbClr val="000000"/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 dirty="0"/>
              </a:p>
            </p:txBody>
          </p:sp>
          <p:sp>
            <p:nvSpPr>
              <p:cNvPr id="13347" name="Oval 29"/>
              <p:cNvSpPr>
                <a:spLocks noChangeArrowheads="1"/>
              </p:cNvSpPr>
              <p:nvPr/>
            </p:nvSpPr>
            <p:spPr bwMode="auto">
              <a:xfrm>
                <a:off x="3686" y="1728"/>
                <a:ext cx="58" cy="58"/>
              </a:xfrm>
              <a:prstGeom prst="ellipse">
                <a:avLst/>
              </a:prstGeom>
              <a:solidFill>
                <a:srgbClr val="000000"/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 dirty="0"/>
              </a:p>
            </p:txBody>
          </p:sp>
          <p:sp>
            <p:nvSpPr>
              <p:cNvPr id="13348" name="Oval 30"/>
              <p:cNvSpPr>
                <a:spLocks noChangeArrowheads="1"/>
              </p:cNvSpPr>
              <p:nvPr/>
            </p:nvSpPr>
            <p:spPr bwMode="auto">
              <a:xfrm>
                <a:off x="3638" y="1632"/>
                <a:ext cx="58" cy="58"/>
              </a:xfrm>
              <a:prstGeom prst="ellipse">
                <a:avLst/>
              </a:prstGeom>
              <a:solidFill>
                <a:srgbClr val="000000"/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 dirty="0"/>
              </a:p>
            </p:txBody>
          </p:sp>
          <p:sp>
            <p:nvSpPr>
              <p:cNvPr id="13349" name="Oval 31"/>
              <p:cNvSpPr>
                <a:spLocks noChangeArrowheads="1"/>
              </p:cNvSpPr>
              <p:nvPr/>
            </p:nvSpPr>
            <p:spPr bwMode="auto">
              <a:xfrm>
                <a:off x="3566" y="1736"/>
                <a:ext cx="58" cy="58"/>
              </a:xfrm>
              <a:prstGeom prst="ellipse">
                <a:avLst/>
              </a:prstGeom>
              <a:solidFill>
                <a:srgbClr val="000000"/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 dirty="0"/>
              </a:p>
            </p:txBody>
          </p:sp>
          <p:sp>
            <p:nvSpPr>
              <p:cNvPr id="13350" name="Oval 32"/>
              <p:cNvSpPr>
                <a:spLocks noChangeArrowheads="1"/>
              </p:cNvSpPr>
              <p:nvPr/>
            </p:nvSpPr>
            <p:spPr bwMode="auto">
              <a:xfrm>
                <a:off x="3542" y="1824"/>
                <a:ext cx="58" cy="58"/>
              </a:xfrm>
              <a:prstGeom prst="ellipse">
                <a:avLst/>
              </a:prstGeom>
              <a:solidFill>
                <a:srgbClr val="000000"/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 dirty="0"/>
              </a:p>
            </p:txBody>
          </p:sp>
          <p:sp>
            <p:nvSpPr>
              <p:cNvPr id="13351" name="Oval 33"/>
              <p:cNvSpPr>
                <a:spLocks noChangeArrowheads="1"/>
              </p:cNvSpPr>
              <p:nvPr/>
            </p:nvSpPr>
            <p:spPr bwMode="auto">
              <a:xfrm>
                <a:off x="3638" y="1920"/>
                <a:ext cx="58" cy="58"/>
              </a:xfrm>
              <a:prstGeom prst="ellipse">
                <a:avLst/>
              </a:prstGeom>
              <a:solidFill>
                <a:srgbClr val="000000"/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 dirty="0"/>
              </a:p>
            </p:txBody>
          </p:sp>
          <p:sp>
            <p:nvSpPr>
              <p:cNvPr id="13352" name="Oval 34"/>
              <p:cNvSpPr>
                <a:spLocks noChangeArrowheads="1"/>
              </p:cNvSpPr>
              <p:nvPr/>
            </p:nvSpPr>
            <p:spPr bwMode="auto">
              <a:xfrm>
                <a:off x="3504" y="1920"/>
                <a:ext cx="58" cy="58"/>
              </a:xfrm>
              <a:prstGeom prst="ellipse">
                <a:avLst/>
              </a:prstGeom>
              <a:solidFill>
                <a:srgbClr val="000000"/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 dirty="0"/>
              </a:p>
            </p:txBody>
          </p:sp>
          <p:sp>
            <p:nvSpPr>
              <p:cNvPr id="13353" name="Oval 35"/>
              <p:cNvSpPr>
                <a:spLocks noChangeArrowheads="1"/>
              </p:cNvSpPr>
              <p:nvPr/>
            </p:nvSpPr>
            <p:spPr bwMode="auto">
              <a:xfrm>
                <a:off x="3590" y="2016"/>
                <a:ext cx="58" cy="58"/>
              </a:xfrm>
              <a:prstGeom prst="ellipse">
                <a:avLst/>
              </a:prstGeom>
              <a:solidFill>
                <a:srgbClr val="000000"/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 dirty="0"/>
              </a:p>
            </p:txBody>
          </p:sp>
          <p:sp>
            <p:nvSpPr>
              <p:cNvPr id="13354" name="Oval 36"/>
              <p:cNvSpPr>
                <a:spLocks noChangeArrowheads="1"/>
              </p:cNvSpPr>
              <p:nvPr/>
            </p:nvSpPr>
            <p:spPr bwMode="auto">
              <a:xfrm>
                <a:off x="3542" y="2294"/>
                <a:ext cx="58" cy="58"/>
              </a:xfrm>
              <a:prstGeom prst="ellipse">
                <a:avLst/>
              </a:prstGeom>
              <a:solidFill>
                <a:srgbClr val="000000"/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 dirty="0"/>
              </a:p>
            </p:txBody>
          </p:sp>
          <p:sp>
            <p:nvSpPr>
              <p:cNvPr id="13355" name="Oval 37"/>
              <p:cNvSpPr>
                <a:spLocks noChangeArrowheads="1"/>
              </p:cNvSpPr>
              <p:nvPr/>
            </p:nvSpPr>
            <p:spPr bwMode="auto">
              <a:xfrm>
                <a:off x="3590" y="2198"/>
                <a:ext cx="58" cy="58"/>
              </a:xfrm>
              <a:prstGeom prst="ellipse">
                <a:avLst/>
              </a:prstGeom>
              <a:solidFill>
                <a:srgbClr val="000000"/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 dirty="0"/>
              </a:p>
            </p:txBody>
          </p:sp>
          <p:sp>
            <p:nvSpPr>
              <p:cNvPr id="13356" name="Oval 38"/>
              <p:cNvSpPr>
                <a:spLocks noChangeArrowheads="1"/>
              </p:cNvSpPr>
              <p:nvPr/>
            </p:nvSpPr>
            <p:spPr bwMode="auto">
              <a:xfrm>
                <a:off x="3542" y="2102"/>
                <a:ext cx="58" cy="58"/>
              </a:xfrm>
              <a:prstGeom prst="ellipse">
                <a:avLst/>
              </a:prstGeom>
              <a:solidFill>
                <a:srgbClr val="000000"/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 dirty="0"/>
              </a:p>
            </p:txBody>
          </p:sp>
          <p:sp>
            <p:nvSpPr>
              <p:cNvPr id="13357" name="Oval 39"/>
              <p:cNvSpPr>
                <a:spLocks noChangeArrowheads="1"/>
              </p:cNvSpPr>
              <p:nvPr/>
            </p:nvSpPr>
            <p:spPr bwMode="auto">
              <a:xfrm>
                <a:off x="3470" y="2206"/>
                <a:ext cx="58" cy="58"/>
              </a:xfrm>
              <a:prstGeom prst="ellipse">
                <a:avLst/>
              </a:prstGeom>
              <a:solidFill>
                <a:srgbClr val="000000"/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 dirty="0"/>
              </a:p>
            </p:txBody>
          </p:sp>
          <p:sp>
            <p:nvSpPr>
              <p:cNvPr id="13358" name="Oval 40"/>
              <p:cNvSpPr>
                <a:spLocks noChangeArrowheads="1"/>
              </p:cNvSpPr>
              <p:nvPr/>
            </p:nvSpPr>
            <p:spPr bwMode="auto">
              <a:xfrm>
                <a:off x="3446" y="2294"/>
                <a:ext cx="58" cy="58"/>
              </a:xfrm>
              <a:prstGeom prst="ellipse">
                <a:avLst/>
              </a:prstGeom>
              <a:solidFill>
                <a:srgbClr val="000000"/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 dirty="0"/>
              </a:p>
            </p:txBody>
          </p:sp>
          <p:sp>
            <p:nvSpPr>
              <p:cNvPr id="13359" name="Oval 41"/>
              <p:cNvSpPr>
                <a:spLocks noChangeArrowheads="1"/>
              </p:cNvSpPr>
              <p:nvPr/>
            </p:nvSpPr>
            <p:spPr bwMode="auto">
              <a:xfrm>
                <a:off x="3542" y="2390"/>
                <a:ext cx="58" cy="58"/>
              </a:xfrm>
              <a:prstGeom prst="ellipse">
                <a:avLst/>
              </a:prstGeom>
              <a:solidFill>
                <a:srgbClr val="000000"/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 dirty="0"/>
              </a:p>
            </p:txBody>
          </p:sp>
          <p:sp>
            <p:nvSpPr>
              <p:cNvPr id="13360" name="Oval 42"/>
              <p:cNvSpPr>
                <a:spLocks noChangeArrowheads="1"/>
              </p:cNvSpPr>
              <p:nvPr/>
            </p:nvSpPr>
            <p:spPr bwMode="auto">
              <a:xfrm>
                <a:off x="3360" y="2160"/>
                <a:ext cx="58" cy="58"/>
              </a:xfrm>
              <a:prstGeom prst="ellipse">
                <a:avLst/>
              </a:prstGeom>
              <a:solidFill>
                <a:srgbClr val="000000"/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 dirty="0"/>
              </a:p>
            </p:txBody>
          </p:sp>
          <p:sp>
            <p:nvSpPr>
              <p:cNvPr id="13361" name="Oval 43"/>
              <p:cNvSpPr>
                <a:spLocks noChangeArrowheads="1"/>
              </p:cNvSpPr>
              <p:nvPr/>
            </p:nvSpPr>
            <p:spPr bwMode="auto">
              <a:xfrm>
                <a:off x="4598" y="3038"/>
                <a:ext cx="58" cy="58"/>
              </a:xfrm>
              <a:prstGeom prst="ellipse">
                <a:avLst/>
              </a:prstGeom>
              <a:solidFill>
                <a:srgbClr val="000000"/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 dirty="0"/>
              </a:p>
            </p:txBody>
          </p:sp>
          <p:sp>
            <p:nvSpPr>
              <p:cNvPr id="13362" name="Oval 44"/>
              <p:cNvSpPr>
                <a:spLocks noChangeArrowheads="1"/>
              </p:cNvSpPr>
              <p:nvPr/>
            </p:nvSpPr>
            <p:spPr bwMode="auto">
              <a:xfrm>
                <a:off x="4646" y="2942"/>
                <a:ext cx="58" cy="58"/>
              </a:xfrm>
              <a:prstGeom prst="ellipse">
                <a:avLst/>
              </a:prstGeom>
              <a:solidFill>
                <a:srgbClr val="000000"/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 dirty="0"/>
              </a:p>
            </p:txBody>
          </p:sp>
          <p:sp>
            <p:nvSpPr>
              <p:cNvPr id="13363" name="Oval 45"/>
              <p:cNvSpPr>
                <a:spLocks noChangeArrowheads="1"/>
              </p:cNvSpPr>
              <p:nvPr/>
            </p:nvSpPr>
            <p:spPr bwMode="auto">
              <a:xfrm>
                <a:off x="4598" y="2846"/>
                <a:ext cx="58" cy="58"/>
              </a:xfrm>
              <a:prstGeom prst="ellipse">
                <a:avLst/>
              </a:prstGeom>
              <a:solidFill>
                <a:srgbClr val="000000"/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 dirty="0"/>
              </a:p>
            </p:txBody>
          </p:sp>
          <p:sp>
            <p:nvSpPr>
              <p:cNvPr id="13364" name="Oval 46"/>
              <p:cNvSpPr>
                <a:spLocks noChangeArrowheads="1"/>
              </p:cNvSpPr>
              <p:nvPr/>
            </p:nvSpPr>
            <p:spPr bwMode="auto">
              <a:xfrm>
                <a:off x="4526" y="2950"/>
                <a:ext cx="58" cy="58"/>
              </a:xfrm>
              <a:prstGeom prst="ellipse">
                <a:avLst/>
              </a:prstGeom>
              <a:solidFill>
                <a:srgbClr val="000000"/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 dirty="0"/>
              </a:p>
            </p:txBody>
          </p:sp>
          <p:sp>
            <p:nvSpPr>
              <p:cNvPr id="13365" name="Oval 47"/>
              <p:cNvSpPr>
                <a:spLocks noChangeArrowheads="1"/>
              </p:cNvSpPr>
              <p:nvPr/>
            </p:nvSpPr>
            <p:spPr bwMode="auto">
              <a:xfrm>
                <a:off x="4502" y="3038"/>
                <a:ext cx="58" cy="58"/>
              </a:xfrm>
              <a:prstGeom prst="ellipse">
                <a:avLst/>
              </a:prstGeom>
              <a:solidFill>
                <a:srgbClr val="000000"/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 dirty="0"/>
              </a:p>
            </p:txBody>
          </p:sp>
          <p:sp>
            <p:nvSpPr>
              <p:cNvPr id="13366" name="Oval 48"/>
              <p:cNvSpPr>
                <a:spLocks noChangeArrowheads="1"/>
              </p:cNvSpPr>
              <p:nvPr/>
            </p:nvSpPr>
            <p:spPr bwMode="auto">
              <a:xfrm>
                <a:off x="4598" y="3134"/>
                <a:ext cx="58" cy="58"/>
              </a:xfrm>
              <a:prstGeom prst="ellipse">
                <a:avLst/>
              </a:prstGeom>
              <a:solidFill>
                <a:srgbClr val="000000"/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 dirty="0"/>
              </a:p>
            </p:txBody>
          </p:sp>
          <p:sp>
            <p:nvSpPr>
              <p:cNvPr id="13367" name="Oval 49"/>
              <p:cNvSpPr>
                <a:spLocks noChangeArrowheads="1"/>
              </p:cNvSpPr>
              <p:nvPr/>
            </p:nvSpPr>
            <p:spPr bwMode="auto">
              <a:xfrm>
                <a:off x="4550" y="3230"/>
                <a:ext cx="58" cy="58"/>
              </a:xfrm>
              <a:prstGeom prst="ellipse">
                <a:avLst/>
              </a:prstGeom>
              <a:solidFill>
                <a:srgbClr val="000000"/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 dirty="0"/>
              </a:p>
            </p:txBody>
          </p:sp>
          <p:sp>
            <p:nvSpPr>
              <p:cNvPr id="13368" name="Oval 50"/>
              <p:cNvSpPr>
                <a:spLocks noChangeArrowheads="1"/>
              </p:cNvSpPr>
              <p:nvPr/>
            </p:nvSpPr>
            <p:spPr bwMode="auto">
              <a:xfrm>
                <a:off x="3264" y="2448"/>
                <a:ext cx="58" cy="58"/>
              </a:xfrm>
              <a:prstGeom prst="ellipse">
                <a:avLst/>
              </a:prstGeom>
              <a:solidFill>
                <a:srgbClr val="000000"/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 dirty="0"/>
              </a:p>
            </p:txBody>
          </p:sp>
          <p:sp>
            <p:nvSpPr>
              <p:cNvPr id="13369" name="Oval 51"/>
              <p:cNvSpPr>
                <a:spLocks noChangeArrowheads="1"/>
              </p:cNvSpPr>
              <p:nvPr/>
            </p:nvSpPr>
            <p:spPr bwMode="auto">
              <a:xfrm>
                <a:off x="3312" y="2352"/>
                <a:ext cx="58" cy="58"/>
              </a:xfrm>
              <a:prstGeom prst="ellipse">
                <a:avLst/>
              </a:prstGeom>
              <a:solidFill>
                <a:srgbClr val="000000"/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 dirty="0"/>
              </a:p>
            </p:txBody>
          </p:sp>
          <p:sp>
            <p:nvSpPr>
              <p:cNvPr id="13370" name="Oval 52"/>
              <p:cNvSpPr>
                <a:spLocks noChangeArrowheads="1"/>
              </p:cNvSpPr>
              <p:nvPr/>
            </p:nvSpPr>
            <p:spPr bwMode="auto">
              <a:xfrm>
                <a:off x="3192" y="2360"/>
                <a:ext cx="58" cy="58"/>
              </a:xfrm>
              <a:prstGeom prst="ellipse">
                <a:avLst/>
              </a:prstGeom>
              <a:solidFill>
                <a:srgbClr val="000000"/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 dirty="0"/>
              </a:p>
            </p:txBody>
          </p:sp>
          <p:sp>
            <p:nvSpPr>
              <p:cNvPr id="13371" name="Oval 53"/>
              <p:cNvSpPr>
                <a:spLocks noChangeArrowheads="1"/>
              </p:cNvSpPr>
              <p:nvPr/>
            </p:nvSpPr>
            <p:spPr bwMode="auto">
              <a:xfrm>
                <a:off x="3168" y="2448"/>
                <a:ext cx="58" cy="58"/>
              </a:xfrm>
              <a:prstGeom prst="ellipse">
                <a:avLst/>
              </a:prstGeom>
              <a:solidFill>
                <a:srgbClr val="000000"/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 dirty="0"/>
              </a:p>
            </p:txBody>
          </p:sp>
          <p:sp>
            <p:nvSpPr>
              <p:cNvPr id="13372" name="Oval 54"/>
              <p:cNvSpPr>
                <a:spLocks noChangeArrowheads="1"/>
              </p:cNvSpPr>
              <p:nvPr/>
            </p:nvSpPr>
            <p:spPr bwMode="auto">
              <a:xfrm>
                <a:off x="3264" y="2544"/>
                <a:ext cx="58" cy="58"/>
              </a:xfrm>
              <a:prstGeom prst="ellipse">
                <a:avLst/>
              </a:prstGeom>
              <a:solidFill>
                <a:srgbClr val="000000"/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 dirty="0"/>
              </a:p>
            </p:txBody>
          </p:sp>
          <p:sp>
            <p:nvSpPr>
              <p:cNvPr id="13373" name="Oval 55"/>
              <p:cNvSpPr>
                <a:spLocks noChangeArrowheads="1"/>
              </p:cNvSpPr>
              <p:nvPr/>
            </p:nvSpPr>
            <p:spPr bwMode="auto">
              <a:xfrm>
                <a:off x="3368" y="1680"/>
                <a:ext cx="58" cy="58"/>
              </a:xfrm>
              <a:prstGeom prst="ellipse">
                <a:avLst/>
              </a:prstGeom>
              <a:solidFill>
                <a:srgbClr val="000000"/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 dirty="0"/>
              </a:p>
            </p:txBody>
          </p:sp>
          <p:sp>
            <p:nvSpPr>
              <p:cNvPr id="13374" name="Oval 56"/>
              <p:cNvSpPr>
                <a:spLocks noChangeArrowheads="1"/>
              </p:cNvSpPr>
              <p:nvPr/>
            </p:nvSpPr>
            <p:spPr bwMode="auto">
              <a:xfrm>
                <a:off x="3416" y="1584"/>
                <a:ext cx="58" cy="58"/>
              </a:xfrm>
              <a:prstGeom prst="ellipse">
                <a:avLst/>
              </a:prstGeom>
              <a:solidFill>
                <a:srgbClr val="000000"/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 dirty="0"/>
              </a:p>
            </p:txBody>
          </p:sp>
          <p:sp>
            <p:nvSpPr>
              <p:cNvPr id="13375" name="Oval 57"/>
              <p:cNvSpPr>
                <a:spLocks noChangeArrowheads="1"/>
              </p:cNvSpPr>
              <p:nvPr/>
            </p:nvSpPr>
            <p:spPr bwMode="auto">
              <a:xfrm>
                <a:off x="3296" y="1592"/>
                <a:ext cx="58" cy="58"/>
              </a:xfrm>
              <a:prstGeom prst="ellipse">
                <a:avLst/>
              </a:prstGeom>
              <a:solidFill>
                <a:srgbClr val="000000"/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 dirty="0"/>
              </a:p>
            </p:txBody>
          </p:sp>
          <p:sp>
            <p:nvSpPr>
              <p:cNvPr id="13376" name="Oval 58"/>
              <p:cNvSpPr>
                <a:spLocks noChangeArrowheads="1"/>
              </p:cNvSpPr>
              <p:nvPr/>
            </p:nvSpPr>
            <p:spPr bwMode="auto">
              <a:xfrm>
                <a:off x="3272" y="1680"/>
                <a:ext cx="58" cy="58"/>
              </a:xfrm>
              <a:prstGeom prst="ellipse">
                <a:avLst/>
              </a:prstGeom>
              <a:solidFill>
                <a:srgbClr val="000000"/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 dirty="0"/>
              </a:p>
            </p:txBody>
          </p:sp>
          <p:sp>
            <p:nvSpPr>
              <p:cNvPr id="13377" name="Oval 59"/>
              <p:cNvSpPr>
                <a:spLocks noChangeArrowheads="1"/>
              </p:cNvSpPr>
              <p:nvPr/>
            </p:nvSpPr>
            <p:spPr bwMode="auto">
              <a:xfrm>
                <a:off x="3264" y="1776"/>
                <a:ext cx="58" cy="58"/>
              </a:xfrm>
              <a:prstGeom prst="ellipse">
                <a:avLst/>
              </a:prstGeom>
              <a:solidFill>
                <a:srgbClr val="000000"/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 dirty="0"/>
              </a:p>
            </p:txBody>
          </p:sp>
          <p:sp>
            <p:nvSpPr>
              <p:cNvPr id="13378" name="Oval 60"/>
              <p:cNvSpPr>
                <a:spLocks noChangeArrowheads="1"/>
              </p:cNvSpPr>
              <p:nvPr/>
            </p:nvSpPr>
            <p:spPr bwMode="auto">
              <a:xfrm>
                <a:off x="4296" y="3064"/>
                <a:ext cx="58" cy="58"/>
              </a:xfrm>
              <a:prstGeom prst="ellipse">
                <a:avLst/>
              </a:prstGeom>
              <a:solidFill>
                <a:srgbClr val="000000"/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 dirty="0"/>
              </a:p>
            </p:txBody>
          </p:sp>
          <p:sp>
            <p:nvSpPr>
              <p:cNvPr id="13379" name="Oval 61"/>
              <p:cNvSpPr>
                <a:spLocks noChangeArrowheads="1"/>
              </p:cNvSpPr>
              <p:nvPr/>
            </p:nvSpPr>
            <p:spPr bwMode="auto">
              <a:xfrm>
                <a:off x="4344" y="2968"/>
                <a:ext cx="58" cy="58"/>
              </a:xfrm>
              <a:prstGeom prst="ellipse">
                <a:avLst/>
              </a:prstGeom>
              <a:solidFill>
                <a:srgbClr val="000000"/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 dirty="0"/>
              </a:p>
            </p:txBody>
          </p:sp>
          <p:sp>
            <p:nvSpPr>
              <p:cNvPr id="13380" name="Oval 62"/>
              <p:cNvSpPr>
                <a:spLocks noChangeArrowheads="1"/>
              </p:cNvSpPr>
              <p:nvPr/>
            </p:nvSpPr>
            <p:spPr bwMode="auto">
              <a:xfrm>
                <a:off x="4224" y="2976"/>
                <a:ext cx="58" cy="58"/>
              </a:xfrm>
              <a:prstGeom prst="ellipse">
                <a:avLst/>
              </a:prstGeom>
              <a:solidFill>
                <a:srgbClr val="000000"/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 dirty="0"/>
              </a:p>
            </p:txBody>
          </p:sp>
          <p:sp>
            <p:nvSpPr>
              <p:cNvPr id="13381" name="Oval 63"/>
              <p:cNvSpPr>
                <a:spLocks noChangeArrowheads="1"/>
              </p:cNvSpPr>
              <p:nvPr/>
            </p:nvSpPr>
            <p:spPr bwMode="auto">
              <a:xfrm>
                <a:off x="4200" y="3064"/>
                <a:ext cx="58" cy="58"/>
              </a:xfrm>
              <a:prstGeom prst="ellipse">
                <a:avLst/>
              </a:prstGeom>
              <a:solidFill>
                <a:srgbClr val="000000"/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 dirty="0"/>
              </a:p>
            </p:txBody>
          </p:sp>
          <p:sp>
            <p:nvSpPr>
              <p:cNvPr id="13382" name="Oval 64"/>
              <p:cNvSpPr>
                <a:spLocks noChangeArrowheads="1"/>
              </p:cNvSpPr>
              <p:nvPr/>
            </p:nvSpPr>
            <p:spPr bwMode="auto">
              <a:xfrm>
                <a:off x="3456" y="1728"/>
                <a:ext cx="58" cy="58"/>
              </a:xfrm>
              <a:prstGeom prst="ellipse">
                <a:avLst/>
              </a:prstGeom>
              <a:solidFill>
                <a:srgbClr val="000000"/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 dirty="0"/>
              </a:p>
            </p:txBody>
          </p:sp>
          <p:sp>
            <p:nvSpPr>
              <p:cNvPr id="13383" name="Oval 65"/>
              <p:cNvSpPr>
                <a:spLocks noChangeArrowheads="1"/>
              </p:cNvSpPr>
              <p:nvPr/>
            </p:nvSpPr>
            <p:spPr bwMode="auto">
              <a:xfrm>
                <a:off x="3416" y="2504"/>
                <a:ext cx="58" cy="58"/>
              </a:xfrm>
              <a:prstGeom prst="ellipse">
                <a:avLst/>
              </a:prstGeom>
              <a:solidFill>
                <a:srgbClr val="000000"/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 dirty="0"/>
              </a:p>
            </p:txBody>
          </p:sp>
          <p:sp>
            <p:nvSpPr>
              <p:cNvPr id="13384" name="Oval 66"/>
              <p:cNvSpPr>
                <a:spLocks noChangeArrowheads="1"/>
              </p:cNvSpPr>
              <p:nvPr/>
            </p:nvSpPr>
            <p:spPr bwMode="auto">
              <a:xfrm>
                <a:off x="3464" y="2408"/>
                <a:ext cx="58" cy="58"/>
              </a:xfrm>
              <a:prstGeom prst="ellipse">
                <a:avLst/>
              </a:prstGeom>
              <a:solidFill>
                <a:srgbClr val="000000"/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 dirty="0"/>
              </a:p>
            </p:txBody>
          </p:sp>
          <p:sp>
            <p:nvSpPr>
              <p:cNvPr id="13385" name="Oval 67"/>
              <p:cNvSpPr>
                <a:spLocks noChangeArrowheads="1"/>
              </p:cNvSpPr>
              <p:nvPr/>
            </p:nvSpPr>
            <p:spPr bwMode="auto">
              <a:xfrm>
                <a:off x="3344" y="2416"/>
                <a:ext cx="58" cy="58"/>
              </a:xfrm>
              <a:prstGeom prst="ellipse">
                <a:avLst/>
              </a:prstGeom>
              <a:solidFill>
                <a:srgbClr val="000000"/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 dirty="0"/>
              </a:p>
            </p:txBody>
          </p:sp>
          <p:sp>
            <p:nvSpPr>
              <p:cNvPr id="13386" name="Oval 68"/>
              <p:cNvSpPr>
                <a:spLocks noChangeArrowheads="1"/>
              </p:cNvSpPr>
              <p:nvPr/>
            </p:nvSpPr>
            <p:spPr bwMode="auto">
              <a:xfrm>
                <a:off x="3320" y="2504"/>
                <a:ext cx="58" cy="58"/>
              </a:xfrm>
              <a:prstGeom prst="ellipse">
                <a:avLst/>
              </a:prstGeom>
              <a:solidFill>
                <a:srgbClr val="000000"/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 dirty="0"/>
              </a:p>
            </p:txBody>
          </p:sp>
          <p:sp>
            <p:nvSpPr>
              <p:cNvPr id="13387" name="Oval 69"/>
              <p:cNvSpPr>
                <a:spLocks noChangeArrowheads="1"/>
              </p:cNvSpPr>
              <p:nvPr/>
            </p:nvSpPr>
            <p:spPr bwMode="auto">
              <a:xfrm>
                <a:off x="4392" y="3160"/>
                <a:ext cx="58" cy="58"/>
              </a:xfrm>
              <a:prstGeom prst="ellipse">
                <a:avLst/>
              </a:prstGeom>
              <a:solidFill>
                <a:srgbClr val="000000"/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 dirty="0"/>
              </a:p>
            </p:txBody>
          </p:sp>
          <p:sp>
            <p:nvSpPr>
              <p:cNvPr id="13388" name="Oval 70"/>
              <p:cNvSpPr>
                <a:spLocks noChangeArrowheads="1"/>
              </p:cNvSpPr>
              <p:nvPr/>
            </p:nvSpPr>
            <p:spPr bwMode="auto">
              <a:xfrm>
                <a:off x="4440" y="3064"/>
                <a:ext cx="58" cy="58"/>
              </a:xfrm>
              <a:prstGeom prst="ellipse">
                <a:avLst/>
              </a:prstGeom>
              <a:solidFill>
                <a:srgbClr val="000000"/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 dirty="0"/>
              </a:p>
            </p:txBody>
          </p:sp>
          <p:sp>
            <p:nvSpPr>
              <p:cNvPr id="13389" name="Oval 71"/>
              <p:cNvSpPr>
                <a:spLocks noChangeArrowheads="1"/>
              </p:cNvSpPr>
              <p:nvPr/>
            </p:nvSpPr>
            <p:spPr bwMode="auto">
              <a:xfrm>
                <a:off x="4512" y="3158"/>
                <a:ext cx="58" cy="58"/>
              </a:xfrm>
              <a:prstGeom prst="ellipse">
                <a:avLst/>
              </a:prstGeom>
              <a:solidFill>
                <a:srgbClr val="000000"/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 dirty="0"/>
              </a:p>
            </p:txBody>
          </p:sp>
          <p:sp>
            <p:nvSpPr>
              <p:cNvPr id="13390" name="Oval 72"/>
              <p:cNvSpPr>
                <a:spLocks noChangeArrowheads="1"/>
              </p:cNvSpPr>
              <p:nvPr/>
            </p:nvSpPr>
            <p:spPr bwMode="auto">
              <a:xfrm>
                <a:off x="4296" y="3160"/>
                <a:ext cx="58" cy="58"/>
              </a:xfrm>
              <a:prstGeom prst="ellipse">
                <a:avLst/>
              </a:prstGeom>
              <a:solidFill>
                <a:srgbClr val="000000"/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 dirty="0"/>
              </a:p>
            </p:txBody>
          </p:sp>
          <p:sp>
            <p:nvSpPr>
              <p:cNvPr id="13391" name="Oval 73"/>
              <p:cNvSpPr>
                <a:spLocks noChangeArrowheads="1"/>
              </p:cNvSpPr>
              <p:nvPr/>
            </p:nvSpPr>
            <p:spPr bwMode="auto">
              <a:xfrm>
                <a:off x="4800" y="3024"/>
                <a:ext cx="58" cy="58"/>
              </a:xfrm>
              <a:prstGeom prst="ellipse">
                <a:avLst/>
              </a:prstGeom>
              <a:solidFill>
                <a:srgbClr val="000000"/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 dirty="0"/>
              </a:p>
            </p:txBody>
          </p:sp>
          <p:sp>
            <p:nvSpPr>
              <p:cNvPr id="13392" name="Oval 74"/>
              <p:cNvSpPr>
                <a:spLocks noChangeArrowheads="1"/>
              </p:cNvSpPr>
              <p:nvPr/>
            </p:nvSpPr>
            <p:spPr bwMode="auto">
              <a:xfrm>
                <a:off x="4848" y="2928"/>
                <a:ext cx="58" cy="58"/>
              </a:xfrm>
              <a:prstGeom prst="ellipse">
                <a:avLst/>
              </a:prstGeom>
              <a:solidFill>
                <a:srgbClr val="000000"/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 dirty="0"/>
              </a:p>
            </p:txBody>
          </p:sp>
          <p:sp>
            <p:nvSpPr>
              <p:cNvPr id="13393" name="Oval 75"/>
              <p:cNvSpPr>
                <a:spLocks noChangeArrowheads="1"/>
              </p:cNvSpPr>
              <p:nvPr/>
            </p:nvSpPr>
            <p:spPr bwMode="auto">
              <a:xfrm>
                <a:off x="4728" y="2936"/>
                <a:ext cx="58" cy="58"/>
              </a:xfrm>
              <a:prstGeom prst="ellipse">
                <a:avLst/>
              </a:prstGeom>
              <a:solidFill>
                <a:srgbClr val="000000"/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 dirty="0"/>
              </a:p>
            </p:txBody>
          </p:sp>
          <p:sp>
            <p:nvSpPr>
              <p:cNvPr id="13394" name="Oval 76"/>
              <p:cNvSpPr>
                <a:spLocks noChangeArrowheads="1"/>
              </p:cNvSpPr>
              <p:nvPr/>
            </p:nvSpPr>
            <p:spPr bwMode="auto">
              <a:xfrm>
                <a:off x="4704" y="3024"/>
                <a:ext cx="58" cy="58"/>
              </a:xfrm>
              <a:prstGeom prst="ellipse">
                <a:avLst/>
              </a:prstGeom>
              <a:solidFill>
                <a:srgbClr val="000000"/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 dirty="0"/>
              </a:p>
            </p:txBody>
          </p:sp>
          <p:sp>
            <p:nvSpPr>
              <p:cNvPr id="13395" name="Oval 77"/>
              <p:cNvSpPr>
                <a:spLocks noChangeArrowheads="1"/>
              </p:cNvSpPr>
              <p:nvPr/>
            </p:nvSpPr>
            <p:spPr bwMode="auto">
              <a:xfrm>
                <a:off x="3120" y="2160"/>
                <a:ext cx="58" cy="58"/>
              </a:xfrm>
              <a:prstGeom prst="ellipse">
                <a:avLst/>
              </a:prstGeom>
              <a:solidFill>
                <a:srgbClr val="000000"/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 dirty="0"/>
              </a:p>
            </p:txBody>
          </p:sp>
          <p:sp>
            <p:nvSpPr>
              <p:cNvPr id="13396" name="Oval 78"/>
              <p:cNvSpPr>
                <a:spLocks noChangeArrowheads="1"/>
              </p:cNvSpPr>
              <p:nvPr/>
            </p:nvSpPr>
            <p:spPr bwMode="auto">
              <a:xfrm>
                <a:off x="3408" y="2102"/>
                <a:ext cx="58" cy="58"/>
              </a:xfrm>
              <a:prstGeom prst="ellipse">
                <a:avLst/>
              </a:prstGeom>
              <a:solidFill>
                <a:srgbClr val="000000"/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 dirty="0"/>
              </a:p>
            </p:txBody>
          </p:sp>
          <p:sp>
            <p:nvSpPr>
              <p:cNvPr id="13397" name="Oval 79"/>
              <p:cNvSpPr>
                <a:spLocks noChangeArrowheads="1"/>
              </p:cNvSpPr>
              <p:nvPr/>
            </p:nvSpPr>
            <p:spPr bwMode="auto">
              <a:xfrm>
                <a:off x="4790" y="3038"/>
                <a:ext cx="58" cy="58"/>
              </a:xfrm>
              <a:prstGeom prst="ellipse">
                <a:avLst/>
              </a:prstGeom>
              <a:solidFill>
                <a:srgbClr val="000000"/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 dirty="0"/>
              </a:p>
            </p:txBody>
          </p:sp>
          <p:sp>
            <p:nvSpPr>
              <p:cNvPr id="13398" name="Oval 80"/>
              <p:cNvSpPr>
                <a:spLocks noChangeArrowheads="1"/>
              </p:cNvSpPr>
              <p:nvPr/>
            </p:nvSpPr>
            <p:spPr bwMode="auto">
              <a:xfrm>
                <a:off x="4886" y="3134"/>
                <a:ext cx="58" cy="58"/>
              </a:xfrm>
              <a:prstGeom prst="ellipse">
                <a:avLst/>
              </a:prstGeom>
              <a:solidFill>
                <a:srgbClr val="000000"/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 dirty="0"/>
              </a:p>
            </p:txBody>
          </p:sp>
          <p:sp>
            <p:nvSpPr>
              <p:cNvPr id="13399" name="Oval 81"/>
              <p:cNvSpPr>
                <a:spLocks noChangeArrowheads="1"/>
              </p:cNvSpPr>
              <p:nvPr/>
            </p:nvSpPr>
            <p:spPr bwMode="auto">
              <a:xfrm>
                <a:off x="3344" y="1752"/>
                <a:ext cx="58" cy="58"/>
              </a:xfrm>
              <a:prstGeom prst="ellipse">
                <a:avLst/>
              </a:prstGeom>
              <a:solidFill>
                <a:srgbClr val="000000"/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 dirty="0"/>
              </a:p>
            </p:txBody>
          </p:sp>
          <p:sp>
            <p:nvSpPr>
              <p:cNvPr id="13400" name="Oval 82"/>
              <p:cNvSpPr>
                <a:spLocks noChangeArrowheads="1"/>
              </p:cNvSpPr>
              <p:nvPr/>
            </p:nvSpPr>
            <p:spPr bwMode="auto">
              <a:xfrm>
                <a:off x="3552" y="1440"/>
                <a:ext cx="58" cy="58"/>
              </a:xfrm>
              <a:prstGeom prst="ellipse">
                <a:avLst/>
              </a:prstGeom>
              <a:solidFill>
                <a:srgbClr val="000000"/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 dirty="0"/>
              </a:p>
            </p:txBody>
          </p:sp>
          <p:sp>
            <p:nvSpPr>
              <p:cNvPr id="13401" name="Oval 83"/>
              <p:cNvSpPr>
                <a:spLocks noChangeArrowheads="1"/>
              </p:cNvSpPr>
              <p:nvPr/>
            </p:nvSpPr>
            <p:spPr bwMode="auto">
              <a:xfrm>
                <a:off x="3696" y="1536"/>
                <a:ext cx="58" cy="58"/>
              </a:xfrm>
              <a:prstGeom prst="ellipse">
                <a:avLst/>
              </a:prstGeom>
              <a:solidFill>
                <a:srgbClr val="000000"/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 dirty="0"/>
              </a:p>
            </p:txBody>
          </p:sp>
          <p:sp>
            <p:nvSpPr>
              <p:cNvPr id="13402" name="Oval 84"/>
              <p:cNvSpPr>
                <a:spLocks noChangeArrowheads="1"/>
              </p:cNvSpPr>
              <p:nvPr/>
            </p:nvSpPr>
            <p:spPr bwMode="auto">
              <a:xfrm>
                <a:off x="3744" y="1632"/>
                <a:ext cx="58" cy="58"/>
              </a:xfrm>
              <a:prstGeom prst="ellipse">
                <a:avLst/>
              </a:prstGeom>
              <a:solidFill>
                <a:srgbClr val="000000"/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 dirty="0"/>
              </a:p>
            </p:txBody>
          </p:sp>
          <p:sp>
            <p:nvSpPr>
              <p:cNvPr id="13403" name="Oval 85"/>
              <p:cNvSpPr>
                <a:spLocks noChangeArrowheads="1"/>
              </p:cNvSpPr>
              <p:nvPr/>
            </p:nvSpPr>
            <p:spPr bwMode="auto">
              <a:xfrm>
                <a:off x="3168" y="2544"/>
                <a:ext cx="58" cy="58"/>
              </a:xfrm>
              <a:prstGeom prst="ellipse">
                <a:avLst/>
              </a:prstGeom>
              <a:solidFill>
                <a:srgbClr val="000000"/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 dirty="0"/>
              </a:p>
            </p:txBody>
          </p:sp>
          <p:sp>
            <p:nvSpPr>
              <p:cNvPr id="13404" name="Oval 86"/>
              <p:cNvSpPr>
                <a:spLocks noChangeArrowheads="1"/>
              </p:cNvSpPr>
              <p:nvPr/>
            </p:nvSpPr>
            <p:spPr bwMode="auto">
              <a:xfrm>
                <a:off x="3072" y="2352"/>
                <a:ext cx="58" cy="58"/>
              </a:xfrm>
              <a:prstGeom prst="ellipse">
                <a:avLst/>
              </a:prstGeom>
              <a:solidFill>
                <a:srgbClr val="000000"/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 dirty="0"/>
              </a:p>
            </p:txBody>
          </p:sp>
          <p:sp>
            <p:nvSpPr>
              <p:cNvPr id="13405" name="Oval 87"/>
              <p:cNvSpPr>
                <a:spLocks noChangeArrowheads="1"/>
              </p:cNvSpPr>
              <p:nvPr/>
            </p:nvSpPr>
            <p:spPr bwMode="auto">
              <a:xfrm>
                <a:off x="4992" y="3014"/>
                <a:ext cx="58" cy="58"/>
              </a:xfrm>
              <a:prstGeom prst="ellipse">
                <a:avLst/>
              </a:prstGeom>
              <a:solidFill>
                <a:srgbClr val="000000"/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 dirty="0"/>
              </a:p>
            </p:txBody>
          </p:sp>
          <p:sp>
            <p:nvSpPr>
              <p:cNvPr id="13406" name="Oval 88"/>
              <p:cNvSpPr>
                <a:spLocks noChangeArrowheads="1"/>
              </p:cNvSpPr>
              <p:nvPr/>
            </p:nvSpPr>
            <p:spPr bwMode="auto">
              <a:xfrm>
                <a:off x="4896" y="3014"/>
                <a:ext cx="58" cy="58"/>
              </a:xfrm>
              <a:prstGeom prst="ellipse">
                <a:avLst/>
              </a:prstGeom>
              <a:solidFill>
                <a:srgbClr val="000000"/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 dirty="0"/>
              </a:p>
            </p:txBody>
          </p:sp>
          <p:sp>
            <p:nvSpPr>
              <p:cNvPr id="13407" name="Oval 89"/>
              <p:cNvSpPr>
                <a:spLocks noChangeArrowheads="1"/>
              </p:cNvSpPr>
              <p:nvPr/>
            </p:nvSpPr>
            <p:spPr bwMode="auto">
              <a:xfrm>
                <a:off x="5088" y="3110"/>
                <a:ext cx="58" cy="58"/>
              </a:xfrm>
              <a:prstGeom prst="ellipse">
                <a:avLst/>
              </a:prstGeom>
              <a:solidFill>
                <a:srgbClr val="000000"/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 dirty="0"/>
              </a:p>
            </p:txBody>
          </p:sp>
          <p:sp>
            <p:nvSpPr>
              <p:cNvPr id="13408" name="Oval 90"/>
              <p:cNvSpPr>
                <a:spLocks noChangeArrowheads="1"/>
              </p:cNvSpPr>
              <p:nvPr/>
            </p:nvSpPr>
            <p:spPr bwMode="auto">
              <a:xfrm>
                <a:off x="5136" y="3014"/>
                <a:ext cx="58" cy="58"/>
              </a:xfrm>
              <a:prstGeom prst="ellipse">
                <a:avLst/>
              </a:prstGeom>
              <a:solidFill>
                <a:srgbClr val="000000"/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 dirty="0"/>
              </a:p>
            </p:txBody>
          </p:sp>
          <p:sp>
            <p:nvSpPr>
              <p:cNvPr id="13409" name="Oval 91"/>
              <p:cNvSpPr>
                <a:spLocks noChangeArrowheads="1"/>
              </p:cNvSpPr>
              <p:nvPr/>
            </p:nvSpPr>
            <p:spPr bwMode="auto">
              <a:xfrm>
                <a:off x="4992" y="3110"/>
                <a:ext cx="58" cy="58"/>
              </a:xfrm>
              <a:prstGeom prst="ellipse">
                <a:avLst/>
              </a:prstGeom>
              <a:solidFill>
                <a:srgbClr val="000000"/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 dirty="0"/>
              </a:p>
            </p:txBody>
          </p:sp>
          <p:sp>
            <p:nvSpPr>
              <p:cNvPr id="13410" name="Oval 92"/>
              <p:cNvSpPr>
                <a:spLocks noChangeArrowheads="1"/>
              </p:cNvSpPr>
              <p:nvPr/>
            </p:nvSpPr>
            <p:spPr bwMode="auto">
              <a:xfrm>
                <a:off x="4176" y="3160"/>
                <a:ext cx="58" cy="58"/>
              </a:xfrm>
              <a:prstGeom prst="ellipse">
                <a:avLst/>
              </a:prstGeom>
              <a:solidFill>
                <a:srgbClr val="000000"/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 dirty="0"/>
              </a:p>
            </p:txBody>
          </p:sp>
          <p:sp>
            <p:nvSpPr>
              <p:cNvPr id="13411" name="Oval 93"/>
              <p:cNvSpPr>
                <a:spLocks noChangeArrowheads="1"/>
              </p:cNvSpPr>
              <p:nvPr/>
            </p:nvSpPr>
            <p:spPr bwMode="auto">
              <a:xfrm>
                <a:off x="4104" y="3072"/>
                <a:ext cx="58" cy="58"/>
              </a:xfrm>
              <a:prstGeom prst="ellipse">
                <a:avLst/>
              </a:prstGeom>
              <a:solidFill>
                <a:srgbClr val="000000"/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 dirty="0"/>
              </a:p>
            </p:txBody>
          </p:sp>
          <p:sp>
            <p:nvSpPr>
              <p:cNvPr id="13412" name="Oval 94"/>
              <p:cNvSpPr>
                <a:spLocks noChangeArrowheads="1"/>
              </p:cNvSpPr>
              <p:nvPr/>
            </p:nvSpPr>
            <p:spPr bwMode="auto">
              <a:xfrm>
                <a:off x="4080" y="3160"/>
                <a:ext cx="58" cy="58"/>
              </a:xfrm>
              <a:prstGeom prst="ellipse">
                <a:avLst/>
              </a:prstGeom>
              <a:solidFill>
                <a:srgbClr val="000000"/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 dirty="0"/>
              </a:p>
            </p:txBody>
          </p:sp>
          <p:sp>
            <p:nvSpPr>
              <p:cNvPr id="13413" name="Oval 95"/>
              <p:cNvSpPr>
                <a:spLocks noChangeArrowheads="1"/>
              </p:cNvSpPr>
              <p:nvPr/>
            </p:nvSpPr>
            <p:spPr bwMode="auto">
              <a:xfrm>
                <a:off x="3984" y="3160"/>
                <a:ext cx="58" cy="58"/>
              </a:xfrm>
              <a:prstGeom prst="ellipse">
                <a:avLst/>
              </a:prstGeom>
              <a:solidFill>
                <a:srgbClr val="000000"/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 dirty="0"/>
              </a:p>
            </p:txBody>
          </p:sp>
          <p:sp>
            <p:nvSpPr>
              <p:cNvPr id="13414" name="Oval 96"/>
              <p:cNvSpPr>
                <a:spLocks noChangeArrowheads="1"/>
              </p:cNvSpPr>
              <p:nvPr/>
            </p:nvSpPr>
            <p:spPr bwMode="auto">
              <a:xfrm>
                <a:off x="3928" y="3024"/>
                <a:ext cx="58" cy="58"/>
              </a:xfrm>
              <a:prstGeom prst="ellipse">
                <a:avLst/>
              </a:prstGeom>
              <a:solidFill>
                <a:srgbClr val="000000"/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 dirty="0"/>
              </a:p>
            </p:txBody>
          </p:sp>
          <p:sp>
            <p:nvSpPr>
              <p:cNvPr id="13415" name="Oval 97"/>
              <p:cNvSpPr>
                <a:spLocks noChangeArrowheads="1"/>
              </p:cNvSpPr>
              <p:nvPr/>
            </p:nvSpPr>
            <p:spPr bwMode="auto">
              <a:xfrm>
                <a:off x="3904" y="3128"/>
                <a:ext cx="58" cy="58"/>
              </a:xfrm>
              <a:prstGeom prst="ellipse">
                <a:avLst/>
              </a:prstGeom>
              <a:solidFill>
                <a:srgbClr val="000000"/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 dirty="0"/>
              </a:p>
            </p:txBody>
          </p:sp>
          <p:sp>
            <p:nvSpPr>
              <p:cNvPr id="13416" name="Oval 98"/>
              <p:cNvSpPr>
                <a:spLocks noChangeArrowheads="1"/>
              </p:cNvSpPr>
              <p:nvPr/>
            </p:nvSpPr>
            <p:spPr bwMode="auto">
              <a:xfrm>
                <a:off x="4118" y="3062"/>
                <a:ext cx="58" cy="58"/>
              </a:xfrm>
              <a:prstGeom prst="ellipse">
                <a:avLst/>
              </a:prstGeom>
              <a:solidFill>
                <a:srgbClr val="000000"/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 dirty="0"/>
              </a:p>
            </p:txBody>
          </p:sp>
          <p:sp>
            <p:nvSpPr>
              <p:cNvPr id="13417" name="Oval 99"/>
              <p:cNvSpPr>
                <a:spLocks noChangeArrowheads="1"/>
              </p:cNvSpPr>
              <p:nvPr/>
            </p:nvSpPr>
            <p:spPr bwMode="auto">
              <a:xfrm>
                <a:off x="4046" y="2974"/>
                <a:ext cx="58" cy="58"/>
              </a:xfrm>
              <a:prstGeom prst="ellipse">
                <a:avLst/>
              </a:prstGeom>
              <a:solidFill>
                <a:srgbClr val="000000"/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 dirty="0"/>
              </a:p>
            </p:txBody>
          </p:sp>
          <p:sp>
            <p:nvSpPr>
              <p:cNvPr id="13418" name="Oval 100"/>
              <p:cNvSpPr>
                <a:spLocks noChangeArrowheads="1"/>
              </p:cNvSpPr>
              <p:nvPr/>
            </p:nvSpPr>
            <p:spPr bwMode="auto">
              <a:xfrm>
                <a:off x="4022" y="3062"/>
                <a:ext cx="58" cy="58"/>
              </a:xfrm>
              <a:prstGeom prst="ellipse">
                <a:avLst/>
              </a:prstGeom>
              <a:solidFill>
                <a:srgbClr val="000000"/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 dirty="0"/>
              </a:p>
            </p:txBody>
          </p:sp>
          <p:sp>
            <p:nvSpPr>
              <p:cNvPr id="13419" name="Oval 101"/>
              <p:cNvSpPr>
                <a:spLocks noChangeArrowheads="1"/>
              </p:cNvSpPr>
              <p:nvPr/>
            </p:nvSpPr>
            <p:spPr bwMode="auto">
              <a:xfrm>
                <a:off x="4800" y="3208"/>
                <a:ext cx="58" cy="58"/>
              </a:xfrm>
              <a:prstGeom prst="ellipse">
                <a:avLst/>
              </a:prstGeom>
              <a:solidFill>
                <a:srgbClr val="000000"/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 dirty="0"/>
              </a:p>
            </p:txBody>
          </p:sp>
          <p:sp>
            <p:nvSpPr>
              <p:cNvPr id="13420" name="Oval 102"/>
              <p:cNvSpPr>
                <a:spLocks noChangeArrowheads="1"/>
              </p:cNvSpPr>
              <p:nvPr/>
            </p:nvSpPr>
            <p:spPr bwMode="auto">
              <a:xfrm>
                <a:off x="4728" y="3120"/>
                <a:ext cx="58" cy="58"/>
              </a:xfrm>
              <a:prstGeom prst="ellipse">
                <a:avLst/>
              </a:prstGeom>
              <a:solidFill>
                <a:srgbClr val="000000"/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 dirty="0"/>
              </a:p>
            </p:txBody>
          </p:sp>
          <p:sp>
            <p:nvSpPr>
              <p:cNvPr id="13421" name="Oval 103"/>
              <p:cNvSpPr>
                <a:spLocks noChangeArrowheads="1"/>
              </p:cNvSpPr>
              <p:nvPr/>
            </p:nvSpPr>
            <p:spPr bwMode="auto">
              <a:xfrm>
                <a:off x="4704" y="3208"/>
                <a:ext cx="58" cy="58"/>
              </a:xfrm>
              <a:prstGeom prst="ellipse">
                <a:avLst/>
              </a:prstGeom>
              <a:solidFill>
                <a:srgbClr val="000000"/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 dirty="0"/>
              </a:p>
            </p:txBody>
          </p:sp>
          <p:sp>
            <p:nvSpPr>
              <p:cNvPr id="13422" name="Oval 104"/>
              <p:cNvSpPr>
                <a:spLocks noChangeArrowheads="1"/>
              </p:cNvSpPr>
              <p:nvPr/>
            </p:nvSpPr>
            <p:spPr bwMode="auto">
              <a:xfrm>
                <a:off x="5072" y="2944"/>
                <a:ext cx="58" cy="58"/>
              </a:xfrm>
              <a:prstGeom prst="ellipse">
                <a:avLst/>
              </a:prstGeom>
              <a:solidFill>
                <a:srgbClr val="000000"/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 dirty="0"/>
              </a:p>
            </p:txBody>
          </p:sp>
          <p:sp>
            <p:nvSpPr>
              <p:cNvPr id="13423" name="Oval 105"/>
              <p:cNvSpPr>
                <a:spLocks noChangeArrowheads="1"/>
              </p:cNvSpPr>
              <p:nvPr/>
            </p:nvSpPr>
            <p:spPr bwMode="auto">
              <a:xfrm>
                <a:off x="5000" y="2856"/>
                <a:ext cx="58" cy="58"/>
              </a:xfrm>
              <a:prstGeom prst="ellipse">
                <a:avLst/>
              </a:prstGeom>
              <a:solidFill>
                <a:srgbClr val="000000"/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 dirty="0"/>
              </a:p>
            </p:txBody>
          </p:sp>
          <p:sp>
            <p:nvSpPr>
              <p:cNvPr id="13424" name="Oval 106"/>
              <p:cNvSpPr>
                <a:spLocks noChangeArrowheads="1"/>
              </p:cNvSpPr>
              <p:nvPr/>
            </p:nvSpPr>
            <p:spPr bwMode="auto">
              <a:xfrm>
                <a:off x="4976" y="2944"/>
                <a:ext cx="58" cy="58"/>
              </a:xfrm>
              <a:prstGeom prst="ellipse">
                <a:avLst/>
              </a:prstGeom>
              <a:solidFill>
                <a:srgbClr val="000000"/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 dirty="0"/>
              </a:p>
            </p:txBody>
          </p:sp>
          <p:sp>
            <p:nvSpPr>
              <p:cNvPr id="13425" name="Oval 107"/>
              <p:cNvSpPr>
                <a:spLocks noChangeArrowheads="1"/>
              </p:cNvSpPr>
              <p:nvPr/>
            </p:nvSpPr>
            <p:spPr bwMode="auto">
              <a:xfrm>
                <a:off x="4502" y="2880"/>
                <a:ext cx="58" cy="58"/>
              </a:xfrm>
              <a:prstGeom prst="ellipse">
                <a:avLst/>
              </a:prstGeom>
              <a:solidFill>
                <a:srgbClr val="000000"/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 dirty="0"/>
              </a:p>
            </p:txBody>
          </p:sp>
          <p:sp>
            <p:nvSpPr>
              <p:cNvPr id="13426" name="Oval 108"/>
              <p:cNvSpPr>
                <a:spLocks noChangeArrowheads="1"/>
              </p:cNvSpPr>
              <p:nvPr/>
            </p:nvSpPr>
            <p:spPr bwMode="auto">
              <a:xfrm>
                <a:off x="4430" y="2912"/>
                <a:ext cx="58" cy="58"/>
              </a:xfrm>
              <a:prstGeom prst="ellipse">
                <a:avLst/>
              </a:prstGeom>
              <a:solidFill>
                <a:srgbClr val="000000"/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 dirty="0"/>
              </a:p>
            </p:txBody>
          </p:sp>
          <p:sp>
            <p:nvSpPr>
              <p:cNvPr id="13427" name="Oval 109"/>
              <p:cNvSpPr>
                <a:spLocks noChangeArrowheads="1"/>
              </p:cNvSpPr>
              <p:nvPr/>
            </p:nvSpPr>
            <p:spPr bwMode="auto">
              <a:xfrm>
                <a:off x="4406" y="3000"/>
                <a:ext cx="58" cy="58"/>
              </a:xfrm>
              <a:prstGeom prst="ellipse">
                <a:avLst/>
              </a:prstGeom>
              <a:solidFill>
                <a:srgbClr val="000000"/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 dirty="0"/>
              </a:p>
            </p:txBody>
          </p:sp>
          <p:sp>
            <p:nvSpPr>
              <p:cNvPr id="13428" name="Oval 110"/>
              <p:cNvSpPr>
                <a:spLocks noChangeArrowheads="1"/>
              </p:cNvSpPr>
              <p:nvPr/>
            </p:nvSpPr>
            <p:spPr bwMode="auto">
              <a:xfrm>
                <a:off x="4598" y="2918"/>
                <a:ext cx="58" cy="58"/>
              </a:xfrm>
              <a:prstGeom prst="ellipse">
                <a:avLst/>
              </a:prstGeom>
              <a:solidFill>
                <a:srgbClr val="000000"/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 dirty="0"/>
              </a:p>
            </p:txBody>
          </p:sp>
          <p:sp>
            <p:nvSpPr>
              <p:cNvPr id="13429" name="Oval 111"/>
              <p:cNvSpPr>
                <a:spLocks noChangeArrowheads="1"/>
              </p:cNvSpPr>
              <p:nvPr/>
            </p:nvSpPr>
            <p:spPr bwMode="auto">
              <a:xfrm>
                <a:off x="4142" y="2976"/>
                <a:ext cx="58" cy="58"/>
              </a:xfrm>
              <a:prstGeom prst="ellipse">
                <a:avLst/>
              </a:prstGeom>
              <a:solidFill>
                <a:srgbClr val="000000"/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 dirty="0"/>
              </a:p>
            </p:txBody>
          </p:sp>
          <p:sp>
            <p:nvSpPr>
              <p:cNvPr id="13430" name="Oval 112"/>
              <p:cNvSpPr>
                <a:spLocks noChangeArrowheads="1"/>
              </p:cNvSpPr>
              <p:nvPr/>
            </p:nvSpPr>
            <p:spPr bwMode="auto">
              <a:xfrm>
                <a:off x="4270" y="2902"/>
                <a:ext cx="58" cy="58"/>
              </a:xfrm>
              <a:prstGeom prst="ellipse">
                <a:avLst/>
              </a:prstGeom>
              <a:solidFill>
                <a:srgbClr val="000000"/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 dirty="0"/>
              </a:p>
            </p:txBody>
          </p:sp>
          <p:sp>
            <p:nvSpPr>
              <p:cNvPr id="13431" name="Oval 113"/>
              <p:cNvSpPr>
                <a:spLocks noChangeArrowheads="1"/>
              </p:cNvSpPr>
              <p:nvPr/>
            </p:nvSpPr>
            <p:spPr bwMode="auto">
              <a:xfrm>
                <a:off x="4368" y="3094"/>
                <a:ext cx="58" cy="58"/>
              </a:xfrm>
              <a:prstGeom prst="ellipse">
                <a:avLst/>
              </a:prstGeom>
              <a:solidFill>
                <a:srgbClr val="000000"/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 dirty="0"/>
              </a:p>
            </p:txBody>
          </p:sp>
          <p:sp>
            <p:nvSpPr>
              <p:cNvPr id="13432" name="Oval 114"/>
              <p:cNvSpPr>
                <a:spLocks noChangeArrowheads="1"/>
              </p:cNvSpPr>
              <p:nvPr/>
            </p:nvSpPr>
            <p:spPr bwMode="auto">
              <a:xfrm>
                <a:off x="4224" y="3216"/>
                <a:ext cx="58" cy="58"/>
              </a:xfrm>
              <a:prstGeom prst="ellipse">
                <a:avLst/>
              </a:prstGeom>
              <a:solidFill>
                <a:srgbClr val="000000"/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 dirty="0"/>
              </a:p>
            </p:txBody>
          </p:sp>
          <p:sp>
            <p:nvSpPr>
              <p:cNvPr id="13433" name="Oval 115"/>
              <p:cNvSpPr>
                <a:spLocks noChangeArrowheads="1"/>
              </p:cNvSpPr>
              <p:nvPr/>
            </p:nvSpPr>
            <p:spPr bwMode="auto">
              <a:xfrm>
                <a:off x="4336" y="3230"/>
                <a:ext cx="58" cy="58"/>
              </a:xfrm>
              <a:prstGeom prst="ellipse">
                <a:avLst/>
              </a:prstGeom>
              <a:solidFill>
                <a:srgbClr val="000000"/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 dirty="0"/>
              </a:p>
            </p:txBody>
          </p:sp>
          <p:sp>
            <p:nvSpPr>
              <p:cNvPr id="13434" name="Oval 116"/>
              <p:cNvSpPr>
                <a:spLocks noChangeArrowheads="1"/>
              </p:cNvSpPr>
              <p:nvPr/>
            </p:nvSpPr>
            <p:spPr bwMode="auto">
              <a:xfrm>
                <a:off x="4454" y="3230"/>
                <a:ext cx="58" cy="58"/>
              </a:xfrm>
              <a:prstGeom prst="ellipse">
                <a:avLst/>
              </a:prstGeom>
              <a:solidFill>
                <a:srgbClr val="000000"/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 dirty="0"/>
              </a:p>
            </p:txBody>
          </p:sp>
          <p:sp>
            <p:nvSpPr>
              <p:cNvPr id="13435" name="Oval 117"/>
              <p:cNvSpPr>
                <a:spLocks noChangeArrowheads="1"/>
              </p:cNvSpPr>
              <p:nvPr/>
            </p:nvSpPr>
            <p:spPr bwMode="auto">
              <a:xfrm>
                <a:off x="4704" y="2870"/>
                <a:ext cx="58" cy="58"/>
              </a:xfrm>
              <a:prstGeom prst="ellipse">
                <a:avLst/>
              </a:prstGeom>
              <a:solidFill>
                <a:srgbClr val="000000"/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 dirty="0"/>
              </a:p>
            </p:txBody>
          </p:sp>
          <p:sp>
            <p:nvSpPr>
              <p:cNvPr id="13436" name="Oval 118"/>
              <p:cNvSpPr>
                <a:spLocks noChangeArrowheads="1"/>
              </p:cNvSpPr>
              <p:nvPr/>
            </p:nvSpPr>
            <p:spPr bwMode="auto">
              <a:xfrm>
                <a:off x="4830" y="2856"/>
                <a:ext cx="58" cy="58"/>
              </a:xfrm>
              <a:prstGeom prst="ellipse">
                <a:avLst/>
              </a:prstGeom>
              <a:solidFill>
                <a:srgbClr val="000000"/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 dirty="0"/>
              </a:p>
            </p:txBody>
          </p:sp>
          <p:sp>
            <p:nvSpPr>
              <p:cNvPr id="13437" name="Oval 119"/>
              <p:cNvSpPr>
                <a:spLocks noChangeArrowheads="1"/>
              </p:cNvSpPr>
              <p:nvPr/>
            </p:nvSpPr>
            <p:spPr bwMode="auto">
              <a:xfrm>
                <a:off x="4902" y="3206"/>
                <a:ext cx="58" cy="58"/>
              </a:xfrm>
              <a:prstGeom prst="ellipse">
                <a:avLst/>
              </a:prstGeom>
              <a:solidFill>
                <a:srgbClr val="000000"/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 dirty="0"/>
              </a:p>
            </p:txBody>
          </p:sp>
          <p:sp>
            <p:nvSpPr>
              <p:cNvPr id="13438" name="Oval 120"/>
              <p:cNvSpPr>
                <a:spLocks noChangeArrowheads="1"/>
              </p:cNvSpPr>
              <p:nvPr/>
            </p:nvSpPr>
            <p:spPr bwMode="auto">
              <a:xfrm>
                <a:off x="5104" y="3182"/>
                <a:ext cx="58" cy="58"/>
              </a:xfrm>
              <a:prstGeom prst="ellipse">
                <a:avLst/>
              </a:prstGeom>
              <a:solidFill>
                <a:srgbClr val="000000"/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 dirty="0"/>
              </a:p>
            </p:txBody>
          </p:sp>
          <p:sp>
            <p:nvSpPr>
              <p:cNvPr id="13439" name="Oval 121"/>
              <p:cNvSpPr>
                <a:spLocks noChangeArrowheads="1"/>
              </p:cNvSpPr>
              <p:nvPr/>
            </p:nvSpPr>
            <p:spPr bwMode="auto">
              <a:xfrm>
                <a:off x="5008" y="3182"/>
                <a:ext cx="58" cy="58"/>
              </a:xfrm>
              <a:prstGeom prst="ellipse">
                <a:avLst/>
              </a:prstGeom>
              <a:solidFill>
                <a:srgbClr val="000000"/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 dirty="0"/>
              </a:p>
            </p:txBody>
          </p:sp>
          <p:sp>
            <p:nvSpPr>
              <p:cNvPr id="13440" name="Oval 122"/>
              <p:cNvSpPr>
                <a:spLocks noChangeArrowheads="1"/>
              </p:cNvSpPr>
              <p:nvPr/>
            </p:nvSpPr>
            <p:spPr bwMode="auto">
              <a:xfrm>
                <a:off x="5270" y="3120"/>
                <a:ext cx="58" cy="58"/>
              </a:xfrm>
              <a:prstGeom prst="ellipse">
                <a:avLst/>
              </a:prstGeom>
              <a:solidFill>
                <a:srgbClr val="000000"/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 dirty="0"/>
              </a:p>
            </p:txBody>
          </p:sp>
          <p:sp>
            <p:nvSpPr>
              <p:cNvPr id="13441" name="Oval 123"/>
              <p:cNvSpPr>
                <a:spLocks noChangeArrowheads="1"/>
              </p:cNvSpPr>
              <p:nvPr/>
            </p:nvSpPr>
            <p:spPr bwMode="auto">
              <a:xfrm>
                <a:off x="5174" y="3120"/>
                <a:ext cx="58" cy="58"/>
              </a:xfrm>
              <a:prstGeom prst="ellipse">
                <a:avLst/>
              </a:prstGeom>
              <a:solidFill>
                <a:srgbClr val="000000"/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 dirty="0"/>
              </a:p>
            </p:txBody>
          </p:sp>
          <p:sp>
            <p:nvSpPr>
              <p:cNvPr id="13442" name="Oval 124"/>
              <p:cNvSpPr>
                <a:spLocks noChangeArrowheads="1"/>
              </p:cNvSpPr>
              <p:nvPr/>
            </p:nvSpPr>
            <p:spPr bwMode="auto">
              <a:xfrm>
                <a:off x="5200" y="2870"/>
                <a:ext cx="58" cy="58"/>
              </a:xfrm>
              <a:prstGeom prst="ellipse">
                <a:avLst/>
              </a:prstGeom>
              <a:solidFill>
                <a:srgbClr val="000000"/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 dirty="0"/>
              </a:p>
            </p:txBody>
          </p:sp>
          <p:sp>
            <p:nvSpPr>
              <p:cNvPr id="13443" name="Oval 125"/>
              <p:cNvSpPr>
                <a:spLocks noChangeArrowheads="1"/>
              </p:cNvSpPr>
              <p:nvPr/>
            </p:nvSpPr>
            <p:spPr bwMode="auto">
              <a:xfrm>
                <a:off x="5104" y="2870"/>
                <a:ext cx="58" cy="58"/>
              </a:xfrm>
              <a:prstGeom prst="ellipse">
                <a:avLst/>
              </a:prstGeom>
              <a:solidFill>
                <a:srgbClr val="000000"/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 dirty="0"/>
              </a:p>
            </p:txBody>
          </p:sp>
          <p:sp>
            <p:nvSpPr>
              <p:cNvPr id="13444" name="Oval 126"/>
              <p:cNvSpPr>
                <a:spLocks noChangeArrowheads="1"/>
              </p:cNvSpPr>
              <p:nvPr/>
            </p:nvSpPr>
            <p:spPr bwMode="auto">
              <a:xfrm>
                <a:off x="5270" y="2950"/>
                <a:ext cx="58" cy="58"/>
              </a:xfrm>
              <a:prstGeom prst="ellipse">
                <a:avLst/>
              </a:prstGeom>
              <a:solidFill>
                <a:srgbClr val="000000"/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 dirty="0"/>
              </a:p>
            </p:txBody>
          </p:sp>
          <p:sp>
            <p:nvSpPr>
              <p:cNvPr id="13445" name="Oval 127"/>
              <p:cNvSpPr>
                <a:spLocks noChangeArrowheads="1"/>
              </p:cNvSpPr>
              <p:nvPr/>
            </p:nvSpPr>
            <p:spPr bwMode="auto">
              <a:xfrm>
                <a:off x="5174" y="2950"/>
                <a:ext cx="58" cy="58"/>
              </a:xfrm>
              <a:prstGeom prst="ellipse">
                <a:avLst/>
              </a:prstGeom>
              <a:solidFill>
                <a:srgbClr val="000000"/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 dirty="0"/>
              </a:p>
            </p:txBody>
          </p:sp>
          <p:sp>
            <p:nvSpPr>
              <p:cNvPr id="13446" name="Oval 128"/>
              <p:cNvSpPr>
                <a:spLocks noChangeArrowheads="1"/>
              </p:cNvSpPr>
              <p:nvPr/>
            </p:nvSpPr>
            <p:spPr bwMode="auto">
              <a:xfrm>
                <a:off x="5318" y="3040"/>
                <a:ext cx="58" cy="58"/>
              </a:xfrm>
              <a:prstGeom prst="ellipse">
                <a:avLst/>
              </a:prstGeom>
              <a:solidFill>
                <a:srgbClr val="000000"/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 dirty="0"/>
              </a:p>
            </p:txBody>
          </p:sp>
          <p:sp>
            <p:nvSpPr>
              <p:cNvPr id="13447" name="Oval 129"/>
              <p:cNvSpPr>
                <a:spLocks noChangeArrowheads="1"/>
              </p:cNvSpPr>
              <p:nvPr/>
            </p:nvSpPr>
            <p:spPr bwMode="auto">
              <a:xfrm>
                <a:off x="5222" y="3040"/>
                <a:ext cx="58" cy="58"/>
              </a:xfrm>
              <a:prstGeom prst="ellipse">
                <a:avLst/>
              </a:prstGeom>
              <a:solidFill>
                <a:srgbClr val="000000"/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 dirty="0"/>
              </a:p>
            </p:txBody>
          </p:sp>
          <p:sp>
            <p:nvSpPr>
              <p:cNvPr id="13448" name="Oval 130"/>
              <p:cNvSpPr>
                <a:spLocks noChangeArrowheads="1"/>
              </p:cNvSpPr>
              <p:nvPr/>
            </p:nvSpPr>
            <p:spPr bwMode="auto">
              <a:xfrm>
                <a:off x="5400" y="3000"/>
                <a:ext cx="58" cy="58"/>
              </a:xfrm>
              <a:prstGeom prst="ellipse">
                <a:avLst/>
              </a:prstGeom>
              <a:solidFill>
                <a:srgbClr val="000000"/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 dirty="0"/>
              </a:p>
            </p:txBody>
          </p:sp>
          <p:sp>
            <p:nvSpPr>
              <p:cNvPr id="13449" name="Oval 131"/>
              <p:cNvSpPr>
                <a:spLocks noChangeArrowheads="1"/>
              </p:cNvSpPr>
              <p:nvPr/>
            </p:nvSpPr>
            <p:spPr bwMode="auto">
              <a:xfrm>
                <a:off x="5366" y="2918"/>
                <a:ext cx="58" cy="58"/>
              </a:xfrm>
              <a:prstGeom prst="ellipse">
                <a:avLst/>
              </a:prstGeom>
              <a:solidFill>
                <a:srgbClr val="000000"/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 dirty="0"/>
              </a:p>
            </p:txBody>
          </p:sp>
          <p:sp>
            <p:nvSpPr>
              <p:cNvPr id="13450" name="Oval 132"/>
              <p:cNvSpPr>
                <a:spLocks noChangeArrowheads="1"/>
              </p:cNvSpPr>
              <p:nvPr/>
            </p:nvSpPr>
            <p:spPr bwMode="auto">
              <a:xfrm>
                <a:off x="3648" y="2112"/>
                <a:ext cx="58" cy="58"/>
              </a:xfrm>
              <a:prstGeom prst="ellipse">
                <a:avLst/>
              </a:prstGeom>
              <a:solidFill>
                <a:srgbClr val="000000"/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 dirty="0"/>
              </a:p>
            </p:txBody>
          </p:sp>
          <p:sp>
            <p:nvSpPr>
              <p:cNvPr id="13451" name="Oval 133"/>
              <p:cNvSpPr>
                <a:spLocks noChangeArrowheads="1"/>
              </p:cNvSpPr>
              <p:nvPr/>
            </p:nvSpPr>
            <p:spPr bwMode="auto">
              <a:xfrm>
                <a:off x="3672" y="1992"/>
                <a:ext cx="58" cy="58"/>
              </a:xfrm>
              <a:prstGeom prst="ellipse">
                <a:avLst/>
              </a:prstGeom>
              <a:solidFill>
                <a:srgbClr val="000000"/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 dirty="0"/>
              </a:p>
            </p:txBody>
          </p:sp>
          <p:sp>
            <p:nvSpPr>
              <p:cNvPr id="13452" name="Oval 134"/>
              <p:cNvSpPr>
                <a:spLocks noChangeArrowheads="1"/>
              </p:cNvSpPr>
              <p:nvPr/>
            </p:nvSpPr>
            <p:spPr bwMode="auto">
              <a:xfrm>
                <a:off x="5040" y="2640"/>
                <a:ext cx="58" cy="58"/>
              </a:xfrm>
              <a:prstGeom prst="ellipse">
                <a:avLst/>
              </a:prstGeom>
              <a:solidFill>
                <a:srgbClr val="000000"/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 dirty="0"/>
              </a:p>
            </p:txBody>
          </p:sp>
          <p:sp>
            <p:nvSpPr>
              <p:cNvPr id="13453" name="Oval 135"/>
              <p:cNvSpPr>
                <a:spLocks noChangeArrowheads="1"/>
              </p:cNvSpPr>
              <p:nvPr/>
            </p:nvSpPr>
            <p:spPr bwMode="auto">
              <a:xfrm>
                <a:off x="4368" y="1440"/>
                <a:ext cx="58" cy="58"/>
              </a:xfrm>
              <a:prstGeom prst="ellipse">
                <a:avLst/>
              </a:prstGeom>
              <a:solidFill>
                <a:srgbClr val="000000"/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 dirty="0"/>
              </a:p>
            </p:txBody>
          </p:sp>
          <p:sp>
            <p:nvSpPr>
              <p:cNvPr id="13454" name="Oval 136"/>
              <p:cNvSpPr>
                <a:spLocks noChangeArrowheads="1"/>
              </p:cNvSpPr>
              <p:nvPr/>
            </p:nvSpPr>
            <p:spPr bwMode="auto">
              <a:xfrm>
                <a:off x="5088" y="1680"/>
                <a:ext cx="288" cy="192"/>
              </a:xfrm>
              <a:prstGeom prst="ellipse">
                <a:avLst/>
              </a:prstGeom>
              <a:noFill/>
              <a:ln w="9360">
                <a:solidFill>
                  <a:srgbClr val="000000"/>
                </a:solidFill>
                <a:prstDash val="dash"/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 dirty="0"/>
              </a:p>
            </p:txBody>
          </p:sp>
          <p:sp>
            <p:nvSpPr>
              <p:cNvPr id="13455" name="Oval 137"/>
              <p:cNvSpPr>
                <a:spLocks noChangeArrowheads="1"/>
              </p:cNvSpPr>
              <p:nvPr/>
            </p:nvSpPr>
            <p:spPr bwMode="auto">
              <a:xfrm>
                <a:off x="5132" y="1720"/>
                <a:ext cx="58" cy="58"/>
              </a:xfrm>
              <a:prstGeom prst="ellipse">
                <a:avLst/>
              </a:prstGeom>
              <a:solidFill>
                <a:srgbClr val="000000"/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 dirty="0"/>
              </a:p>
            </p:txBody>
          </p:sp>
          <p:sp>
            <p:nvSpPr>
              <p:cNvPr id="13456" name="Oval 138"/>
              <p:cNvSpPr>
                <a:spLocks noChangeArrowheads="1"/>
              </p:cNvSpPr>
              <p:nvPr/>
            </p:nvSpPr>
            <p:spPr bwMode="auto">
              <a:xfrm>
                <a:off x="5302" y="1744"/>
                <a:ext cx="58" cy="58"/>
              </a:xfrm>
              <a:prstGeom prst="ellipse">
                <a:avLst/>
              </a:prstGeom>
              <a:solidFill>
                <a:srgbClr val="000000"/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 dirty="0"/>
              </a:p>
            </p:txBody>
          </p:sp>
          <p:sp>
            <p:nvSpPr>
              <p:cNvPr id="13457" name="Oval 139"/>
              <p:cNvSpPr>
                <a:spLocks noChangeArrowheads="1"/>
              </p:cNvSpPr>
              <p:nvPr/>
            </p:nvSpPr>
            <p:spPr bwMode="auto">
              <a:xfrm>
                <a:off x="5206" y="1696"/>
                <a:ext cx="58" cy="58"/>
              </a:xfrm>
              <a:prstGeom prst="ellipse">
                <a:avLst/>
              </a:prstGeom>
              <a:solidFill>
                <a:srgbClr val="000000"/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 dirty="0"/>
              </a:p>
            </p:txBody>
          </p:sp>
          <p:sp>
            <p:nvSpPr>
              <p:cNvPr id="13458" name="Oval 140"/>
              <p:cNvSpPr>
                <a:spLocks noChangeArrowheads="1"/>
              </p:cNvSpPr>
              <p:nvPr/>
            </p:nvSpPr>
            <p:spPr bwMode="auto">
              <a:xfrm>
                <a:off x="5116" y="1792"/>
                <a:ext cx="58" cy="58"/>
              </a:xfrm>
              <a:prstGeom prst="ellipse">
                <a:avLst/>
              </a:prstGeom>
              <a:solidFill>
                <a:srgbClr val="000000"/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 dirty="0"/>
              </a:p>
            </p:txBody>
          </p:sp>
          <p:sp>
            <p:nvSpPr>
              <p:cNvPr id="13459" name="Oval 141"/>
              <p:cNvSpPr>
                <a:spLocks noChangeArrowheads="1"/>
              </p:cNvSpPr>
              <p:nvPr/>
            </p:nvSpPr>
            <p:spPr bwMode="auto">
              <a:xfrm>
                <a:off x="5222" y="1800"/>
                <a:ext cx="58" cy="58"/>
              </a:xfrm>
              <a:prstGeom prst="ellipse">
                <a:avLst/>
              </a:prstGeom>
              <a:solidFill>
                <a:srgbClr val="000000"/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 dirty="0"/>
              </a:p>
            </p:txBody>
          </p:sp>
          <p:sp>
            <p:nvSpPr>
              <p:cNvPr id="13460" name="Text Box 142"/>
              <p:cNvSpPr txBox="1">
                <a:spLocks noChangeArrowheads="1"/>
              </p:cNvSpPr>
              <p:nvPr/>
            </p:nvSpPr>
            <p:spPr bwMode="auto">
              <a:xfrm>
                <a:off x="3597" y="1228"/>
                <a:ext cx="30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>
                <a:spAutoFit/>
              </a:bodyPr>
              <a:lstStyle>
                <a:lvl1pPr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r>
                  <a:rPr lang="en-GB" altLang="en-US" sz="1600" b="1" dirty="0">
                    <a:solidFill>
                      <a:srgbClr val="000000"/>
                    </a:solidFill>
                  </a:rPr>
                  <a:t>N</a:t>
                </a:r>
                <a:r>
                  <a:rPr lang="en-GB" altLang="en-US" sz="1600" b="1" baseline="-25000" dirty="0">
                    <a:solidFill>
                      <a:srgbClr val="000000"/>
                    </a:solidFill>
                  </a:rPr>
                  <a:t>1</a:t>
                </a:r>
              </a:p>
            </p:txBody>
          </p:sp>
          <p:sp>
            <p:nvSpPr>
              <p:cNvPr id="13461" name="Text Box 143"/>
              <p:cNvSpPr txBox="1">
                <a:spLocks noChangeArrowheads="1"/>
              </p:cNvSpPr>
              <p:nvPr/>
            </p:nvSpPr>
            <p:spPr bwMode="auto">
              <a:xfrm>
                <a:off x="3781" y="2764"/>
                <a:ext cx="306" cy="24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>
                <a:spAutoFit/>
              </a:bodyPr>
              <a:lstStyle>
                <a:lvl1pPr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r>
                  <a:rPr lang="en-GB" altLang="en-US" sz="1600" b="1" dirty="0">
                    <a:solidFill>
                      <a:srgbClr val="000000"/>
                    </a:solidFill>
                  </a:rPr>
                  <a:t>N</a:t>
                </a:r>
                <a:r>
                  <a:rPr lang="en-GB" altLang="en-US" sz="1600" b="1" baseline="-25000" dirty="0">
                    <a:solidFill>
                      <a:srgbClr val="000000"/>
                    </a:solidFill>
                  </a:rPr>
                  <a:t>2</a:t>
                </a:r>
              </a:p>
            </p:txBody>
          </p:sp>
          <p:sp>
            <p:nvSpPr>
              <p:cNvPr id="13462" name="Text Box 144"/>
              <p:cNvSpPr txBox="1">
                <a:spLocks noChangeArrowheads="1"/>
              </p:cNvSpPr>
              <p:nvPr/>
            </p:nvSpPr>
            <p:spPr bwMode="auto">
              <a:xfrm>
                <a:off x="4277" y="1240"/>
                <a:ext cx="290" cy="24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>
                <a:spAutoFit/>
              </a:bodyPr>
              <a:lstStyle>
                <a:lvl1pPr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r>
                  <a:rPr lang="en-GB" altLang="en-US" sz="1600" b="1" dirty="0">
                    <a:solidFill>
                      <a:srgbClr val="000000"/>
                    </a:solidFill>
                  </a:rPr>
                  <a:t>o</a:t>
                </a:r>
                <a:r>
                  <a:rPr lang="en-GB" altLang="en-US" sz="1600" b="1" baseline="-25000" dirty="0">
                    <a:solidFill>
                      <a:srgbClr val="000000"/>
                    </a:solidFill>
                  </a:rPr>
                  <a:t>1</a:t>
                </a:r>
              </a:p>
            </p:txBody>
          </p:sp>
          <p:sp>
            <p:nvSpPr>
              <p:cNvPr id="13463" name="Text Box 145"/>
              <p:cNvSpPr txBox="1">
                <a:spLocks noChangeArrowheads="1"/>
              </p:cNvSpPr>
              <p:nvPr/>
            </p:nvSpPr>
            <p:spPr bwMode="auto">
              <a:xfrm>
                <a:off x="4898" y="2448"/>
                <a:ext cx="290" cy="24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>
                <a:spAutoFit/>
              </a:bodyPr>
              <a:lstStyle>
                <a:lvl1pPr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r>
                  <a:rPr lang="en-GB" altLang="en-US" sz="1600" b="1" dirty="0">
                    <a:solidFill>
                      <a:srgbClr val="000000"/>
                    </a:solidFill>
                  </a:rPr>
                  <a:t>o</a:t>
                </a:r>
                <a:r>
                  <a:rPr lang="en-GB" altLang="en-US" sz="1600" b="1" baseline="-25000" dirty="0">
                    <a:solidFill>
                      <a:srgbClr val="000000"/>
                    </a:solidFill>
                  </a:rPr>
                  <a:t>2</a:t>
                </a:r>
              </a:p>
            </p:txBody>
          </p:sp>
          <p:sp>
            <p:nvSpPr>
              <p:cNvPr id="13464" name="Text Box 146"/>
              <p:cNvSpPr txBox="1">
                <a:spLocks noChangeArrowheads="1"/>
              </p:cNvSpPr>
              <p:nvPr/>
            </p:nvSpPr>
            <p:spPr bwMode="auto">
              <a:xfrm>
                <a:off x="5186" y="1487"/>
                <a:ext cx="317" cy="24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>
                <a:spAutoFit/>
              </a:bodyPr>
              <a:lstStyle>
                <a:lvl1pPr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r>
                  <a:rPr lang="en-GB" altLang="en-US" sz="1600" b="1" dirty="0">
                    <a:solidFill>
                      <a:srgbClr val="000000"/>
                    </a:solidFill>
                  </a:rPr>
                  <a:t>O</a:t>
                </a:r>
                <a:r>
                  <a:rPr lang="en-GB" altLang="en-US" sz="1600" b="1" baseline="-25000" dirty="0">
                    <a:solidFill>
                      <a:srgbClr val="000000"/>
                    </a:solidFill>
                  </a:rPr>
                  <a:t>3</a:t>
                </a:r>
              </a:p>
            </p:txBody>
          </p:sp>
        </p:grpSp>
        <p:cxnSp>
          <p:nvCxnSpPr>
            <p:cNvPr id="3" name="Straight Arrow Connector 2"/>
            <p:cNvCxnSpPr/>
            <p:nvPr/>
          </p:nvCxnSpPr>
          <p:spPr>
            <a:xfrm>
              <a:off x="5843588" y="3187700"/>
              <a:ext cx="276225" cy="34925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Arrow Connector 154"/>
            <p:cNvCxnSpPr>
              <a:endCxn id="13462" idx="3"/>
            </p:cNvCxnSpPr>
            <p:nvPr/>
          </p:nvCxnSpPr>
          <p:spPr>
            <a:xfrm flipH="1">
              <a:off x="5208588" y="3125788"/>
              <a:ext cx="511175" cy="168275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322" name="TextBox 7172"/>
          <p:cNvSpPr txBox="1">
            <a:spLocks noChangeArrowheads="1"/>
          </p:cNvSpPr>
          <p:nvPr/>
        </p:nvSpPr>
        <p:spPr bwMode="auto">
          <a:xfrm>
            <a:off x="5661025" y="2894013"/>
            <a:ext cx="128746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altLang="en-US" b="1" dirty="0">
                <a:solidFill>
                  <a:srgbClr val="FF0000"/>
                </a:solidFill>
              </a:rPr>
              <a:t>Anomaly</a:t>
            </a:r>
          </a:p>
        </p:txBody>
      </p:sp>
    </p:spTree>
    <p:extLst>
      <p:ext uri="{BB962C8B-B14F-4D97-AF65-F5344CB8AC3E}">
        <p14:creationId xmlns:p14="http://schemas.microsoft.com/office/powerpoint/2010/main" val="1695302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1" name="Rectangle 2"/>
          <p:cNvSpPr>
            <a:spLocks noGrp="1" noChangeArrowheads="1"/>
          </p:cNvSpPr>
          <p:nvPr>
            <p:ph type="title"/>
          </p:nvPr>
        </p:nvSpPr>
        <p:spPr>
          <a:xfrm>
            <a:off x="228599" y="126382"/>
            <a:ext cx="8685213" cy="1065213"/>
          </a:xfrm>
        </p:spPr>
        <p:txBody>
          <a:bodyPr/>
          <a:lstStyle/>
          <a:p>
            <a:pPr eaLnBrk="1" hangingPunct="1"/>
            <a:r>
              <a:rPr lang="en-US" altLang="en-US" dirty="0"/>
              <a:t>Contextual Anomalies</a:t>
            </a:r>
          </a:p>
        </p:txBody>
      </p:sp>
      <p:sp>
        <p:nvSpPr>
          <p:cNvPr id="14342" name="Rectangle 3"/>
          <p:cNvSpPr txBox="1">
            <a:spLocks noChangeArrowheads="1"/>
          </p:cNvSpPr>
          <p:nvPr/>
        </p:nvSpPr>
        <p:spPr bwMode="auto">
          <a:xfrm>
            <a:off x="228599" y="1454797"/>
            <a:ext cx="8685213" cy="258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ts val="600"/>
              </a:spcBef>
              <a:buFont typeface="Arial" charset="0"/>
              <a:buChar char="•"/>
            </a:pPr>
            <a:r>
              <a:rPr lang="en-GB" altLang="en-US" sz="2800" dirty="0">
                <a:latin typeface="Calibri" charset="0"/>
              </a:rPr>
              <a:t>I</a:t>
            </a:r>
            <a:r>
              <a:rPr lang="en-GB" altLang="en-US" sz="2800" dirty="0" smtClean="0">
                <a:latin typeface="Calibri" charset="0"/>
              </a:rPr>
              <a:t>ndividual </a:t>
            </a:r>
            <a:r>
              <a:rPr lang="en-GB" altLang="en-US" sz="2800" dirty="0">
                <a:latin typeface="Calibri" charset="0"/>
              </a:rPr>
              <a:t>data instance is anomalous within a </a:t>
            </a:r>
            <a:r>
              <a:rPr lang="en-GB" altLang="en-US" sz="2800" dirty="0" smtClean="0">
                <a:latin typeface="Calibri" charset="0"/>
              </a:rPr>
              <a:t>context</a:t>
            </a:r>
          </a:p>
          <a:p>
            <a:pPr eaLnBrk="1" hangingPunct="1">
              <a:lnSpc>
                <a:spcPct val="80000"/>
              </a:lnSpc>
              <a:spcBef>
                <a:spcPts val="600"/>
              </a:spcBef>
              <a:buFont typeface="Arial" charset="0"/>
              <a:buChar char="•"/>
            </a:pPr>
            <a:endParaRPr lang="en-GB" altLang="en-US" sz="2800" dirty="0">
              <a:latin typeface="Calibri" charset="0"/>
            </a:endParaRPr>
          </a:p>
          <a:p>
            <a:pPr eaLnBrk="1" hangingPunct="1">
              <a:lnSpc>
                <a:spcPct val="80000"/>
              </a:lnSpc>
              <a:spcBef>
                <a:spcPts val="600"/>
              </a:spcBef>
              <a:buFont typeface="Arial" charset="0"/>
              <a:buChar char="•"/>
            </a:pPr>
            <a:r>
              <a:rPr lang="en-GB" altLang="en-US" sz="2800" dirty="0">
                <a:latin typeface="Calibri" charset="0"/>
              </a:rPr>
              <a:t>Requires a notion of </a:t>
            </a:r>
            <a:r>
              <a:rPr lang="en-GB" altLang="en-US" sz="2800" dirty="0" smtClean="0">
                <a:latin typeface="Calibri" charset="0"/>
              </a:rPr>
              <a:t>context</a:t>
            </a:r>
          </a:p>
          <a:p>
            <a:pPr eaLnBrk="1" hangingPunct="1">
              <a:lnSpc>
                <a:spcPct val="80000"/>
              </a:lnSpc>
              <a:spcBef>
                <a:spcPts val="600"/>
              </a:spcBef>
              <a:buFont typeface="Arial" charset="0"/>
              <a:buChar char="•"/>
            </a:pPr>
            <a:endParaRPr lang="en-GB" altLang="en-US" sz="2800" dirty="0">
              <a:latin typeface="Calibri" charset="0"/>
            </a:endParaRPr>
          </a:p>
          <a:p>
            <a:pPr eaLnBrk="1" hangingPunct="1">
              <a:lnSpc>
                <a:spcPct val="80000"/>
              </a:lnSpc>
              <a:spcBef>
                <a:spcPts val="600"/>
              </a:spcBef>
              <a:buFont typeface="Arial" charset="0"/>
              <a:buChar char="•"/>
            </a:pPr>
            <a:r>
              <a:rPr lang="en-GB" altLang="en-US" sz="2800" dirty="0">
                <a:latin typeface="Calibri" charset="0"/>
              </a:rPr>
              <a:t>Also referred to as conditional </a:t>
            </a:r>
            <a:r>
              <a:rPr lang="en-GB" altLang="en-US" sz="2800" dirty="0" smtClean="0">
                <a:latin typeface="Calibri" charset="0"/>
              </a:rPr>
              <a:t>anomalies</a:t>
            </a:r>
            <a:endParaRPr lang="en-US" altLang="en-US" sz="2800" dirty="0">
              <a:latin typeface="Calibri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1295400" y="4299274"/>
            <a:ext cx="6553200" cy="2295525"/>
            <a:chOff x="1294606" y="4562475"/>
            <a:chExt cx="6553200" cy="2295525"/>
          </a:xfrm>
        </p:grpSpPr>
        <p:pic>
          <p:nvPicPr>
            <p:cNvPr id="15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32806" y="4562475"/>
              <a:ext cx="4562475" cy="22955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B8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sp>
          <p:nvSpPr>
            <p:cNvPr id="16" name="Line 8"/>
            <p:cNvSpPr>
              <a:spLocks noChangeShapeType="1"/>
            </p:cNvSpPr>
            <p:nvPr/>
          </p:nvSpPr>
          <p:spPr bwMode="auto">
            <a:xfrm flipH="1">
              <a:off x="5790406" y="5781675"/>
              <a:ext cx="1219200" cy="228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7" name="Line 9"/>
            <p:cNvSpPr>
              <a:spLocks noChangeShapeType="1"/>
            </p:cNvSpPr>
            <p:nvPr/>
          </p:nvSpPr>
          <p:spPr bwMode="auto">
            <a:xfrm>
              <a:off x="2056606" y="6010275"/>
              <a:ext cx="1600200" cy="76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8" name="Text Box 10"/>
            <p:cNvSpPr txBox="1">
              <a:spLocks noChangeArrowheads="1"/>
            </p:cNvSpPr>
            <p:nvPr/>
          </p:nvSpPr>
          <p:spPr bwMode="auto">
            <a:xfrm>
              <a:off x="1294606" y="5857875"/>
              <a:ext cx="762000" cy="2825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B8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 sz="1200" b="1" dirty="0"/>
                <a:t>Normal</a:t>
              </a:r>
            </a:p>
          </p:txBody>
        </p:sp>
        <p:sp>
          <p:nvSpPr>
            <p:cNvPr id="19" name="Text Box 11"/>
            <p:cNvSpPr txBox="1">
              <a:spLocks noChangeArrowheads="1"/>
            </p:cNvSpPr>
            <p:nvPr/>
          </p:nvSpPr>
          <p:spPr bwMode="auto">
            <a:xfrm>
              <a:off x="7009606" y="5629275"/>
              <a:ext cx="838200" cy="2825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B8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 sz="1200" b="1" dirty="0"/>
                <a:t>Anomaly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68356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5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137627"/>
            <a:ext cx="8685213" cy="1065213"/>
          </a:xfrm>
        </p:spPr>
        <p:txBody>
          <a:bodyPr/>
          <a:lstStyle/>
          <a:p>
            <a:pPr eaLnBrk="1" hangingPunct="1"/>
            <a:r>
              <a:rPr lang="en-US" altLang="en-US" dirty="0"/>
              <a:t>Collective Anomalies</a:t>
            </a:r>
          </a:p>
        </p:txBody>
      </p:sp>
      <p:sp>
        <p:nvSpPr>
          <p:cNvPr id="15366" name="Rectangle 3"/>
          <p:cNvSpPr txBox="1">
            <a:spLocks noChangeArrowheads="1"/>
          </p:cNvSpPr>
          <p:nvPr/>
        </p:nvSpPr>
        <p:spPr bwMode="auto">
          <a:xfrm>
            <a:off x="228600" y="1355241"/>
            <a:ext cx="8685213" cy="3118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ts val="600"/>
              </a:spcBef>
              <a:buFont typeface="Arial" charset="0"/>
              <a:buChar char="•"/>
            </a:pPr>
            <a:r>
              <a:rPr lang="en-GB" altLang="en-US" sz="2400" dirty="0">
                <a:latin typeface="Calibri" charset="0"/>
              </a:rPr>
              <a:t>A collection of related data instances is </a:t>
            </a:r>
            <a:r>
              <a:rPr lang="en-GB" altLang="en-US" sz="2400" dirty="0" smtClean="0">
                <a:latin typeface="Calibri" charset="0"/>
              </a:rPr>
              <a:t>anomalous</a:t>
            </a:r>
          </a:p>
          <a:p>
            <a:pPr eaLnBrk="1" hangingPunct="1">
              <a:lnSpc>
                <a:spcPct val="80000"/>
              </a:lnSpc>
              <a:spcBef>
                <a:spcPts val="600"/>
              </a:spcBef>
              <a:buFont typeface="Arial" charset="0"/>
              <a:buChar char="•"/>
            </a:pPr>
            <a:endParaRPr lang="en-GB" altLang="en-US" sz="2400" dirty="0">
              <a:latin typeface="Calibri" charset="0"/>
            </a:endParaRPr>
          </a:p>
          <a:p>
            <a:pPr eaLnBrk="1" hangingPunct="1">
              <a:lnSpc>
                <a:spcPct val="80000"/>
              </a:lnSpc>
              <a:spcBef>
                <a:spcPts val="600"/>
              </a:spcBef>
              <a:buFont typeface="Arial" charset="0"/>
              <a:buChar char="•"/>
            </a:pPr>
            <a:r>
              <a:rPr lang="en-GB" altLang="en-US" sz="2400" dirty="0">
                <a:latin typeface="Calibri" charset="0"/>
              </a:rPr>
              <a:t>Requires a relationship among data instances</a:t>
            </a:r>
          </a:p>
          <a:p>
            <a:pPr lvl="1" eaLnBrk="1" hangingPunct="1">
              <a:lnSpc>
                <a:spcPct val="80000"/>
              </a:lnSpc>
              <a:spcBef>
                <a:spcPts val="500"/>
              </a:spcBef>
              <a:buFont typeface="Arial" charset="0"/>
              <a:buChar char="–"/>
            </a:pPr>
            <a:r>
              <a:rPr lang="en-GB" altLang="en-US" sz="2000" dirty="0">
                <a:latin typeface="Calibri" charset="0"/>
              </a:rPr>
              <a:t>Sequential Data</a:t>
            </a:r>
            <a:endParaRPr lang="en-GB" altLang="en-US" dirty="0">
              <a:latin typeface="Calibri" charset="0"/>
            </a:endParaRPr>
          </a:p>
          <a:p>
            <a:pPr lvl="1" eaLnBrk="1" hangingPunct="1">
              <a:lnSpc>
                <a:spcPct val="80000"/>
              </a:lnSpc>
              <a:spcBef>
                <a:spcPts val="500"/>
              </a:spcBef>
              <a:buFont typeface="Arial" charset="0"/>
              <a:buChar char="–"/>
            </a:pPr>
            <a:r>
              <a:rPr lang="en-GB" altLang="en-US" sz="2000" dirty="0">
                <a:latin typeface="Calibri" charset="0"/>
              </a:rPr>
              <a:t>Spatial Data</a:t>
            </a:r>
          </a:p>
          <a:p>
            <a:pPr lvl="1" eaLnBrk="1" hangingPunct="1">
              <a:lnSpc>
                <a:spcPct val="80000"/>
              </a:lnSpc>
              <a:spcBef>
                <a:spcPts val="500"/>
              </a:spcBef>
              <a:buFont typeface="Arial" charset="0"/>
              <a:buChar char="–"/>
            </a:pPr>
            <a:r>
              <a:rPr lang="en-GB" altLang="en-US" sz="2000" dirty="0">
                <a:latin typeface="Calibri" charset="0"/>
              </a:rPr>
              <a:t>Graph </a:t>
            </a:r>
            <a:r>
              <a:rPr lang="en-GB" altLang="en-US" sz="2000" dirty="0" smtClean="0">
                <a:latin typeface="Calibri" charset="0"/>
              </a:rPr>
              <a:t>Data</a:t>
            </a:r>
          </a:p>
          <a:p>
            <a:pPr lvl="1" eaLnBrk="1" hangingPunct="1">
              <a:lnSpc>
                <a:spcPct val="80000"/>
              </a:lnSpc>
              <a:spcBef>
                <a:spcPts val="500"/>
              </a:spcBef>
              <a:buFont typeface="Arial" charset="0"/>
              <a:buChar char="–"/>
            </a:pPr>
            <a:endParaRPr lang="en-GB" altLang="en-US" sz="2000" dirty="0">
              <a:latin typeface="Calibri" charset="0"/>
            </a:endParaRPr>
          </a:p>
          <a:p>
            <a:pPr eaLnBrk="1" hangingPunct="1">
              <a:spcBef>
                <a:spcPct val="20000"/>
              </a:spcBef>
              <a:buFont typeface="Arial" charset="0"/>
              <a:buChar char="•"/>
            </a:pPr>
            <a:r>
              <a:rPr lang="en-US" altLang="en-US" sz="2400" dirty="0">
                <a:latin typeface="Calibri" charset="0"/>
              </a:rPr>
              <a:t>The individual instances within a collective anomaly are not anomalous by themselves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381000" y="4631223"/>
            <a:ext cx="8077200" cy="2022475"/>
            <a:chOff x="381000" y="4259263"/>
            <a:chExt cx="8077200" cy="2022475"/>
          </a:xfrm>
        </p:grpSpPr>
        <p:pic>
          <p:nvPicPr>
            <p:cNvPr id="15367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1000" y="4411663"/>
              <a:ext cx="8077200" cy="17129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B8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sp>
          <p:nvSpPr>
            <p:cNvPr id="10" name="Oval 5"/>
            <p:cNvSpPr>
              <a:spLocks noChangeArrowheads="1"/>
            </p:cNvSpPr>
            <p:nvPr/>
          </p:nvSpPr>
          <p:spPr bwMode="auto">
            <a:xfrm>
              <a:off x="4419600" y="4259263"/>
              <a:ext cx="1600200" cy="13716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B8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eaLnBrk="1" hangingPunct="1"/>
              <a:endParaRPr lang="en-US" altLang="en-US" dirty="0"/>
            </a:p>
          </p:txBody>
        </p:sp>
        <p:sp>
          <p:nvSpPr>
            <p:cNvPr id="11" name="Line 6"/>
            <p:cNvSpPr>
              <a:spLocks noChangeShapeType="1"/>
            </p:cNvSpPr>
            <p:nvPr/>
          </p:nvSpPr>
          <p:spPr bwMode="auto">
            <a:xfrm flipV="1">
              <a:off x="4419600" y="5707063"/>
              <a:ext cx="381000" cy="2667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2" name="Text Box 7"/>
            <p:cNvSpPr txBox="1">
              <a:spLocks noChangeArrowheads="1"/>
            </p:cNvSpPr>
            <p:nvPr/>
          </p:nvSpPr>
          <p:spPr bwMode="auto">
            <a:xfrm>
              <a:off x="2895600" y="5967413"/>
              <a:ext cx="2438400" cy="3143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B8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en-US" sz="1400" b="1" dirty="0"/>
                <a:t>Anomalous Subsequence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394447" y="4777927"/>
            <a:ext cx="8077200" cy="2022475"/>
            <a:chOff x="381000" y="4259263"/>
            <a:chExt cx="8077200" cy="2022475"/>
          </a:xfrm>
        </p:grpSpPr>
        <p:pic>
          <p:nvPicPr>
            <p:cNvPr id="14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1000" y="4411663"/>
              <a:ext cx="8077200" cy="17129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B8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sp>
          <p:nvSpPr>
            <p:cNvPr id="15" name="Oval 5"/>
            <p:cNvSpPr>
              <a:spLocks noChangeArrowheads="1"/>
            </p:cNvSpPr>
            <p:nvPr/>
          </p:nvSpPr>
          <p:spPr bwMode="auto">
            <a:xfrm>
              <a:off x="4419600" y="4259263"/>
              <a:ext cx="1600200" cy="13716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B8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eaLnBrk="1" hangingPunct="1"/>
              <a:endParaRPr lang="en-US" altLang="en-US" dirty="0"/>
            </a:p>
          </p:txBody>
        </p:sp>
        <p:sp>
          <p:nvSpPr>
            <p:cNvPr id="16" name="Line 6"/>
            <p:cNvSpPr>
              <a:spLocks noChangeShapeType="1"/>
            </p:cNvSpPr>
            <p:nvPr/>
          </p:nvSpPr>
          <p:spPr bwMode="auto">
            <a:xfrm flipV="1">
              <a:off x="4419600" y="5707063"/>
              <a:ext cx="381000" cy="2667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7" name="Text Box 7"/>
            <p:cNvSpPr txBox="1">
              <a:spLocks noChangeArrowheads="1"/>
            </p:cNvSpPr>
            <p:nvPr/>
          </p:nvSpPr>
          <p:spPr bwMode="auto">
            <a:xfrm>
              <a:off x="2895600" y="5967413"/>
              <a:ext cx="2438400" cy="3143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B8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en-US" sz="1400" b="1" dirty="0"/>
                <a:t>Anomalous Subsequence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95866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228600" y="124460"/>
            <a:ext cx="8686800" cy="978626"/>
          </a:xfrm>
          <a:ln/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en-US" dirty="0"/>
              <a:t>Key </a:t>
            </a:r>
            <a:r>
              <a:rPr lang="en-GB" altLang="en-US" dirty="0" smtClean="0"/>
              <a:t>Challenges </a:t>
            </a:r>
            <a:br>
              <a:rPr lang="en-GB" altLang="en-US" dirty="0" smtClean="0"/>
            </a:br>
            <a:r>
              <a:rPr lang="en-GB" altLang="en-US" sz="3100" dirty="0" smtClean="0"/>
              <a:t>for Anomaly Detection Algorithms</a:t>
            </a:r>
            <a:endParaRPr lang="en-GB" altLang="en-US" dirty="0"/>
          </a:p>
        </p:txBody>
      </p:sp>
      <p:sp>
        <p:nvSpPr>
          <p:cNvPr id="11266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228600" y="1708879"/>
            <a:ext cx="8686800" cy="4955393"/>
          </a:xfrm>
          <a:ln/>
        </p:spPr>
        <p:txBody>
          <a:bodyPr>
            <a:normAutofit fontScale="85000" lnSpcReduction="20000"/>
          </a:bodyPr>
          <a:lstStyle/>
          <a:p>
            <a:pPr>
              <a:lnSpc>
                <a:spcPct val="100000"/>
              </a:lnSpc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400" dirty="0"/>
              <a:t>Defining a representative normal region is </a:t>
            </a:r>
            <a:r>
              <a:rPr lang="en-GB" altLang="en-US" sz="2400" dirty="0" smtClean="0"/>
              <a:t>challenging</a:t>
            </a:r>
          </a:p>
          <a:p>
            <a:pPr>
              <a:lnSpc>
                <a:spcPct val="100000"/>
              </a:lnSpc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GB" altLang="en-US" sz="2400" dirty="0"/>
          </a:p>
          <a:p>
            <a:pPr>
              <a:lnSpc>
                <a:spcPct val="100000"/>
              </a:lnSpc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400" dirty="0"/>
              <a:t>The boundary between normal and outlying </a:t>
            </a:r>
            <a:r>
              <a:rPr lang="en-GB" altLang="en-US" sz="2400" dirty="0" smtClean="0"/>
              <a:t>behaviour </a:t>
            </a:r>
            <a:r>
              <a:rPr lang="en-GB" altLang="en-US" sz="2400" dirty="0"/>
              <a:t>is often not </a:t>
            </a:r>
            <a:r>
              <a:rPr lang="en-GB" altLang="en-US" sz="2400" dirty="0" smtClean="0"/>
              <a:t>precise</a:t>
            </a:r>
          </a:p>
          <a:p>
            <a:pPr>
              <a:lnSpc>
                <a:spcPct val="100000"/>
              </a:lnSpc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GB" altLang="en-US" sz="2400" dirty="0"/>
          </a:p>
          <a:p>
            <a:pPr>
              <a:lnSpc>
                <a:spcPct val="100000"/>
              </a:lnSpc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400" dirty="0"/>
              <a:t>The exact notion of an outlier is different for different application </a:t>
            </a:r>
            <a:r>
              <a:rPr lang="en-GB" altLang="en-US" sz="2400" dirty="0" smtClean="0"/>
              <a:t>domains</a:t>
            </a:r>
          </a:p>
          <a:p>
            <a:pPr>
              <a:lnSpc>
                <a:spcPct val="100000"/>
              </a:lnSpc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GB" altLang="en-US" sz="2400" dirty="0"/>
          </a:p>
          <a:p>
            <a:pPr>
              <a:lnSpc>
                <a:spcPct val="100000"/>
              </a:lnSpc>
              <a:spcBef>
                <a:spcPts val="7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400" dirty="0"/>
              <a:t>Availability of </a:t>
            </a:r>
            <a:r>
              <a:rPr lang="en-GB" altLang="en-US" sz="2400" dirty="0" smtClean="0"/>
              <a:t>labelled </a:t>
            </a:r>
            <a:r>
              <a:rPr lang="en-GB" altLang="en-US" sz="2400" dirty="0"/>
              <a:t>data for </a:t>
            </a:r>
            <a:r>
              <a:rPr lang="en-GB" altLang="en-US" sz="2400" dirty="0" smtClean="0"/>
              <a:t>training/validation (supervised learning)</a:t>
            </a:r>
          </a:p>
          <a:p>
            <a:pPr>
              <a:lnSpc>
                <a:spcPct val="100000"/>
              </a:lnSpc>
              <a:spcBef>
                <a:spcPts val="7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GB" altLang="en-US" sz="2400" dirty="0"/>
          </a:p>
          <a:p>
            <a:pPr>
              <a:lnSpc>
                <a:spcPct val="100000"/>
              </a:lnSpc>
              <a:spcBef>
                <a:spcPts val="7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400" dirty="0"/>
              <a:t>Malicious </a:t>
            </a:r>
            <a:r>
              <a:rPr lang="en-GB" altLang="en-US" sz="2400" dirty="0" smtClean="0"/>
              <a:t>adversaries</a:t>
            </a:r>
          </a:p>
          <a:p>
            <a:pPr>
              <a:lnSpc>
                <a:spcPct val="100000"/>
              </a:lnSpc>
              <a:spcBef>
                <a:spcPts val="7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GB" altLang="en-US" sz="2400" dirty="0"/>
          </a:p>
          <a:p>
            <a:pPr>
              <a:lnSpc>
                <a:spcPct val="100000"/>
              </a:lnSpc>
              <a:spcBef>
                <a:spcPts val="7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400" dirty="0" smtClean="0"/>
              <a:t>Data is very noisy</a:t>
            </a:r>
          </a:p>
          <a:p>
            <a:pPr>
              <a:lnSpc>
                <a:spcPct val="100000"/>
              </a:lnSpc>
              <a:spcBef>
                <a:spcPts val="7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GB" altLang="en-US" sz="2400" dirty="0"/>
          </a:p>
          <a:p>
            <a:pPr>
              <a:lnSpc>
                <a:spcPct val="100000"/>
              </a:lnSpc>
              <a:spcBef>
                <a:spcPts val="7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400" dirty="0" smtClean="0"/>
              <a:t>False positive/negatives</a:t>
            </a:r>
          </a:p>
          <a:p>
            <a:pPr>
              <a:lnSpc>
                <a:spcPct val="100000"/>
              </a:lnSpc>
              <a:spcBef>
                <a:spcPts val="7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GB" altLang="en-US" sz="2400" dirty="0"/>
          </a:p>
          <a:p>
            <a:pPr>
              <a:lnSpc>
                <a:spcPct val="100000"/>
              </a:lnSpc>
              <a:spcBef>
                <a:spcPts val="7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400" dirty="0"/>
              <a:t>Normal </a:t>
            </a:r>
            <a:r>
              <a:rPr lang="en-GB" altLang="en-US" sz="2400" dirty="0" smtClean="0"/>
              <a:t>behaviour </a:t>
            </a:r>
            <a:r>
              <a:rPr lang="en-GB" altLang="en-US" sz="2400" dirty="0"/>
              <a:t>keeps evolving</a:t>
            </a:r>
          </a:p>
        </p:txBody>
      </p:sp>
    </p:spTree>
    <p:extLst>
      <p:ext uri="{BB962C8B-B14F-4D97-AF65-F5344CB8AC3E}">
        <p14:creationId xmlns:p14="http://schemas.microsoft.com/office/powerpoint/2010/main" val="155129198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9629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One Way To Visualize Anomalous Behavior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700" dirty="0" smtClean="0"/>
              <a:t>(Derick will explain this in a few minutes)</a:t>
            </a:r>
            <a:endParaRPr lang="en-US" sz="27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8162" y="1438102"/>
            <a:ext cx="5307676" cy="5307676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26402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Another Way – Confusion Matrix</a:t>
            </a:r>
            <a:br>
              <a:rPr lang="en-US" dirty="0" smtClean="0"/>
            </a:br>
            <a:r>
              <a:rPr lang="en-US" sz="3100" dirty="0" smtClean="0"/>
              <a:t>(Ed will explain this in a few minutes)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09" y="1649551"/>
            <a:ext cx="8466783" cy="461824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000" y="2057631"/>
            <a:ext cx="5080000" cy="3175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1901814" y="6313120"/>
            <a:ext cx="53403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Briefly: What is a confusion matrix?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181253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54200"/>
            <a:ext cx="8229600" cy="4525963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Introduction </a:t>
            </a:r>
            <a:r>
              <a:rPr lang="en-US" dirty="0"/>
              <a:t> </a:t>
            </a:r>
            <a:r>
              <a:rPr lang="en-US" dirty="0" smtClean="0"/>
              <a:t>                                                                             25 minutes                           </a:t>
            </a:r>
            <a:endParaRPr lang="en-US" dirty="0"/>
          </a:p>
          <a:p>
            <a:pPr lvl="1"/>
            <a:r>
              <a:rPr lang="en-US" strike="sngStrike" dirty="0" smtClean="0"/>
              <a:t>What is an ML application?</a:t>
            </a:r>
          </a:p>
          <a:p>
            <a:pPr lvl="1"/>
            <a:r>
              <a:rPr lang="en-US" strike="sngStrike" dirty="0" smtClean="0"/>
              <a:t>So What Are Anomalies?</a:t>
            </a:r>
            <a:endParaRPr lang="en-US" strike="sngStrike" dirty="0"/>
          </a:p>
          <a:p>
            <a:pPr lvl="1"/>
            <a:r>
              <a:rPr lang="en-US" strike="sngStrike" dirty="0" smtClean="0"/>
              <a:t>Anomaly Detection Schemes</a:t>
            </a:r>
          </a:p>
          <a:p>
            <a:pPr lvl="1"/>
            <a:r>
              <a:rPr lang="en-US" dirty="0" smtClean="0"/>
              <a:t>A bit on k-Nearest Neighbors</a:t>
            </a:r>
          </a:p>
          <a:p>
            <a:pPr lvl="1"/>
            <a:r>
              <a:rPr lang="en-US" dirty="0" smtClean="0"/>
              <a:t>Why algorithms like k-NN or K-Means aren’t the endgame</a:t>
            </a:r>
          </a:p>
          <a:p>
            <a:endParaRPr lang="en-US" dirty="0" smtClean="0"/>
          </a:p>
          <a:p>
            <a:r>
              <a:rPr lang="en-US" dirty="0" smtClean="0"/>
              <a:t>Derick on Generalization Graphs for Machine Learning    25 minutes</a:t>
            </a:r>
          </a:p>
          <a:p>
            <a:endParaRPr lang="en-US" dirty="0" smtClean="0"/>
          </a:p>
          <a:p>
            <a:r>
              <a:rPr lang="en-US" dirty="0" smtClean="0"/>
              <a:t>Ed on Anomaly Detection Prototypes                                    25 minutes</a:t>
            </a:r>
          </a:p>
          <a:p>
            <a:endParaRPr lang="en-US" dirty="0"/>
          </a:p>
          <a:p>
            <a:r>
              <a:rPr lang="en-US" dirty="0" smtClean="0"/>
              <a:t>Business Models for ML Discussion</a:t>
            </a:r>
          </a:p>
          <a:p>
            <a:endParaRPr lang="en-US" dirty="0"/>
          </a:p>
          <a:p>
            <a:r>
              <a:rPr lang="en-US" dirty="0" smtClean="0"/>
              <a:t>Q&amp;A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749593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54200"/>
            <a:ext cx="8229600" cy="4525963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Introduction </a:t>
            </a:r>
            <a:r>
              <a:rPr lang="en-US" dirty="0"/>
              <a:t> </a:t>
            </a:r>
            <a:r>
              <a:rPr lang="en-US" dirty="0" smtClean="0"/>
              <a:t>                                                                             25 minutes                           </a:t>
            </a:r>
            <a:endParaRPr lang="en-US" dirty="0"/>
          </a:p>
          <a:p>
            <a:pPr lvl="1"/>
            <a:r>
              <a:rPr lang="en-US" dirty="0" smtClean="0"/>
              <a:t>What is an ML application?</a:t>
            </a:r>
          </a:p>
          <a:p>
            <a:pPr lvl="1"/>
            <a:r>
              <a:rPr lang="en-US" dirty="0" smtClean="0"/>
              <a:t>So What Are Anomalies?</a:t>
            </a:r>
            <a:endParaRPr lang="en-US" dirty="0"/>
          </a:p>
          <a:p>
            <a:pPr lvl="1"/>
            <a:r>
              <a:rPr lang="en-US" dirty="0" smtClean="0"/>
              <a:t>Anomaly Detection Schemes</a:t>
            </a:r>
          </a:p>
          <a:p>
            <a:pPr lvl="1"/>
            <a:r>
              <a:rPr lang="en-US" dirty="0" smtClean="0"/>
              <a:t>A bit on k-Nearest Neighbors</a:t>
            </a:r>
          </a:p>
          <a:p>
            <a:pPr lvl="1"/>
            <a:r>
              <a:rPr lang="en-US" dirty="0" smtClean="0"/>
              <a:t>Why algorithms like k-NN or K-Means aren’t the endgame</a:t>
            </a:r>
          </a:p>
          <a:p>
            <a:endParaRPr lang="en-US" dirty="0" smtClean="0"/>
          </a:p>
          <a:p>
            <a:r>
              <a:rPr lang="en-US" dirty="0" smtClean="0"/>
              <a:t>Derick on Generalization Graphs for Machine Learning    25 minutes</a:t>
            </a:r>
          </a:p>
          <a:p>
            <a:endParaRPr lang="en-US" dirty="0" smtClean="0"/>
          </a:p>
          <a:p>
            <a:r>
              <a:rPr lang="en-US" dirty="0" smtClean="0"/>
              <a:t>Ed on Anomaly Detection Prototypes                                    25 minutes</a:t>
            </a:r>
          </a:p>
          <a:p>
            <a:endParaRPr lang="en-US" dirty="0"/>
          </a:p>
          <a:p>
            <a:r>
              <a:rPr lang="en-US" dirty="0" smtClean="0"/>
              <a:t>Business Models for ML Discussion</a:t>
            </a:r>
          </a:p>
          <a:p>
            <a:endParaRPr lang="en-US" dirty="0"/>
          </a:p>
          <a:p>
            <a:r>
              <a:rPr lang="en-US" dirty="0" smtClean="0"/>
              <a:t>Q&amp;A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31105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Really Simple Anomaly Detection</a:t>
            </a:r>
            <a:br>
              <a:rPr lang="en-US" dirty="0" smtClean="0"/>
            </a:br>
            <a:r>
              <a:rPr lang="en-US" sz="3600" dirty="0" smtClean="0"/>
              <a:t>k-Nearest Neighbors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0025" y="1417638"/>
            <a:ext cx="8229600" cy="5257800"/>
          </a:xfrm>
        </p:spPr>
        <p:txBody>
          <a:bodyPr>
            <a:normAutofit/>
          </a:bodyPr>
          <a:lstStyle/>
          <a:p>
            <a:pPr marL="571500" indent="-571500">
              <a:buFont typeface="Arial" charset="0"/>
              <a:buChar char="•"/>
            </a:pPr>
            <a:r>
              <a:rPr lang="en-US" dirty="0" smtClean="0"/>
              <a:t>Instance-Based Learning</a:t>
            </a:r>
          </a:p>
          <a:p>
            <a:pPr marL="400050" lvl="1" indent="0">
              <a:buNone/>
            </a:pPr>
            <a:endParaRPr lang="en-US" dirty="0" smtClean="0"/>
          </a:p>
          <a:p>
            <a:pPr marL="0" lvl="1" indent="0">
              <a:buNone/>
            </a:pPr>
            <a:endParaRPr lang="en-US" dirty="0"/>
          </a:p>
          <a:p>
            <a:pPr marL="571500" indent="-571500">
              <a:buFont typeface="Arial" charset="0"/>
              <a:buChar char="•"/>
            </a:pPr>
            <a:endParaRPr lang="en-US" dirty="0" smtClean="0"/>
          </a:p>
          <a:p>
            <a:pPr marL="571500" indent="-571500">
              <a:buFont typeface="Arial" charset="0"/>
              <a:buChar char="•"/>
            </a:pPr>
            <a:r>
              <a:rPr lang="en-US" dirty="0" smtClean="0"/>
              <a:t>Very Simple Algorithm</a:t>
            </a:r>
          </a:p>
          <a:p>
            <a:pPr marL="971550" lvl="1" indent="-571500">
              <a:buFont typeface="Arial" charset="0"/>
              <a:buChar char="•"/>
            </a:pPr>
            <a:r>
              <a:rPr lang="en-US" sz="2000" dirty="0" smtClean="0"/>
              <a:t>Given </a:t>
            </a:r>
            <a:r>
              <a:rPr lang="en-US" sz="2000" dirty="0"/>
              <a:t>a training set {(x</a:t>
            </a:r>
            <a:r>
              <a:rPr lang="en-US" sz="2000" baseline="-25000" dirty="0"/>
              <a:t>i</a:t>
            </a:r>
            <a:r>
              <a:rPr lang="en-US" sz="2000" dirty="0"/>
              <a:t>,y</a:t>
            </a:r>
            <a:r>
              <a:rPr lang="en-US" sz="2000" baseline="-25000" dirty="0"/>
              <a:t>i</a:t>
            </a:r>
            <a:r>
              <a:rPr lang="en-US" sz="2000" dirty="0"/>
              <a:t>),…,(x</a:t>
            </a:r>
            <a:r>
              <a:rPr lang="en-US" sz="2000" baseline="-25000" dirty="0"/>
              <a:t>n</a:t>
            </a:r>
            <a:r>
              <a:rPr lang="en-US" sz="2000" dirty="0"/>
              <a:t>,y</a:t>
            </a:r>
            <a:r>
              <a:rPr lang="en-US" sz="2000" baseline="-25000" dirty="0"/>
              <a:t>n</a:t>
            </a:r>
            <a:r>
              <a:rPr lang="en-US" sz="2000" dirty="0" smtClean="0"/>
              <a:t>)}</a:t>
            </a:r>
          </a:p>
          <a:p>
            <a:pPr marL="1371600" lvl="2" indent="-571500">
              <a:buFont typeface="Arial" charset="0"/>
              <a:buChar char="•"/>
            </a:pPr>
            <a:r>
              <a:rPr lang="en-US" sz="1800" dirty="0" smtClean="0"/>
              <a:t>Do </a:t>
            </a:r>
            <a:r>
              <a:rPr lang="en-US" sz="1800" dirty="0"/>
              <a:t>nothing (lazy </a:t>
            </a:r>
            <a:r>
              <a:rPr lang="en-US" sz="1800" dirty="0" smtClean="0"/>
              <a:t>learner, supervised learning)</a:t>
            </a:r>
            <a:endParaRPr lang="en-US" sz="1800" dirty="0"/>
          </a:p>
          <a:p>
            <a:pPr marL="971550" lvl="1" indent="-571500">
              <a:buFont typeface="Arial" charset="0"/>
              <a:buChar char="•"/>
            </a:pPr>
            <a:r>
              <a:rPr lang="en-US" sz="2000" b="1" dirty="0"/>
              <a:t>Given</a:t>
            </a:r>
            <a:r>
              <a:rPr lang="en-US" sz="2000" dirty="0"/>
              <a:t> an instance x</a:t>
            </a:r>
            <a:r>
              <a:rPr lang="en-US" sz="2000" baseline="-25000" dirty="0"/>
              <a:t>q</a:t>
            </a:r>
            <a:r>
              <a:rPr lang="en-US" sz="2000" dirty="0"/>
              <a:t> to classify</a:t>
            </a:r>
          </a:p>
          <a:p>
            <a:pPr marL="971550" lvl="1" indent="-571500">
              <a:buFont typeface="Arial" charset="0"/>
              <a:buChar char="•"/>
            </a:pPr>
            <a:r>
              <a:rPr lang="en-US" sz="2000" dirty="0"/>
              <a:t>Find the instance x</a:t>
            </a:r>
            <a:r>
              <a:rPr lang="en-US" sz="2000" baseline="-25000" dirty="0"/>
              <a:t>i</a:t>
            </a:r>
            <a:r>
              <a:rPr lang="en-US" sz="2000" dirty="0"/>
              <a:t> that is most </a:t>
            </a:r>
            <a:r>
              <a:rPr lang="en-US" sz="2000" i="1" dirty="0">
                <a:solidFill>
                  <a:srgbClr val="FF0000"/>
                </a:solidFill>
              </a:rPr>
              <a:t>similar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/>
              <a:t>to </a:t>
            </a:r>
            <a:r>
              <a:rPr lang="en-US" sz="2000" dirty="0" smtClean="0"/>
              <a:t>x</a:t>
            </a:r>
            <a:r>
              <a:rPr lang="en-US" sz="2000" baseline="-25000" dirty="0" smtClean="0"/>
              <a:t>q</a:t>
            </a:r>
            <a:endParaRPr lang="en-US" dirty="0" smtClean="0"/>
          </a:p>
          <a:p>
            <a:pPr marL="971550" lvl="1" indent="-571500">
              <a:buFont typeface="Arial" charset="0"/>
              <a:buChar char="•"/>
            </a:pPr>
            <a:r>
              <a:rPr lang="en-US" sz="2000" dirty="0" smtClean="0"/>
              <a:t>Return </a:t>
            </a:r>
            <a:r>
              <a:rPr lang="en-US" sz="2000" dirty="0"/>
              <a:t>the class value of x</a:t>
            </a:r>
            <a:r>
              <a:rPr lang="en-US" sz="2000" baseline="-25000" dirty="0"/>
              <a:t>i</a:t>
            </a:r>
            <a:r>
              <a:rPr lang="en-US" sz="2000" dirty="0"/>
              <a:t>, namely </a:t>
            </a:r>
            <a:r>
              <a:rPr lang="en-US" sz="2000" dirty="0" smtClean="0"/>
              <a:t>y</a:t>
            </a:r>
            <a:r>
              <a:rPr lang="en-US" sz="2000" baseline="-25000" dirty="0" smtClean="0"/>
              <a:t>i</a:t>
            </a:r>
          </a:p>
          <a:p>
            <a:pPr marL="971550" lvl="1" indent="-571500">
              <a:buFont typeface="Arial" charset="0"/>
              <a:buChar char="•"/>
            </a:pPr>
            <a:endParaRPr lang="en-US" sz="2000" baseline="-25000" dirty="0" smtClean="0"/>
          </a:p>
          <a:p>
            <a:pPr marL="971550" lvl="1" indent="-571500">
              <a:buFont typeface="Arial" charset="0"/>
              <a:buChar char="•"/>
            </a:pPr>
            <a:endParaRPr lang="en-U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7112" y="1241427"/>
            <a:ext cx="2794000" cy="25273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2488" y="4500563"/>
            <a:ext cx="3143249" cy="235743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-257175" y="51149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91657" y="2098973"/>
            <a:ext cx="37955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en-US" sz="2400" dirty="0"/>
              <a:t>Task: Classify the green </a:t>
            </a:r>
            <a:r>
              <a:rPr lang="en-US" sz="2400" dirty="0" smtClean="0"/>
              <a:t>point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70764" y="6059886"/>
            <a:ext cx="53617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The hyper-parameter k describes how many </a:t>
            </a:r>
            <a:r>
              <a:rPr lang="en-US" sz="1600" i="1" dirty="0" smtClean="0">
                <a:solidFill>
                  <a:srgbClr val="FF0000"/>
                </a:solidFill>
              </a:rPr>
              <a:t>similar</a:t>
            </a:r>
            <a:r>
              <a:rPr lang="en-US" sz="1600" dirty="0" smtClean="0">
                <a:solidFill>
                  <a:srgbClr val="FF0000"/>
                </a:solidFill>
              </a:rPr>
              <a:t> </a:t>
            </a:r>
            <a:r>
              <a:rPr lang="en-US" sz="1600" dirty="0" smtClean="0"/>
              <a:t>neighbors </a:t>
            </a:r>
          </a:p>
          <a:p>
            <a:r>
              <a:rPr lang="en-US" sz="1600" dirty="0"/>
              <a:t>t</a:t>
            </a:r>
            <a:r>
              <a:rPr lang="en-US" sz="1600" dirty="0" smtClean="0"/>
              <a:t>o consider. </a:t>
            </a:r>
            <a:r>
              <a:rPr lang="en-US" sz="1600" dirty="0"/>
              <a:t>N</a:t>
            </a:r>
            <a:r>
              <a:rPr lang="en-US" sz="1600" dirty="0" smtClean="0"/>
              <a:t>eighbors then “vote” for most likely class label.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270269" y="548425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270391" y="2560638"/>
            <a:ext cx="3438121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400" dirty="0" smtClean="0"/>
              <a:t>Idea: data points that are “similar” are likely </a:t>
            </a:r>
          </a:p>
          <a:p>
            <a:r>
              <a:rPr lang="en-US" sz="1400" dirty="0"/>
              <a:t>t</a:t>
            </a:r>
            <a:r>
              <a:rPr lang="en-US" sz="1400" dirty="0" smtClean="0"/>
              <a:t>o be in the same object class (smoothness)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748946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1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 algn="ctr" defTabSz="457200" rtl="0">
              <a:spcBef>
                <a:spcPct val="0"/>
              </a:spcBef>
            </a:pPr>
            <a:r>
              <a:rPr lang="en-US" sz="4400" dirty="0" smtClean="0">
                <a:latin typeface="+mj-lt"/>
              </a:rPr>
              <a:t>What is Similarity?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400" dirty="0" smtClean="0"/>
              <a:t>(how to find the instance x</a:t>
            </a:r>
            <a:r>
              <a:rPr lang="en-US" sz="2400" baseline="-25000" dirty="0" smtClean="0"/>
              <a:t>i</a:t>
            </a:r>
            <a:r>
              <a:rPr lang="en-US" sz="2400" dirty="0" smtClean="0"/>
              <a:t> that is most </a:t>
            </a:r>
            <a:r>
              <a:rPr lang="en-US" sz="2400" i="1" dirty="0" smtClean="0">
                <a:solidFill>
                  <a:srgbClr val="FF0000"/>
                </a:solidFill>
              </a:rPr>
              <a:t>similar</a:t>
            </a:r>
            <a:r>
              <a:rPr lang="en-US" sz="2400" dirty="0" smtClean="0">
                <a:solidFill>
                  <a:srgbClr val="FF0000"/>
                </a:solidFill>
              </a:rPr>
              <a:t> </a:t>
            </a:r>
            <a:r>
              <a:rPr lang="en-US" sz="2400" dirty="0" smtClean="0"/>
              <a:t>to x</a:t>
            </a:r>
            <a:r>
              <a:rPr lang="en-US" sz="2400" baseline="-25000" dirty="0" smtClean="0"/>
              <a:t>q</a:t>
            </a:r>
            <a:r>
              <a:rPr lang="en-US" sz="2400" dirty="0"/>
              <a:t>)</a:t>
            </a:r>
            <a:endParaRPr lang="en-US" sz="2000" dirty="0"/>
          </a:p>
        </p:txBody>
      </p:sp>
      <p:grpSp>
        <p:nvGrpSpPr>
          <p:cNvPr id="24" name="Group 23"/>
          <p:cNvGrpSpPr/>
          <p:nvPr/>
        </p:nvGrpSpPr>
        <p:grpSpPr>
          <a:xfrm>
            <a:off x="6167853" y="1893236"/>
            <a:ext cx="2884818" cy="4291713"/>
            <a:chOff x="6259182" y="1893236"/>
            <a:chExt cx="2884818" cy="4291713"/>
          </a:xfrm>
        </p:grpSpPr>
        <p:grpSp>
          <p:nvGrpSpPr>
            <p:cNvPr id="20" name="Group 19"/>
            <p:cNvGrpSpPr/>
            <p:nvPr/>
          </p:nvGrpSpPr>
          <p:grpSpPr>
            <a:xfrm>
              <a:off x="6259182" y="1893236"/>
              <a:ext cx="2863668" cy="1201064"/>
              <a:chOff x="6259182" y="1893236"/>
              <a:chExt cx="2863668" cy="1201064"/>
            </a:xfrm>
          </p:grpSpPr>
          <p:pic>
            <p:nvPicPr>
              <p:cNvPr id="16" name="Picture 15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89154" y="2490354"/>
                <a:ext cx="2403724" cy="603946"/>
              </a:xfrm>
              <a:prstGeom prst="rect">
                <a:avLst/>
              </a:prstGeom>
            </p:spPr>
          </p:pic>
          <p:sp>
            <p:nvSpPr>
              <p:cNvPr id="17" name="TextBox 16"/>
              <p:cNvSpPr txBox="1"/>
              <p:nvPr/>
            </p:nvSpPr>
            <p:spPr>
              <a:xfrm>
                <a:off x="6259182" y="1893236"/>
                <a:ext cx="2863668" cy="369332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 algn="ctr"/>
                <a:r>
                  <a:rPr lang="en-US" b="1" dirty="0"/>
                  <a:t>Kullback–Leibler </a:t>
                </a:r>
                <a:r>
                  <a:rPr lang="en-US" b="1" dirty="0" smtClean="0"/>
                  <a:t>Divergence</a:t>
                </a:r>
                <a:endParaRPr lang="en-US" b="1" dirty="0"/>
              </a:p>
            </p:txBody>
          </p:sp>
        </p:grpSp>
        <p:sp>
          <p:nvSpPr>
            <p:cNvPr id="21" name="TextBox 20"/>
            <p:cNvSpPr txBox="1"/>
            <p:nvPr/>
          </p:nvSpPr>
          <p:spPr>
            <a:xfrm>
              <a:off x="6461471" y="5261619"/>
              <a:ext cx="2682529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Measures the information </a:t>
              </a:r>
            </a:p>
            <a:p>
              <a:r>
                <a:rPr lang="en-US" dirty="0" smtClean="0"/>
                <a:t>lost </a:t>
              </a:r>
              <a:r>
                <a:rPr lang="en-US" dirty="0"/>
                <a:t>when </a:t>
              </a:r>
              <a:r>
                <a:rPr lang="en-US" i="1" dirty="0"/>
                <a:t>Q</a:t>
              </a:r>
              <a:r>
                <a:rPr lang="en-US" dirty="0"/>
                <a:t> </a:t>
              </a:r>
              <a:r>
                <a:rPr lang="en-US" dirty="0" smtClean="0"/>
                <a:t>is </a:t>
              </a:r>
              <a:r>
                <a:rPr lang="en-US" dirty="0"/>
                <a:t>used to </a:t>
              </a:r>
              <a:endParaRPr lang="en-US" dirty="0" smtClean="0"/>
            </a:p>
            <a:p>
              <a:r>
                <a:rPr lang="en-US" dirty="0" smtClean="0"/>
                <a:t>approximate</a:t>
              </a:r>
              <a:r>
                <a:rPr lang="en-US" dirty="0"/>
                <a:t> </a:t>
              </a:r>
              <a:r>
                <a:rPr lang="en-US" i="1" dirty="0" smtClean="0"/>
                <a:t>P</a:t>
              </a:r>
              <a:endParaRPr lang="en-US" dirty="0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-342408" y="1893236"/>
            <a:ext cx="3833715" cy="3737715"/>
            <a:chOff x="-150290" y="1893236"/>
            <a:chExt cx="3833715" cy="3737715"/>
          </a:xfrm>
        </p:grpSpPr>
        <p:grpSp>
          <p:nvGrpSpPr>
            <p:cNvPr id="11" name="Group 10"/>
            <p:cNvGrpSpPr/>
            <p:nvPr/>
          </p:nvGrpSpPr>
          <p:grpSpPr>
            <a:xfrm>
              <a:off x="-150290" y="1893236"/>
              <a:ext cx="3833715" cy="3308745"/>
              <a:chOff x="0" y="2077569"/>
              <a:chExt cx="4290915" cy="3452334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2454915"/>
                <a:ext cx="4290915" cy="3074988"/>
              </a:xfrm>
              <a:prstGeom prst="rect">
                <a:avLst/>
              </a:prstGeom>
            </p:spPr>
          </p:pic>
          <p:sp>
            <p:nvSpPr>
              <p:cNvPr id="9" name="TextBox 8"/>
              <p:cNvSpPr txBox="1"/>
              <p:nvPr/>
            </p:nvSpPr>
            <p:spPr>
              <a:xfrm>
                <a:off x="1098872" y="2077569"/>
                <a:ext cx="2093171" cy="393374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b="1" dirty="0" smtClean="0"/>
                  <a:t>Distance Metrics</a:t>
                </a:r>
                <a:endParaRPr lang="en-US" b="1" dirty="0"/>
              </a:p>
            </p:txBody>
          </p:sp>
        </p:grpSp>
        <p:sp>
          <p:nvSpPr>
            <p:cNvPr id="3" name="TextBox 2"/>
            <p:cNvSpPr txBox="1"/>
            <p:nvPr/>
          </p:nvSpPr>
          <p:spPr>
            <a:xfrm>
              <a:off x="695266" y="5261619"/>
              <a:ext cx="21426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Continuous Variables</a:t>
              </a:r>
              <a:endParaRPr lang="en-US" dirty="0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2912092" y="1893236"/>
            <a:ext cx="3191706" cy="3737715"/>
            <a:chOff x="3188035" y="1893236"/>
            <a:chExt cx="3191706" cy="3737715"/>
          </a:xfrm>
        </p:grpSpPr>
        <p:sp>
          <p:nvSpPr>
            <p:cNvPr id="4" name="TextBox 3"/>
            <p:cNvSpPr txBox="1"/>
            <p:nvPr/>
          </p:nvSpPr>
          <p:spPr>
            <a:xfrm>
              <a:off x="3390974" y="5261619"/>
              <a:ext cx="29887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Categorical/Discrete Variables</a:t>
              </a:r>
              <a:endParaRPr lang="en-US" dirty="0"/>
            </a:p>
          </p:txBody>
        </p:sp>
        <p:grpSp>
          <p:nvGrpSpPr>
            <p:cNvPr id="19" name="Group 18"/>
            <p:cNvGrpSpPr/>
            <p:nvPr/>
          </p:nvGrpSpPr>
          <p:grpSpPr>
            <a:xfrm>
              <a:off x="3188035" y="1893236"/>
              <a:ext cx="3191706" cy="3301223"/>
              <a:chOff x="3188035" y="1900917"/>
              <a:chExt cx="3191706" cy="3301223"/>
            </a:xfrm>
          </p:grpSpPr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88035" y="1980851"/>
                <a:ext cx="3191706" cy="3221289"/>
              </a:xfrm>
              <a:prstGeom prst="rect">
                <a:avLst/>
              </a:prstGeom>
            </p:spPr>
          </p:pic>
          <p:sp>
            <p:nvSpPr>
              <p:cNvPr id="18" name="TextBox 17"/>
              <p:cNvSpPr txBox="1"/>
              <p:nvPr/>
            </p:nvSpPr>
            <p:spPr>
              <a:xfrm>
                <a:off x="3794579" y="1900917"/>
                <a:ext cx="1978619" cy="369332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r>
                  <a:rPr lang="en-US" b="1" dirty="0" smtClean="0"/>
                  <a:t>Hamming Distance</a:t>
                </a:r>
                <a:endParaRPr lang="en-US" b="1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26976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60338"/>
            <a:ext cx="8229600" cy="1143000"/>
          </a:xfrm>
        </p:spPr>
        <p:txBody>
          <a:bodyPr/>
          <a:lstStyle/>
          <a:p>
            <a:r>
              <a:rPr lang="en-US" dirty="0" smtClean="0"/>
              <a:t>Putting It All Together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509" y="1464239"/>
            <a:ext cx="8478982" cy="4257726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615142" y="4472247"/>
            <a:ext cx="2194560" cy="1891947"/>
            <a:chOff x="615142" y="4472247"/>
            <a:chExt cx="2194560" cy="2287148"/>
          </a:xfrm>
        </p:grpSpPr>
        <p:sp>
          <p:nvSpPr>
            <p:cNvPr id="7" name="TextBox 6"/>
            <p:cNvSpPr txBox="1"/>
            <p:nvPr/>
          </p:nvSpPr>
          <p:spPr>
            <a:xfrm>
              <a:off x="615142" y="6201295"/>
              <a:ext cx="962571" cy="5581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FF0000"/>
                  </a:solidFill>
                </a:rPr>
                <a:t>voting</a:t>
              </a:r>
              <a:endParaRPr lang="en-US" sz="2400" dirty="0">
                <a:solidFill>
                  <a:srgbClr val="FF000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7" idx="0"/>
            </p:cNvCxnSpPr>
            <p:nvPr/>
          </p:nvCxnSpPr>
          <p:spPr>
            <a:xfrm flipV="1">
              <a:off x="1096428" y="4472247"/>
              <a:ext cx="1713274" cy="1729048"/>
            </a:xfrm>
            <a:prstGeom prst="straightConnector1">
              <a:avLst/>
            </a:prstGeom>
            <a:ln w="15875">
              <a:solidFill>
                <a:srgbClr val="FF0000"/>
              </a:solidFill>
              <a:prstDash val="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/>
          <p:cNvSpPr txBox="1"/>
          <p:nvPr/>
        </p:nvSpPr>
        <p:spPr>
          <a:xfrm>
            <a:off x="-4522" y="6596390"/>
            <a:ext cx="19575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Slide courtesy Pedro Domingos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025330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2454" y="0"/>
            <a:ext cx="8971546" cy="1143000"/>
          </a:xfrm>
        </p:spPr>
        <p:txBody>
          <a:bodyPr>
            <a:noAutofit/>
          </a:bodyPr>
          <a:lstStyle/>
          <a:p>
            <a:r>
              <a:rPr lang="en-US" sz="3800" dirty="0" smtClean="0"/>
              <a:t>Ok, Why Aren’t We Done?</a:t>
            </a:r>
            <a:endParaRPr lang="en-US" sz="3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9257" y="1143000"/>
            <a:ext cx="8695113" cy="5565802"/>
          </a:xfrm>
        </p:spPr>
        <p:txBody>
          <a:bodyPr>
            <a:normAutofit/>
          </a:bodyPr>
          <a:lstStyle/>
          <a:p>
            <a:r>
              <a:rPr lang="en-US" sz="2000" dirty="0" smtClean="0"/>
              <a:t>We want to build statistical models that </a:t>
            </a:r>
            <a:r>
              <a:rPr lang="en-US" sz="2000" b="1" dirty="0" smtClean="0"/>
              <a:t>generalize to unseen cases</a:t>
            </a:r>
          </a:p>
          <a:p>
            <a:pPr lvl="1"/>
            <a:r>
              <a:rPr lang="en-US" sz="1600" dirty="0" smtClean="0"/>
              <a:t>Algorithms like k-NN can’t efficiently do this as they are </a:t>
            </a:r>
            <a:r>
              <a:rPr lang="en-US" sz="1600" i="1" dirty="0" smtClean="0"/>
              <a:t>local estimators</a:t>
            </a:r>
          </a:p>
          <a:p>
            <a:pPr lvl="2"/>
            <a:r>
              <a:rPr lang="en-US" sz="1400" i="1" dirty="0" smtClean="0"/>
              <a:t>Local</a:t>
            </a:r>
            <a:r>
              <a:rPr lang="en-US" sz="1400" dirty="0" smtClean="0"/>
              <a:t>:  </a:t>
            </a:r>
            <a:r>
              <a:rPr lang="en-US" sz="1400" dirty="0"/>
              <a:t>T</a:t>
            </a:r>
            <a:r>
              <a:rPr lang="en-US" sz="1400" dirty="0" smtClean="0"/>
              <a:t>he </a:t>
            </a:r>
            <a:r>
              <a:rPr lang="en-US" sz="1400" dirty="0"/>
              <a:t>value of the learned function at x depends mostly on training examples </a:t>
            </a:r>
            <a:r>
              <a:rPr lang="en-US" sz="1400" dirty="0" smtClean="0"/>
              <a:t>that are close </a:t>
            </a:r>
            <a:r>
              <a:rPr lang="en-US" sz="1400" dirty="0"/>
              <a:t>to x</a:t>
            </a:r>
            <a:endParaRPr lang="en-US" sz="1400" i="1" dirty="0" smtClean="0"/>
          </a:p>
          <a:p>
            <a:pPr lvl="2"/>
            <a:r>
              <a:rPr lang="en-US" sz="1400" dirty="0" smtClean="0"/>
              <a:t>Partitions the input space into some number of regions, each with its own set of parameters</a:t>
            </a:r>
          </a:p>
          <a:p>
            <a:pPr lvl="1"/>
            <a:r>
              <a:rPr lang="en-US" sz="1600" dirty="0" smtClean="0"/>
              <a:t>But for any interesting target function there can be an exponential number of variations</a:t>
            </a:r>
          </a:p>
          <a:p>
            <a:pPr lvl="2"/>
            <a:r>
              <a:rPr lang="en-US" sz="1600" dirty="0">
                <a:sym typeface="Wingdings"/>
              </a:rPr>
              <a:t> </a:t>
            </a:r>
            <a:r>
              <a:rPr lang="en-US" sz="1600" dirty="0"/>
              <a:t>need representative examples for all relevant variations in order to classify </a:t>
            </a:r>
            <a:r>
              <a:rPr lang="en-US" sz="1600" dirty="0" smtClean="0"/>
              <a:t>them</a:t>
            </a:r>
            <a:endParaRPr lang="en-US" sz="1600" dirty="0" smtClean="0">
              <a:sym typeface="Wingdings"/>
            </a:endParaRPr>
          </a:p>
          <a:p>
            <a:pPr lvl="2"/>
            <a:r>
              <a:rPr lang="en-US" sz="1600" dirty="0" smtClean="0">
                <a:sym typeface="Wingdings"/>
              </a:rPr>
              <a:t> can need an exponential number of parameters and training examples</a:t>
            </a:r>
            <a:endParaRPr lang="en-US" sz="1200" dirty="0" smtClean="0">
              <a:sym typeface="Wingdings"/>
            </a:endParaRPr>
          </a:p>
          <a:p>
            <a:r>
              <a:rPr lang="en-US" sz="2000" dirty="0" smtClean="0">
                <a:sym typeface="Wingdings"/>
              </a:rPr>
              <a:t>Local Estimators compute non-distributed representations</a:t>
            </a:r>
            <a:endParaRPr lang="en-US" sz="2000" dirty="0" smtClean="0"/>
          </a:p>
          <a:p>
            <a:pPr lvl="1"/>
            <a:endParaRPr lang="en-US" sz="1600" dirty="0" smtClean="0"/>
          </a:p>
          <a:p>
            <a:endParaRPr lang="en-US" sz="1600" b="1" dirty="0"/>
          </a:p>
        </p:txBody>
      </p:sp>
      <p:grpSp>
        <p:nvGrpSpPr>
          <p:cNvPr id="6" name="Group 5"/>
          <p:cNvGrpSpPr/>
          <p:nvPr/>
        </p:nvGrpSpPr>
        <p:grpSpPr>
          <a:xfrm>
            <a:off x="142138" y="3925901"/>
            <a:ext cx="8852232" cy="2912251"/>
            <a:chOff x="257719" y="3824761"/>
            <a:chExt cx="8852232" cy="2912251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7719" y="3824761"/>
              <a:ext cx="3213792" cy="291225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grpSp>
          <p:nvGrpSpPr>
            <p:cNvPr id="5" name="Group 4"/>
            <p:cNvGrpSpPr/>
            <p:nvPr/>
          </p:nvGrpSpPr>
          <p:grpSpPr>
            <a:xfrm>
              <a:off x="3598314" y="3936245"/>
              <a:ext cx="5511637" cy="2800767"/>
              <a:chOff x="3632362" y="3911288"/>
              <a:chExt cx="5477797" cy="2997392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67987" y="4656608"/>
                <a:ext cx="2668154" cy="693720"/>
              </a:xfrm>
              <a:prstGeom prst="rect">
                <a:avLst/>
              </a:prstGeom>
            </p:spPr>
          </p:pic>
          <p:sp>
            <p:nvSpPr>
              <p:cNvPr id="8" name="TextBox 7"/>
              <p:cNvSpPr txBox="1"/>
              <p:nvPr/>
            </p:nvSpPr>
            <p:spPr>
              <a:xfrm>
                <a:off x="3632362" y="3911288"/>
                <a:ext cx="5477797" cy="29973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charset="0"/>
                  <a:buChar char="•"/>
                </a:pPr>
                <a:r>
                  <a:rPr lang="en-US" sz="1600" dirty="0"/>
                  <a:t>Clustering, n-grams,  </a:t>
                </a:r>
                <a:r>
                  <a:rPr lang="en-US" sz="1600" dirty="0" smtClean="0"/>
                  <a:t>k-NN, </a:t>
                </a:r>
                <a:r>
                  <a:rPr lang="en-US" sz="1600" dirty="0"/>
                  <a:t>RBF SVMs, </a:t>
                </a:r>
                <a:endParaRPr lang="en-US" sz="1600" dirty="0" smtClean="0"/>
              </a:p>
              <a:p>
                <a:pPr marL="742950" lvl="1" indent="-285750">
                  <a:buFont typeface="Arial" charset="0"/>
                  <a:buChar char="•"/>
                </a:pPr>
                <a:r>
                  <a:rPr lang="en-US" sz="1600" dirty="0" smtClean="0"/>
                  <a:t>local </a:t>
                </a:r>
                <a:r>
                  <a:rPr lang="en-US" sz="1600" dirty="0"/>
                  <a:t>non-parametric density </a:t>
                </a:r>
                <a:r>
                  <a:rPr lang="en-US" sz="1600" dirty="0" smtClean="0"/>
                  <a:t>estimation </a:t>
                </a:r>
                <a:r>
                  <a:rPr lang="en-US" sz="1600" dirty="0"/>
                  <a:t>&amp; </a:t>
                </a:r>
                <a:r>
                  <a:rPr lang="en-US" sz="1600" dirty="0" smtClean="0"/>
                  <a:t>prediction</a:t>
                </a:r>
                <a:r>
                  <a:rPr lang="en-US" sz="1600" dirty="0"/>
                  <a:t>, </a:t>
                </a:r>
                <a:endParaRPr lang="en-US" sz="1600" dirty="0" smtClean="0"/>
              </a:p>
              <a:p>
                <a:pPr marL="742950" lvl="1" indent="-285750">
                  <a:buFont typeface="Arial" charset="0"/>
                  <a:buChar char="•"/>
                </a:pPr>
                <a:r>
                  <a:rPr lang="en-US" sz="1600" dirty="0" smtClean="0"/>
                  <a:t>decision </a:t>
                </a:r>
                <a:r>
                  <a:rPr lang="en-US" sz="1600" dirty="0"/>
                  <a:t>trees</a:t>
                </a:r>
                <a:r>
                  <a:rPr lang="en-US" sz="1600" dirty="0" smtClean="0"/>
                  <a:t>, kernel machines,…</a:t>
                </a:r>
              </a:p>
              <a:p>
                <a:pPr marL="285750" indent="-285750">
                  <a:buFont typeface="Arial" charset="0"/>
                  <a:buChar char="•"/>
                </a:pPr>
                <a:endParaRPr lang="en-US" sz="1600" dirty="0" smtClean="0"/>
              </a:p>
              <a:p>
                <a:endParaRPr lang="en-US" sz="1600" dirty="0"/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1600" dirty="0" smtClean="0"/>
                  <a:t>Need parameter set per distinguishable </a:t>
                </a:r>
                <a:r>
                  <a:rPr lang="en-US" sz="1600" dirty="0"/>
                  <a:t>region </a:t>
                </a:r>
                <a:endParaRPr lang="en-US" sz="1600" dirty="0" smtClean="0"/>
              </a:p>
              <a:p>
                <a:pPr marL="285750" indent="-285750">
                  <a:buFont typeface="Arial" charset="0"/>
                  <a:buChar char="•"/>
                </a:pPr>
                <a:endParaRPr lang="en-US" sz="1600" dirty="0"/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1600" b="1" dirty="0">
                    <a:solidFill>
                      <a:srgbClr val="FF0000"/>
                    </a:solidFill>
                  </a:rPr>
                  <a:t># of </a:t>
                </a:r>
                <a:r>
                  <a:rPr lang="en-US" sz="1600" b="1" dirty="0" smtClean="0">
                    <a:solidFill>
                      <a:srgbClr val="FF0000"/>
                    </a:solidFill>
                  </a:rPr>
                  <a:t>distinguishable </a:t>
                </a:r>
                <a:r>
                  <a:rPr lang="en-US" sz="1600" b="1" dirty="0">
                    <a:solidFill>
                      <a:srgbClr val="FF0000"/>
                    </a:solidFill>
                  </a:rPr>
                  <a:t>regions is linear in # of parameters </a:t>
                </a:r>
              </a:p>
              <a:p>
                <a:pPr marL="285750" indent="-285750">
                  <a:buFont typeface="Arial" charset="0"/>
                  <a:buChar char="•"/>
                </a:pPr>
                <a:endParaRPr lang="en-US" sz="1600" b="1" dirty="0" smtClean="0">
                  <a:solidFill>
                    <a:srgbClr val="FF0000"/>
                  </a:solidFill>
                </a:endParaRP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1400" dirty="0" smtClean="0">
                    <a:sym typeface="Wingdings"/>
                  </a:rPr>
                  <a:t> </a:t>
                </a:r>
                <a:r>
                  <a:rPr lang="en-US" sz="1600" dirty="0" smtClean="0"/>
                  <a:t>No </a:t>
                </a:r>
                <a:r>
                  <a:rPr lang="en-US" sz="1600" dirty="0"/>
                  <a:t>non-trivial </a:t>
                </a:r>
                <a:r>
                  <a:rPr lang="en-US" sz="1600" dirty="0" smtClean="0"/>
                  <a:t>generalization </a:t>
                </a:r>
                <a:r>
                  <a:rPr lang="en-US" sz="1600" dirty="0"/>
                  <a:t>to regions without examples </a:t>
                </a:r>
              </a:p>
              <a:p>
                <a:pPr marL="285750" indent="-285750">
                  <a:buFont typeface="Arial" charset="0"/>
                  <a:buChar char="•"/>
                </a:pPr>
                <a:endParaRPr lang="en-US" sz="16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7741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871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Local Estimation Relies on Smoothness</a:t>
            </a:r>
            <a:br>
              <a:rPr lang="en-US" dirty="0" smtClean="0"/>
            </a:br>
            <a:r>
              <a:rPr lang="en-US" sz="3600" dirty="0" smtClean="0"/>
              <a:t>(most basic “prior”)</a:t>
            </a: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588" y="1556579"/>
            <a:ext cx="7159362" cy="453230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6581001"/>
            <a:ext cx="202331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Graphic courtesy Yoshua Bengio</a:t>
            </a:r>
            <a:endParaRPr lang="en-US" sz="1100" dirty="0"/>
          </a:p>
        </p:txBody>
      </p:sp>
      <p:sp>
        <p:nvSpPr>
          <p:cNvPr id="13" name="TextBox 12"/>
          <p:cNvSpPr txBox="1"/>
          <p:nvPr/>
        </p:nvSpPr>
        <p:spPr>
          <a:xfrm>
            <a:off x="652184" y="5935922"/>
            <a:ext cx="78396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smtClean="0"/>
              <a:t>Smoothness </a:t>
            </a:r>
            <a:r>
              <a:rPr lang="en-US" sz="2400" i="1" dirty="0" smtClean="0">
                <a:sym typeface="Wingdings"/>
              </a:rPr>
              <a:t></a:t>
            </a:r>
            <a:r>
              <a:rPr lang="en-US" sz="2400" dirty="0">
                <a:sym typeface="Wingdings"/>
              </a:rPr>
              <a:t> </a:t>
            </a:r>
            <a:r>
              <a:rPr lang="en-US" sz="2400" dirty="0" smtClean="0"/>
              <a:t>If </a:t>
            </a:r>
            <a:r>
              <a:rPr lang="en-US" sz="2400" b="1" dirty="0" smtClean="0"/>
              <a:t>x</a:t>
            </a:r>
            <a:r>
              <a:rPr lang="en-US" sz="2400" dirty="0" smtClean="0"/>
              <a:t> is geometrically close to</a:t>
            </a:r>
            <a:r>
              <a:rPr lang="en-US" sz="2400" b="1" dirty="0" smtClean="0"/>
              <a:t> x’ </a:t>
            </a:r>
            <a:r>
              <a:rPr lang="en-US" sz="2400" dirty="0" smtClean="0"/>
              <a:t>then </a:t>
            </a:r>
            <a:r>
              <a:rPr lang="en-US" sz="2400" b="1" dirty="0" smtClean="0"/>
              <a:t>f(x) ≈ f(x’) 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05230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227" y="249381"/>
            <a:ext cx="8971546" cy="1143000"/>
          </a:xfrm>
        </p:spPr>
        <p:txBody>
          <a:bodyPr>
            <a:noAutofit/>
          </a:bodyPr>
          <a:lstStyle/>
          <a:p>
            <a:r>
              <a:rPr lang="en-US" sz="3800" dirty="0" smtClean="0"/>
              <a:t>Smoothness, however, cannot defeat</a:t>
            </a:r>
            <a:br>
              <a:rPr lang="en-US" sz="3800" dirty="0" smtClean="0"/>
            </a:br>
            <a:r>
              <a:rPr lang="en-US" sz="3800" i="1" dirty="0"/>
              <a:t>T</a:t>
            </a:r>
            <a:r>
              <a:rPr lang="en-US" sz="3800" i="1" dirty="0" smtClean="0"/>
              <a:t>he Curse of Dimensionality</a:t>
            </a:r>
            <a:endParaRPr lang="en-US" sz="3800" i="1" dirty="0"/>
          </a:p>
        </p:txBody>
      </p:sp>
      <p:pic>
        <p:nvPicPr>
          <p:cNvPr id="11" name="Picture 10" descr="CurseDimensionality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4579" y="1778924"/>
            <a:ext cx="5109887" cy="404834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390656" y="5498380"/>
            <a:ext cx="43377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(i).  Space grows </a:t>
            </a:r>
            <a:r>
              <a:rPr lang="en-US" sz="1600" i="1" dirty="0" smtClean="0"/>
              <a:t>exponentially</a:t>
            </a:r>
          </a:p>
          <a:p>
            <a:r>
              <a:rPr lang="en-US" sz="1600" dirty="0" smtClean="0"/>
              <a:t>(ii). Space is stretched, points become </a:t>
            </a:r>
            <a:r>
              <a:rPr lang="en-US" sz="1600" i="1" dirty="0" smtClean="0">
                <a:solidFill>
                  <a:srgbClr val="FF0000"/>
                </a:solidFill>
              </a:rPr>
              <a:t>equidistant</a:t>
            </a:r>
            <a:endParaRPr lang="en-US" sz="1600" i="1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08337" y="6339038"/>
            <a:ext cx="87273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Basically: There are exponentially </a:t>
            </a:r>
            <a:r>
              <a:rPr lang="en-US" sz="2000" dirty="0"/>
              <a:t>many </a:t>
            </a:r>
            <a:r>
              <a:rPr lang="en-US" sz="2000" dirty="0" smtClean="0"/>
              <a:t>configurations </a:t>
            </a:r>
            <a:r>
              <a:rPr lang="en-US" sz="2000" dirty="0"/>
              <a:t>of the variables to </a:t>
            </a:r>
            <a:r>
              <a:rPr lang="en-US" sz="2000" dirty="0" smtClean="0"/>
              <a:t>consider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8385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Seen Another Way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650" y="1143000"/>
            <a:ext cx="8394700" cy="4292600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0" y="5561446"/>
            <a:ext cx="8744989" cy="1296554"/>
            <a:chOff x="0" y="5561446"/>
            <a:chExt cx="8744989" cy="1296554"/>
          </a:xfrm>
        </p:grpSpPr>
        <p:sp>
          <p:nvSpPr>
            <p:cNvPr id="3" name="TextBox 2"/>
            <p:cNvSpPr txBox="1"/>
            <p:nvPr/>
          </p:nvSpPr>
          <p:spPr>
            <a:xfrm>
              <a:off x="399011" y="5561446"/>
              <a:ext cx="834597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/>
                <a:t>The Curse of Dimensionality is what makes generalization hard</a:t>
              </a:r>
            </a:p>
            <a:p>
              <a:pPr algn="ctr"/>
              <a:r>
                <a:rPr lang="en-US" sz="2400" dirty="0" smtClean="0"/>
                <a:t>(number of variations in the target function grows exponentially)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0" y="6581001"/>
              <a:ext cx="402417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hlinkClick r:id="rId3"/>
                </a:rPr>
                <a:t>http://nicolas.le-roux.name/publications/Bengio06_curse.pdf</a:t>
              </a:r>
              <a:endParaRPr 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780015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972" y="1211000"/>
            <a:ext cx="8180388" cy="52064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596390"/>
            <a:ext cx="185018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Slide courtesy Yoshua Bengio</a:t>
            </a:r>
            <a:endParaRPr lang="en-US" sz="1100" dirty="0"/>
          </a:p>
        </p:txBody>
      </p:sp>
      <p:sp>
        <p:nvSpPr>
          <p:cNvPr id="2" name="TextBox 1"/>
          <p:cNvSpPr txBox="1"/>
          <p:nvPr/>
        </p:nvSpPr>
        <p:spPr>
          <a:xfrm>
            <a:off x="669073" y="199506"/>
            <a:ext cx="78058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So We Need Distributed Representations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803897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2163" y="154717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 Bit More on ML Algorithm Representational Power</a:t>
            </a:r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4572000" y="1676503"/>
            <a:ext cx="4446608" cy="5060659"/>
            <a:chOff x="4572000" y="1676503"/>
            <a:chExt cx="4446608" cy="5060659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2000" y="4344968"/>
              <a:ext cx="4446608" cy="1221483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4586003" y="5875388"/>
              <a:ext cx="4043799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charset="0"/>
                <a:buChar char="•"/>
              </a:pPr>
              <a:r>
                <a:rPr lang="en-US" dirty="0" smtClean="0"/>
                <a:t>Distributed Representation</a:t>
              </a:r>
            </a:p>
            <a:p>
              <a:pPr marL="742950" lvl="1" indent="-285750">
                <a:buFont typeface="Arial" charset="0"/>
                <a:buChar char="•"/>
              </a:pPr>
              <a:r>
                <a:rPr lang="en-US" sz="1600" dirty="0" smtClean="0"/>
                <a:t>Reuses “patterns” (e.g., Gabor filters)</a:t>
              </a:r>
            </a:p>
            <a:p>
              <a:pPr marL="742950" lvl="1" indent="-285750">
                <a:buFont typeface="Arial" charset="0"/>
                <a:buChar char="•"/>
              </a:pPr>
              <a:r>
                <a:rPr lang="en-US" sz="1600" dirty="0" smtClean="0"/>
                <a:t>Exponentially more powerful that LE</a:t>
              </a:r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86003" y="1676503"/>
              <a:ext cx="4418602" cy="2590406"/>
            </a:xfrm>
            <a:prstGeom prst="rect">
              <a:avLst/>
            </a:prstGeom>
          </p:spPr>
        </p:pic>
      </p:grpSp>
      <p:grpSp>
        <p:nvGrpSpPr>
          <p:cNvPr id="15" name="Group 14"/>
          <p:cNvGrpSpPr/>
          <p:nvPr/>
        </p:nvGrpSpPr>
        <p:grpSpPr>
          <a:xfrm>
            <a:off x="252968" y="1676503"/>
            <a:ext cx="3974985" cy="5060659"/>
            <a:chOff x="252968" y="1676503"/>
            <a:chExt cx="3974985" cy="5060659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005" y="1676503"/>
              <a:ext cx="3889948" cy="3889948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252968" y="5875388"/>
              <a:ext cx="3930756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charset="0"/>
                <a:buChar char="•"/>
              </a:pPr>
              <a:r>
                <a:rPr lang="en-US" dirty="0" smtClean="0"/>
                <a:t>Local Estimation</a:t>
              </a:r>
            </a:p>
            <a:p>
              <a:pPr marL="742950" lvl="1" indent="-285750">
                <a:buFont typeface="Arial" charset="0"/>
                <a:buChar char="•"/>
              </a:pPr>
              <a:r>
                <a:rPr lang="en-US" sz="1600" dirty="0" smtClean="0"/>
                <a:t>Unique parameters/region</a:t>
              </a:r>
            </a:p>
            <a:p>
              <a:pPr marL="742950" lvl="1" indent="-285750">
                <a:buFont typeface="Arial" charset="0"/>
                <a:buChar char="•"/>
              </a:pPr>
              <a:r>
                <a:rPr lang="en-US" sz="1600" dirty="0" smtClean="0"/>
                <a:t>Can be exponentially many regions</a:t>
              </a:r>
              <a:endParaRPr lang="en-US" sz="1600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471763" y="1676503"/>
              <a:ext cx="162243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 smtClean="0"/>
                <a:t>Voronoi Diagram</a:t>
              </a:r>
              <a:endParaRPr lang="en-US" sz="16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698001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A Few Quick Takeaways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9913"/>
            <a:ext cx="8229600" cy="5320145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Most “simple” ML algorithms are not distributed</a:t>
            </a:r>
          </a:p>
          <a:p>
            <a:pPr lvl="1"/>
            <a:r>
              <a:rPr lang="en-US" dirty="0" smtClean="0"/>
              <a:t>Local Estimators: Clustering, </a:t>
            </a:r>
            <a:r>
              <a:rPr lang="en-US" dirty="0"/>
              <a:t>n-grams, </a:t>
            </a:r>
            <a:r>
              <a:rPr lang="en-US" dirty="0" smtClean="0"/>
              <a:t>NN, </a:t>
            </a:r>
            <a:r>
              <a:rPr lang="en-US" dirty="0"/>
              <a:t>RBF </a:t>
            </a:r>
            <a:r>
              <a:rPr lang="en-US" dirty="0" smtClean="0"/>
              <a:t>SVMs,…</a:t>
            </a:r>
          </a:p>
          <a:p>
            <a:pPr lvl="1"/>
            <a:r>
              <a:rPr lang="en-US" dirty="0" smtClean="0"/>
              <a:t>Likely won’t generalize well when data/target function is complex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Distributed representations</a:t>
            </a:r>
            <a:endParaRPr lang="en-US" dirty="0"/>
          </a:p>
          <a:p>
            <a:pPr lvl="1"/>
            <a:r>
              <a:rPr lang="en-US" dirty="0" smtClean="0"/>
              <a:t>can </a:t>
            </a:r>
            <a:r>
              <a:rPr lang="en-US" dirty="0"/>
              <a:t>buy </a:t>
            </a:r>
            <a:r>
              <a:rPr lang="en-US" dirty="0" smtClean="0"/>
              <a:t>exponential </a:t>
            </a:r>
            <a:r>
              <a:rPr lang="en-US" dirty="0"/>
              <a:t>gain in </a:t>
            </a:r>
            <a:r>
              <a:rPr lang="en-US" dirty="0" smtClean="0"/>
              <a:t>generalization </a:t>
            </a:r>
          </a:p>
          <a:p>
            <a:endParaRPr lang="en-US" dirty="0" smtClean="0"/>
          </a:p>
          <a:p>
            <a:r>
              <a:rPr lang="en-US" dirty="0" smtClean="0"/>
              <a:t>Deep composition </a:t>
            </a:r>
            <a:r>
              <a:rPr lang="en-US" dirty="0"/>
              <a:t>of </a:t>
            </a:r>
            <a:r>
              <a:rPr lang="en-US" dirty="0" smtClean="0"/>
              <a:t>non-linearities</a:t>
            </a:r>
            <a:endParaRPr lang="en-US" dirty="0"/>
          </a:p>
          <a:p>
            <a:pPr lvl="1"/>
            <a:r>
              <a:rPr lang="en-US" dirty="0" smtClean="0"/>
              <a:t>also buys exponential </a:t>
            </a:r>
            <a:r>
              <a:rPr lang="en-US" dirty="0"/>
              <a:t>gain in </a:t>
            </a:r>
            <a:r>
              <a:rPr lang="en-US" dirty="0" smtClean="0"/>
              <a:t>generalization</a:t>
            </a:r>
          </a:p>
          <a:p>
            <a:pPr lvl="1"/>
            <a:endParaRPr lang="en-US" dirty="0"/>
          </a:p>
          <a:p>
            <a:r>
              <a:rPr lang="en-US" dirty="0" smtClean="0"/>
              <a:t>Both </a:t>
            </a:r>
            <a:r>
              <a:rPr lang="en-US" dirty="0"/>
              <a:t>yield non-local </a:t>
            </a:r>
            <a:r>
              <a:rPr lang="en-US" dirty="0" smtClean="0"/>
              <a:t>generalization </a:t>
            </a:r>
          </a:p>
          <a:p>
            <a:pPr lvl="1"/>
            <a:r>
              <a:rPr lang="en-US" dirty="0"/>
              <a:t>w</a:t>
            </a:r>
            <a:r>
              <a:rPr lang="en-US" dirty="0" smtClean="0"/>
              <a:t>hich is what we’re after</a:t>
            </a:r>
          </a:p>
          <a:p>
            <a:endParaRPr lang="en-US" dirty="0"/>
          </a:p>
          <a:p>
            <a:r>
              <a:rPr lang="en-US" dirty="0" smtClean="0"/>
              <a:t>So how do we build algorithms and software systems that can </a:t>
            </a:r>
          </a:p>
          <a:p>
            <a:pPr lvl="1"/>
            <a:r>
              <a:rPr lang="en-US" dirty="0"/>
              <a:t>a</a:t>
            </a:r>
            <a:r>
              <a:rPr lang="en-US" dirty="0" smtClean="0"/>
              <a:t>ccurately detect a wide variety of anomalies in quasi-real time</a:t>
            </a:r>
          </a:p>
          <a:p>
            <a:pPr lvl="1"/>
            <a:r>
              <a:rPr lang="en-US" dirty="0"/>
              <a:t>m</a:t>
            </a:r>
            <a:r>
              <a:rPr lang="en-US" dirty="0" smtClean="0"/>
              <a:t>itigate false positive/negatives</a:t>
            </a:r>
          </a:p>
          <a:p>
            <a:pPr lvl="1"/>
            <a:r>
              <a:rPr lang="en-US" dirty="0"/>
              <a:t>g</a:t>
            </a:r>
            <a:r>
              <a:rPr lang="en-US" dirty="0" smtClean="0"/>
              <a:t>eneralize to novel attacks</a:t>
            </a:r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5753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pPr lvl="1" algn="ctr" defTabSz="457200" rtl="0">
              <a:spcBef>
                <a:spcPct val="0"/>
              </a:spcBef>
            </a:pPr>
            <a:r>
              <a:rPr lang="en-US" sz="4000" dirty="0" smtClean="0"/>
              <a:t>What is an ML application?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88004"/>
            <a:ext cx="8229600" cy="4930775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We would like to have general purpose ML applications</a:t>
            </a:r>
          </a:p>
          <a:p>
            <a:endParaRPr lang="en-US" dirty="0" smtClean="0"/>
          </a:p>
          <a:p>
            <a:r>
              <a:rPr lang="en-US" dirty="0" smtClean="0"/>
              <a:t>The good news is that in some domains we have this</a:t>
            </a:r>
          </a:p>
          <a:p>
            <a:pPr lvl="1"/>
            <a:r>
              <a:rPr lang="en-US" dirty="0" smtClean="0"/>
              <a:t>e.g., </a:t>
            </a:r>
            <a:r>
              <a:rPr lang="en-US" dirty="0" err="1" smtClean="0"/>
              <a:t>AlexNet</a:t>
            </a:r>
            <a:r>
              <a:rPr lang="en-US" smtClean="0"/>
              <a:t> (object/scene recognition)</a:t>
            </a:r>
            <a:endParaRPr lang="en-US" dirty="0" smtClean="0"/>
          </a:p>
          <a:p>
            <a:pPr lvl="2"/>
            <a:r>
              <a:rPr lang="en-US" dirty="0" smtClean="0"/>
              <a:t>Available in Caffe</a:t>
            </a:r>
          </a:p>
          <a:p>
            <a:pPr lvl="2"/>
            <a:r>
              <a:rPr lang="en-US" dirty="0" smtClean="0"/>
              <a:t>Trained on the the </a:t>
            </a:r>
            <a:r>
              <a:rPr lang="en-US" dirty="0" smtClean="0">
                <a:hlinkClick r:id="rId2"/>
              </a:rPr>
              <a:t>Imagenet</a:t>
            </a:r>
            <a:r>
              <a:rPr lang="en-US" dirty="0" smtClean="0"/>
              <a:t> dataset</a:t>
            </a:r>
          </a:p>
          <a:p>
            <a:pPr lvl="3"/>
            <a:r>
              <a:rPr lang="en-US" dirty="0" smtClean="0"/>
              <a:t>1.6M images, 60K classes</a:t>
            </a:r>
          </a:p>
          <a:p>
            <a:pPr lvl="1"/>
            <a:r>
              <a:rPr lang="en-US" dirty="0" smtClean="0"/>
              <a:t>Transfer learning</a:t>
            </a:r>
          </a:p>
          <a:p>
            <a:pPr lvl="2"/>
            <a:r>
              <a:rPr lang="en-US" dirty="0" smtClean="0"/>
              <a:t>Ability </a:t>
            </a:r>
            <a:r>
              <a:rPr lang="en-US" dirty="0"/>
              <a:t>to </a:t>
            </a:r>
            <a:r>
              <a:rPr lang="en-US" dirty="0" smtClean="0"/>
              <a:t>apply knowledge learned </a:t>
            </a:r>
            <a:r>
              <a:rPr lang="en-US" dirty="0"/>
              <a:t>in one context to a new </a:t>
            </a:r>
            <a:r>
              <a:rPr lang="en-US" dirty="0" smtClean="0"/>
              <a:t>context</a:t>
            </a:r>
          </a:p>
          <a:p>
            <a:pPr lvl="1"/>
            <a:r>
              <a:rPr lang="en-US" dirty="0" smtClean="0"/>
              <a:t>Requires sophisticated/powerful models 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Mature data, data types, and metrics</a:t>
            </a:r>
          </a:p>
          <a:p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0" y="6550223"/>
            <a:ext cx="21997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hlinkClick r:id="rId3"/>
              </a:rPr>
              <a:t>http://www.image-net.org/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572082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roup 56"/>
          <p:cNvGrpSpPr/>
          <p:nvPr/>
        </p:nvGrpSpPr>
        <p:grpSpPr>
          <a:xfrm>
            <a:off x="4380154" y="1149350"/>
            <a:ext cx="3042995" cy="4084500"/>
            <a:chOff x="4380154" y="1149350"/>
            <a:chExt cx="3042995" cy="4084500"/>
          </a:xfrm>
        </p:grpSpPr>
        <p:cxnSp>
          <p:nvCxnSpPr>
            <p:cNvPr id="29" name="Straight Connector 28"/>
            <p:cNvCxnSpPr/>
            <p:nvPr/>
          </p:nvCxnSpPr>
          <p:spPr>
            <a:xfrm>
              <a:off x="4380154" y="1149350"/>
              <a:ext cx="588740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4968894" y="1149350"/>
              <a:ext cx="1621851" cy="408450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/>
            <p:cNvCxnSpPr/>
            <p:nvPr/>
          </p:nvCxnSpPr>
          <p:spPr>
            <a:xfrm>
              <a:off x="6590745" y="5233850"/>
              <a:ext cx="832404" cy="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prstDash val="sysDash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8" name="Straight Arrow Connector 27"/>
          <p:cNvCxnSpPr>
            <a:stCxn id="11" idx="2"/>
          </p:cNvCxnSpPr>
          <p:nvPr/>
        </p:nvCxnSpPr>
        <p:spPr>
          <a:xfrm>
            <a:off x="2678113" y="1593850"/>
            <a:ext cx="798512" cy="1326458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20" name="Group 119"/>
          <p:cNvGrpSpPr/>
          <p:nvPr/>
        </p:nvGrpSpPr>
        <p:grpSpPr>
          <a:xfrm>
            <a:off x="6833344" y="1671155"/>
            <a:ext cx="620890" cy="3314343"/>
            <a:chOff x="6929259" y="1671155"/>
            <a:chExt cx="620890" cy="3314343"/>
          </a:xfrm>
        </p:grpSpPr>
        <p:cxnSp>
          <p:nvCxnSpPr>
            <p:cNvPr id="117" name="Straight Connector 116"/>
            <p:cNvCxnSpPr/>
            <p:nvPr/>
          </p:nvCxnSpPr>
          <p:spPr>
            <a:xfrm>
              <a:off x="6929259" y="1671155"/>
              <a:ext cx="0" cy="3314343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Arrow Connector 118"/>
            <p:cNvCxnSpPr/>
            <p:nvPr/>
          </p:nvCxnSpPr>
          <p:spPr>
            <a:xfrm>
              <a:off x="6929259" y="4985498"/>
              <a:ext cx="620890" cy="0"/>
            </a:xfrm>
            <a:prstGeom prst="straightConnector1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6" name="Straight Arrow Connector 25"/>
          <p:cNvCxnSpPr>
            <a:stCxn id="11" idx="2"/>
          </p:cNvCxnSpPr>
          <p:nvPr/>
        </p:nvCxnSpPr>
        <p:spPr>
          <a:xfrm flipH="1">
            <a:off x="1200578" y="1593850"/>
            <a:ext cx="1477535" cy="1326458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11" idx="2"/>
          </p:cNvCxnSpPr>
          <p:nvPr/>
        </p:nvCxnSpPr>
        <p:spPr>
          <a:xfrm>
            <a:off x="2678113" y="1593850"/>
            <a:ext cx="3102706" cy="1326458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127001" y="2288853"/>
            <a:ext cx="4587874" cy="631455"/>
          </a:xfrm>
          <a:prstGeom prst="rect">
            <a:avLst/>
          </a:prstGeom>
          <a:solidFill>
            <a:srgbClr val="3366FF">
              <a:alpha val="25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Presentation Layer</a:t>
            </a:r>
            <a:endParaRPr lang="en-US" sz="2000" dirty="0"/>
          </a:p>
        </p:txBody>
      </p:sp>
      <p:grpSp>
        <p:nvGrpSpPr>
          <p:cNvPr id="12" name="Group 11"/>
          <p:cNvGrpSpPr/>
          <p:nvPr/>
        </p:nvGrpSpPr>
        <p:grpSpPr>
          <a:xfrm>
            <a:off x="307975" y="247650"/>
            <a:ext cx="4283075" cy="1346200"/>
            <a:chOff x="460375" y="857250"/>
            <a:chExt cx="4283075" cy="1346200"/>
          </a:xfrm>
        </p:grpSpPr>
        <p:sp>
          <p:nvSpPr>
            <p:cNvPr id="8" name="Rectangle 7"/>
            <p:cNvSpPr/>
            <p:nvPr/>
          </p:nvSpPr>
          <p:spPr>
            <a:xfrm>
              <a:off x="460375" y="857250"/>
              <a:ext cx="3825875" cy="8890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/>
                <a:t>Domain Knowledge</a:t>
              </a:r>
              <a:endParaRPr lang="en-US" sz="2800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612775" y="1009650"/>
              <a:ext cx="3825875" cy="8890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/>
                <a:t>Domain Knowledge</a:t>
              </a:r>
              <a:endParaRPr lang="en-US" sz="2800" dirty="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765175" y="1162050"/>
              <a:ext cx="3825875" cy="8890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/>
                <a:t>Domain Knowledge</a:t>
              </a:r>
              <a:endParaRPr lang="en-US" sz="2800" dirty="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917575" y="1314450"/>
              <a:ext cx="3825875" cy="8890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/>
                <a:t>Domain Knowledge</a:t>
              </a:r>
              <a:endParaRPr lang="en-US" sz="2800" dirty="0"/>
            </a:p>
          </p:txBody>
        </p:sp>
      </p:grpSp>
      <p:sp>
        <p:nvSpPr>
          <p:cNvPr id="13" name="Rectangle 12"/>
          <p:cNvSpPr/>
          <p:nvPr/>
        </p:nvSpPr>
        <p:spPr>
          <a:xfrm>
            <a:off x="127001" y="3000375"/>
            <a:ext cx="2031999" cy="10160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Data Collection</a:t>
            </a:r>
          </a:p>
          <a:p>
            <a:pPr algn="ctr"/>
            <a:r>
              <a:rPr lang="en-US" sz="1200" dirty="0" smtClean="0"/>
              <a:t>Packet brokers, flow data, …</a:t>
            </a:r>
            <a:endParaRPr lang="en-US" sz="1200" dirty="0"/>
          </a:p>
        </p:txBody>
      </p:sp>
      <p:sp>
        <p:nvSpPr>
          <p:cNvPr id="14" name="Rectangle 13"/>
          <p:cNvSpPr/>
          <p:nvPr/>
        </p:nvSpPr>
        <p:spPr>
          <a:xfrm>
            <a:off x="2279650" y="3000375"/>
            <a:ext cx="2435225" cy="10160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Preprocessing</a:t>
            </a:r>
            <a:endParaRPr lang="en-US" sz="3200" dirty="0" smtClean="0"/>
          </a:p>
          <a:p>
            <a:pPr algn="ctr"/>
            <a:r>
              <a:rPr lang="en-US" sz="1400" dirty="0" smtClean="0"/>
              <a:t>Big Data, Hadoop, Data Science, …</a:t>
            </a:r>
            <a:endParaRPr lang="en-US" sz="1400" dirty="0"/>
          </a:p>
        </p:txBody>
      </p:sp>
      <p:sp>
        <p:nvSpPr>
          <p:cNvPr id="15" name="Rectangle 14"/>
          <p:cNvSpPr/>
          <p:nvPr/>
        </p:nvSpPr>
        <p:spPr>
          <a:xfrm>
            <a:off x="4835523" y="3000375"/>
            <a:ext cx="2587626" cy="10160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Model Generation</a:t>
            </a:r>
          </a:p>
          <a:p>
            <a:pPr algn="ctr"/>
            <a:r>
              <a:rPr lang="en-US" dirty="0" smtClean="0"/>
              <a:t>Machine Learning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7550149" y="3000375"/>
            <a:ext cx="1514476" cy="10160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smtClean="0"/>
          </a:p>
          <a:p>
            <a:pPr algn="ctr"/>
            <a:r>
              <a:rPr lang="en-US" sz="2400" dirty="0" smtClean="0"/>
              <a:t>Oracle</a:t>
            </a:r>
            <a:endParaRPr lang="en-US" dirty="0" smtClean="0"/>
          </a:p>
          <a:p>
            <a:pPr algn="ctr"/>
            <a:r>
              <a:rPr lang="en-US" dirty="0" smtClean="0"/>
              <a:t>Model(s)</a:t>
            </a:r>
            <a:endParaRPr lang="en-US" dirty="0"/>
          </a:p>
          <a:p>
            <a:pPr algn="ctr"/>
            <a:endParaRPr lang="en-US" dirty="0" smtClean="0"/>
          </a:p>
        </p:txBody>
      </p:sp>
      <p:sp>
        <p:nvSpPr>
          <p:cNvPr id="19" name="Rectangle 18"/>
          <p:cNvSpPr/>
          <p:nvPr/>
        </p:nvSpPr>
        <p:spPr>
          <a:xfrm>
            <a:off x="7550149" y="4873625"/>
            <a:ext cx="1514476" cy="10160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Oracle</a:t>
            </a:r>
          </a:p>
          <a:p>
            <a:pPr algn="ctr"/>
            <a:r>
              <a:rPr lang="en-US" sz="2400" dirty="0" smtClean="0"/>
              <a:t>Logic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765175" y="4349750"/>
            <a:ext cx="584200" cy="368300"/>
            <a:chOff x="765175" y="4222750"/>
            <a:chExt cx="584200" cy="368300"/>
          </a:xfrm>
        </p:grpSpPr>
        <p:cxnSp>
          <p:nvCxnSpPr>
            <p:cNvPr id="4" name="Straight Arrow Connector 3"/>
            <p:cNvCxnSpPr/>
            <p:nvPr/>
          </p:nvCxnSpPr>
          <p:spPr>
            <a:xfrm>
              <a:off x="765175" y="4222750"/>
              <a:ext cx="0" cy="36830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/>
            <p:cNvCxnSpPr/>
            <p:nvPr/>
          </p:nvCxnSpPr>
          <p:spPr>
            <a:xfrm flipV="1">
              <a:off x="1349375" y="4222750"/>
              <a:ext cx="0" cy="36830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8124825" y="4222750"/>
            <a:ext cx="584200" cy="368300"/>
            <a:chOff x="765175" y="4222750"/>
            <a:chExt cx="584200" cy="368300"/>
          </a:xfrm>
        </p:grpSpPr>
        <p:cxnSp>
          <p:nvCxnSpPr>
            <p:cNvPr id="21" name="Straight Arrow Connector 20"/>
            <p:cNvCxnSpPr/>
            <p:nvPr/>
          </p:nvCxnSpPr>
          <p:spPr>
            <a:xfrm>
              <a:off x="765175" y="4222750"/>
              <a:ext cx="0" cy="36830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 flipV="1">
              <a:off x="1349375" y="4222750"/>
              <a:ext cx="0" cy="36830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3" name="Straight Arrow Connector 22"/>
          <p:cNvCxnSpPr/>
          <p:nvPr/>
        </p:nvCxnSpPr>
        <p:spPr>
          <a:xfrm flipH="1">
            <a:off x="2698751" y="5349875"/>
            <a:ext cx="4724398" cy="3175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3262237" y="4864518"/>
            <a:ext cx="29316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Remediation/Optimization</a:t>
            </a:r>
            <a:r>
              <a:rPr lang="en-US" dirty="0"/>
              <a:t>/</a:t>
            </a:r>
            <a:r>
              <a:rPr lang="en-US" dirty="0" smtClean="0"/>
              <a:t>…</a:t>
            </a:r>
            <a:endParaRPr lang="en-US" dirty="0"/>
          </a:p>
        </p:txBody>
      </p:sp>
      <p:cxnSp>
        <p:nvCxnSpPr>
          <p:cNvPr id="56" name="Straight Arrow Connector 55"/>
          <p:cNvCxnSpPr/>
          <p:nvPr/>
        </p:nvCxnSpPr>
        <p:spPr>
          <a:xfrm>
            <a:off x="1712885" y="4349750"/>
            <a:ext cx="965228" cy="0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>
            <a:off x="4380154" y="4349750"/>
            <a:ext cx="965228" cy="0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>
            <a:off x="6993891" y="4349750"/>
            <a:ext cx="965228" cy="0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Rectangle 61"/>
          <p:cNvSpPr/>
          <p:nvPr/>
        </p:nvSpPr>
        <p:spPr>
          <a:xfrm>
            <a:off x="5345382" y="857250"/>
            <a:ext cx="3056614" cy="7366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3</a:t>
            </a:r>
            <a:r>
              <a:rPr lang="en-US" sz="2400" baseline="30000" dirty="0" smtClean="0"/>
              <a:t>rd</a:t>
            </a:r>
            <a:r>
              <a:rPr lang="en-US" sz="2400" dirty="0" smtClean="0"/>
              <a:t> Party Applications</a:t>
            </a:r>
            <a:endParaRPr lang="en-US" sz="2400" dirty="0"/>
          </a:p>
        </p:txBody>
      </p:sp>
      <p:cxnSp>
        <p:nvCxnSpPr>
          <p:cNvPr id="64" name="Straight Arrow Connector 63"/>
          <p:cNvCxnSpPr/>
          <p:nvPr/>
        </p:nvCxnSpPr>
        <p:spPr>
          <a:xfrm flipV="1">
            <a:off x="4830859" y="1729900"/>
            <a:ext cx="1899920" cy="484006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6" name="Group 45"/>
          <p:cNvGrpSpPr/>
          <p:nvPr/>
        </p:nvGrpSpPr>
        <p:grpSpPr bwMode="gray">
          <a:xfrm>
            <a:off x="4286250" y="1971903"/>
            <a:ext cx="4828148" cy="2135178"/>
            <a:chOff x="4714876" y="2944957"/>
            <a:chExt cx="4429124" cy="1626125"/>
          </a:xfrm>
        </p:grpSpPr>
        <p:sp>
          <p:nvSpPr>
            <p:cNvPr id="47" name="Rounded Rectangle 46"/>
            <p:cNvSpPr/>
            <p:nvPr/>
          </p:nvSpPr>
          <p:spPr bwMode="gray">
            <a:xfrm rot="16200000">
              <a:off x="6484604" y="1911686"/>
              <a:ext cx="889668" cy="4429124"/>
            </a:xfrm>
            <a:prstGeom prst="roundRect">
              <a:avLst>
                <a:gd name="adj" fmla="val 10771"/>
              </a:avLst>
            </a:prstGeom>
            <a:noFill/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Rectangle 47"/>
            <p:cNvSpPr/>
            <p:nvPr/>
          </p:nvSpPr>
          <p:spPr bwMode="gray">
            <a:xfrm>
              <a:off x="5661532" y="2944957"/>
              <a:ext cx="1167383" cy="6328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endParaRPr lang="en-US" sz="2400" dirty="0" smtClean="0">
                <a:solidFill>
                  <a:schemeClr val="accent2">
                    <a:lumMod val="75000"/>
                  </a:schemeClr>
                </a:solidFill>
              </a:endParaRPr>
            </a:p>
            <a:p>
              <a:pPr algn="ctr"/>
              <a:r>
                <a:rPr lang="en-US" sz="2400" b="1" u="sng" dirty="0" smtClean="0">
                  <a:solidFill>
                    <a:schemeClr val="accent6">
                      <a:lumMod val="75000"/>
                    </a:schemeClr>
                  </a:solidFill>
                </a:rPr>
                <a:t>Learning</a:t>
              </a:r>
              <a:endParaRPr lang="en-US" sz="2400" b="1" u="sng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</p:grpSp>
      <p:grpSp>
        <p:nvGrpSpPr>
          <p:cNvPr id="49" name="Group 48"/>
          <p:cNvGrpSpPr/>
          <p:nvPr/>
        </p:nvGrpSpPr>
        <p:grpSpPr bwMode="gray">
          <a:xfrm>
            <a:off x="0" y="1593850"/>
            <a:ext cx="4714875" cy="2513233"/>
            <a:chOff x="4714876" y="3404805"/>
            <a:chExt cx="4429124" cy="1166277"/>
          </a:xfrm>
        </p:grpSpPr>
        <p:sp>
          <p:nvSpPr>
            <p:cNvPr id="50" name="Rounded Rectangle 49"/>
            <p:cNvSpPr/>
            <p:nvPr/>
          </p:nvSpPr>
          <p:spPr bwMode="gray">
            <a:xfrm rot="16200000">
              <a:off x="6484604" y="1911686"/>
              <a:ext cx="889668" cy="4429124"/>
            </a:xfrm>
            <a:prstGeom prst="roundRect">
              <a:avLst>
                <a:gd name="adj" fmla="val 10771"/>
              </a:avLst>
            </a:prstGeom>
            <a:noFill/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Rectangle 50"/>
            <p:cNvSpPr/>
            <p:nvPr/>
          </p:nvSpPr>
          <p:spPr bwMode="gray">
            <a:xfrm>
              <a:off x="5879694" y="3404805"/>
              <a:ext cx="2369428" cy="21423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400" b="1" u="sng" dirty="0" smtClean="0">
                  <a:solidFill>
                    <a:srgbClr val="E46C0A"/>
                  </a:solidFill>
                </a:rPr>
                <a:t>Analytics Platform</a:t>
              </a:r>
              <a:endParaRPr lang="en-US" sz="2400" b="1" u="sng" dirty="0">
                <a:solidFill>
                  <a:srgbClr val="E46C0A"/>
                </a:solidFill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4497795" y="71766"/>
            <a:ext cx="4613827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800" b="1" dirty="0" smtClean="0"/>
              <a:t>Workflow/Pipeline Schematic</a:t>
            </a:r>
            <a:endParaRPr lang="en-US" sz="2800" b="1" dirty="0"/>
          </a:p>
        </p:txBody>
      </p:sp>
      <p:grpSp>
        <p:nvGrpSpPr>
          <p:cNvPr id="52" name="Group 51"/>
          <p:cNvGrpSpPr/>
          <p:nvPr/>
        </p:nvGrpSpPr>
        <p:grpSpPr bwMode="gray">
          <a:xfrm>
            <a:off x="164111" y="4967260"/>
            <a:ext cx="2469317" cy="1728477"/>
            <a:chOff x="219318" y="5055910"/>
            <a:chExt cx="2101326" cy="1470896"/>
          </a:xfrm>
          <a:effectLst/>
        </p:grpSpPr>
        <p:cxnSp>
          <p:nvCxnSpPr>
            <p:cNvPr id="54" name="Straight Connector 53"/>
            <p:cNvCxnSpPr>
              <a:stCxn id="89" idx="0"/>
              <a:endCxn id="85" idx="13"/>
            </p:cNvCxnSpPr>
            <p:nvPr/>
          </p:nvCxnSpPr>
          <p:spPr bwMode="gray">
            <a:xfrm>
              <a:off x="1193565" y="5214121"/>
              <a:ext cx="243118" cy="133007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stCxn id="88" idx="4"/>
              <a:endCxn id="89" idx="18"/>
            </p:cNvCxnSpPr>
            <p:nvPr/>
          </p:nvCxnSpPr>
          <p:spPr bwMode="gray">
            <a:xfrm flipV="1">
              <a:off x="583145" y="5244962"/>
              <a:ext cx="235484" cy="155621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>
              <a:endCxn id="85" idx="20"/>
            </p:cNvCxnSpPr>
            <p:nvPr/>
          </p:nvCxnSpPr>
          <p:spPr bwMode="gray">
            <a:xfrm flipV="1">
              <a:off x="1284496" y="5505104"/>
              <a:ext cx="266666" cy="108791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endCxn id="84" idx="35"/>
            </p:cNvCxnSpPr>
            <p:nvPr/>
          </p:nvCxnSpPr>
          <p:spPr bwMode="gray">
            <a:xfrm>
              <a:off x="1512333" y="5831561"/>
              <a:ext cx="125919" cy="19431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 bwMode="gray">
            <a:xfrm flipV="1">
              <a:off x="722320" y="5876516"/>
              <a:ext cx="227323" cy="103955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>
              <a:endCxn id="83" idx="25"/>
            </p:cNvCxnSpPr>
            <p:nvPr/>
          </p:nvCxnSpPr>
          <p:spPr bwMode="gray">
            <a:xfrm flipH="1" flipV="1">
              <a:off x="1261654" y="5998796"/>
              <a:ext cx="60917" cy="188465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>
              <a:endCxn id="84" idx="29"/>
            </p:cNvCxnSpPr>
            <p:nvPr/>
          </p:nvCxnSpPr>
          <p:spPr bwMode="gray">
            <a:xfrm flipV="1">
              <a:off x="1495065" y="6032442"/>
              <a:ext cx="302809" cy="214971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>
              <a:endCxn id="88" idx="24"/>
            </p:cNvCxnSpPr>
            <p:nvPr/>
          </p:nvCxnSpPr>
          <p:spPr bwMode="gray">
            <a:xfrm flipH="1" flipV="1">
              <a:off x="537063" y="5681375"/>
              <a:ext cx="110961" cy="282881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>
              <a:endCxn id="86" idx="36"/>
            </p:cNvCxnSpPr>
            <p:nvPr/>
          </p:nvCxnSpPr>
          <p:spPr bwMode="gray">
            <a:xfrm>
              <a:off x="977340" y="6243883"/>
              <a:ext cx="172745" cy="36167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>
              <a:endCxn id="85" idx="24"/>
            </p:cNvCxnSpPr>
            <p:nvPr/>
          </p:nvCxnSpPr>
          <p:spPr bwMode="gray">
            <a:xfrm flipH="1" flipV="1">
              <a:off x="1753146" y="5585697"/>
              <a:ext cx="24078" cy="95368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>
              <a:stCxn id="84" idx="39"/>
              <a:endCxn id="89" idx="56"/>
            </p:cNvCxnSpPr>
            <p:nvPr/>
          </p:nvCxnSpPr>
          <p:spPr bwMode="gray">
            <a:xfrm flipH="1" flipV="1">
              <a:off x="1137618" y="5323334"/>
              <a:ext cx="552327" cy="409792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>
              <a:endCxn id="88" idx="25"/>
            </p:cNvCxnSpPr>
            <p:nvPr/>
          </p:nvCxnSpPr>
          <p:spPr bwMode="gray">
            <a:xfrm flipH="1" flipV="1">
              <a:off x="550070" y="5680412"/>
              <a:ext cx="567366" cy="555222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>
              <a:endCxn id="84" idx="31"/>
            </p:cNvCxnSpPr>
            <p:nvPr/>
          </p:nvCxnSpPr>
          <p:spPr bwMode="gray">
            <a:xfrm flipV="1">
              <a:off x="954953" y="5973833"/>
              <a:ext cx="753593" cy="168687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>
              <a:stCxn id="83" idx="41"/>
              <a:endCxn id="89" idx="26"/>
            </p:cNvCxnSpPr>
            <p:nvPr/>
          </p:nvCxnSpPr>
          <p:spPr bwMode="gray">
            <a:xfrm flipH="1" flipV="1">
              <a:off x="986603" y="5334816"/>
              <a:ext cx="41892" cy="207652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>
              <a:stCxn id="88" idx="59"/>
              <a:endCxn id="83" idx="39"/>
            </p:cNvCxnSpPr>
            <p:nvPr/>
          </p:nvCxnSpPr>
          <p:spPr bwMode="gray">
            <a:xfrm>
              <a:off x="734713" y="5569316"/>
              <a:ext cx="146921" cy="17704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76" name="Picture 2" descr="C:\Users\jheuser\Documents\jim\presentations\DaveMeyer_Feb2015\gears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gray">
            <a:xfrm>
              <a:off x="1549975" y="5268817"/>
              <a:ext cx="293100" cy="293100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7" name="Picture 3" descr="C:\Users\jheuser\Documents\jim\presentations\DaveMeyer_Feb2015\mail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gray">
            <a:xfrm>
              <a:off x="999530" y="5634343"/>
              <a:ext cx="317866" cy="240338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8" name="Picture 4" descr="C:\Users\jheuser\Documents\jim\presentations\DaveMeyer_Feb2015\people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gray">
            <a:xfrm>
              <a:off x="1290590" y="6227095"/>
              <a:ext cx="221743" cy="234787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9" name="Picture 5" descr="C:\Users\jheuser\Documents\jim\presentations\DaveMeyer_Feb2015\place.jp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gray">
            <a:xfrm>
              <a:off x="380080" y="5384992"/>
              <a:ext cx="187189" cy="250699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0" name="Picture 6" descr="C:\Users\jheuser\Documents\jim\presentations\DaveMeyer_Feb2015\speech.jp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gray">
            <a:xfrm>
              <a:off x="1790882" y="5774869"/>
              <a:ext cx="315352" cy="268385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1" name="Picture 7" descr="C:\Users\jheuser\Documents\jim\presentations\DaveMeyer_Feb2015\storage.jp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gray">
            <a:xfrm>
              <a:off x="498898" y="5994698"/>
              <a:ext cx="276146" cy="276146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2" name="Picture 8" descr="C:\Users\jheuser\Documents\jim\presentations\DaveMeyer_Feb2015\blog.jpg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gray">
            <a:xfrm>
              <a:off x="890457" y="5100105"/>
              <a:ext cx="227625" cy="210446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3" name="Freeform 34"/>
            <p:cNvSpPr>
              <a:spLocks noChangeArrowheads="1"/>
            </p:cNvSpPr>
            <p:nvPr/>
          </p:nvSpPr>
          <p:spPr bwMode="gray">
            <a:xfrm>
              <a:off x="816099" y="5524518"/>
              <a:ext cx="696234" cy="476873"/>
            </a:xfrm>
            <a:custGeom>
              <a:avLst/>
              <a:gdLst>
                <a:gd name="T0" fmla="*/ 3143 w 3219"/>
                <a:gd name="T1" fmla="*/ 1185 h 2205"/>
                <a:gd name="T2" fmla="*/ 2773 w 3219"/>
                <a:gd name="T3" fmla="*/ 962 h 2205"/>
                <a:gd name="T4" fmla="*/ 2657 w 3219"/>
                <a:gd name="T5" fmla="*/ 799 h 2205"/>
                <a:gd name="T6" fmla="*/ 2539 w 3219"/>
                <a:gd name="T7" fmla="*/ 644 h 2205"/>
                <a:gd name="T8" fmla="*/ 2266 w 3219"/>
                <a:gd name="T9" fmla="*/ 450 h 2205"/>
                <a:gd name="T10" fmla="*/ 2016 w 3219"/>
                <a:gd name="T11" fmla="*/ 348 h 2205"/>
                <a:gd name="T12" fmla="*/ 1681 w 3219"/>
                <a:gd name="T13" fmla="*/ 311 h 2205"/>
                <a:gd name="T14" fmla="*/ 1427 w 3219"/>
                <a:gd name="T15" fmla="*/ 198 h 2205"/>
                <a:gd name="T16" fmla="*/ 1067 w 3219"/>
                <a:gd name="T17" fmla="*/ 35 h 2205"/>
                <a:gd name="T18" fmla="*/ 770 w 3219"/>
                <a:gd name="T19" fmla="*/ 0 h 2205"/>
                <a:gd name="T20" fmla="*/ 306 w 3219"/>
                <a:gd name="T21" fmla="*/ 177 h 2205"/>
                <a:gd name="T22" fmla="*/ 225 w 3219"/>
                <a:gd name="T23" fmla="*/ 456 h 2205"/>
                <a:gd name="T24" fmla="*/ 91 w 3219"/>
                <a:gd name="T25" fmla="*/ 574 h 2205"/>
                <a:gd name="T26" fmla="*/ 8 w 3219"/>
                <a:gd name="T27" fmla="*/ 713 h 2205"/>
                <a:gd name="T28" fmla="*/ 5 w 3219"/>
                <a:gd name="T29" fmla="*/ 858 h 2205"/>
                <a:gd name="T30" fmla="*/ 62 w 3219"/>
                <a:gd name="T31" fmla="*/ 992 h 2205"/>
                <a:gd name="T32" fmla="*/ 274 w 3219"/>
                <a:gd name="T33" fmla="*/ 1169 h 2205"/>
                <a:gd name="T34" fmla="*/ 303 w 3219"/>
                <a:gd name="T35" fmla="*/ 1322 h 2205"/>
                <a:gd name="T36" fmla="*/ 335 w 3219"/>
                <a:gd name="T37" fmla="*/ 1416 h 2205"/>
                <a:gd name="T38" fmla="*/ 499 w 3219"/>
                <a:gd name="T39" fmla="*/ 1585 h 2205"/>
                <a:gd name="T40" fmla="*/ 721 w 3219"/>
                <a:gd name="T41" fmla="*/ 1697 h 2205"/>
                <a:gd name="T42" fmla="*/ 1032 w 3219"/>
                <a:gd name="T43" fmla="*/ 1756 h 2205"/>
                <a:gd name="T44" fmla="*/ 1271 w 3219"/>
                <a:gd name="T45" fmla="*/ 1915 h 2205"/>
                <a:gd name="T46" fmla="*/ 1507 w 3219"/>
                <a:gd name="T47" fmla="*/ 2078 h 2205"/>
                <a:gd name="T48" fmla="*/ 1979 w 3219"/>
                <a:gd name="T49" fmla="*/ 2199 h 2205"/>
                <a:gd name="T50" fmla="*/ 2060 w 3219"/>
                <a:gd name="T51" fmla="*/ 2193 h 2205"/>
                <a:gd name="T52" fmla="*/ 1593 w 3219"/>
                <a:gd name="T53" fmla="*/ 2089 h 2205"/>
                <a:gd name="T54" fmla="*/ 1295 w 3219"/>
                <a:gd name="T55" fmla="*/ 1891 h 2205"/>
                <a:gd name="T56" fmla="*/ 1070 w 3219"/>
                <a:gd name="T57" fmla="*/ 1719 h 2205"/>
                <a:gd name="T58" fmla="*/ 802 w 3219"/>
                <a:gd name="T59" fmla="*/ 1673 h 2205"/>
                <a:gd name="T60" fmla="*/ 542 w 3219"/>
                <a:gd name="T61" fmla="*/ 1555 h 2205"/>
                <a:gd name="T62" fmla="*/ 389 w 3219"/>
                <a:gd name="T63" fmla="*/ 1402 h 2205"/>
                <a:gd name="T64" fmla="*/ 373 w 3219"/>
                <a:gd name="T65" fmla="*/ 1231 h 2205"/>
                <a:gd name="T66" fmla="*/ 279 w 3219"/>
                <a:gd name="T67" fmla="*/ 1105 h 2205"/>
                <a:gd name="T68" fmla="*/ 97 w 3219"/>
                <a:gd name="T69" fmla="*/ 936 h 2205"/>
                <a:gd name="T70" fmla="*/ 64 w 3219"/>
                <a:gd name="T71" fmla="*/ 834 h 2205"/>
                <a:gd name="T72" fmla="*/ 91 w 3219"/>
                <a:gd name="T73" fmla="*/ 668 h 2205"/>
                <a:gd name="T74" fmla="*/ 198 w 3219"/>
                <a:gd name="T75" fmla="*/ 576 h 2205"/>
                <a:gd name="T76" fmla="*/ 290 w 3219"/>
                <a:gd name="T77" fmla="*/ 461 h 2205"/>
                <a:gd name="T78" fmla="*/ 303 w 3219"/>
                <a:gd name="T79" fmla="*/ 289 h 2205"/>
                <a:gd name="T80" fmla="*/ 633 w 3219"/>
                <a:gd name="T81" fmla="*/ 80 h 2205"/>
                <a:gd name="T82" fmla="*/ 982 w 3219"/>
                <a:gd name="T83" fmla="*/ 83 h 2205"/>
                <a:gd name="T84" fmla="*/ 1311 w 3219"/>
                <a:gd name="T85" fmla="*/ 201 h 2205"/>
                <a:gd name="T86" fmla="*/ 1558 w 3219"/>
                <a:gd name="T87" fmla="*/ 386 h 2205"/>
                <a:gd name="T88" fmla="*/ 1939 w 3219"/>
                <a:gd name="T89" fmla="*/ 391 h 2205"/>
                <a:gd name="T90" fmla="*/ 2161 w 3219"/>
                <a:gd name="T91" fmla="*/ 461 h 2205"/>
                <a:gd name="T92" fmla="*/ 2440 w 3219"/>
                <a:gd name="T93" fmla="*/ 625 h 2205"/>
                <a:gd name="T94" fmla="*/ 2607 w 3219"/>
                <a:gd name="T95" fmla="*/ 812 h 2205"/>
                <a:gd name="T96" fmla="*/ 2660 w 3219"/>
                <a:gd name="T97" fmla="*/ 968 h 2205"/>
                <a:gd name="T98" fmla="*/ 2990 w 3219"/>
                <a:gd name="T99" fmla="*/ 1102 h 2205"/>
                <a:gd name="T100" fmla="*/ 3180 w 3219"/>
                <a:gd name="T101" fmla="*/ 1341 h 2205"/>
                <a:gd name="T102" fmla="*/ 3175 w 3219"/>
                <a:gd name="T103" fmla="*/ 1512 h 2205"/>
                <a:gd name="T104" fmla="*/ 2939 w 3219"/>
                <a:gd name="T105" fmla="*/ 1729 h 2205"/>
                <a:gd name="T106" fmla="*/ 2767 w 3219"/>
                <a:gd name="T107" fmla="*/ 1893 h 2205"/>
                <a:gd name="T108" fmla="*/ 2711 w 3219"/>
                <a:gd name="T109" fmla="*/ 2009 h 2205"/>
                <a:gd name="T110" fmla="*/ 2569 w 3219"/>
                <a:gd name="T111" fmla="*/ 2108 h 2205"/>
                <a:gd name="T112" fmla="*/ 2724 w 3219"/>
                <a:gd name="T113" fmla="*/ 2003 h 2205"/>
                <a:gd name="T114" fmla="*/ 2781 w 3219"/>
                <a:gd name="T115" fmla="*/ 1882 h 2205"/>
                <a:gd name="T116" fmla="*/ 3028 w 3219"/>
                <a:gd name="T117" fmla="*/ 1713 h 2205"/>
                <a:gd name="T118" fmla="*/ 3210 w 3219"/>
                <a:gd name="T119" fmla="*/ 1501 h 2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219" h="2205">
                  <a:moveTo>
                    <a:pt x="3218" y="1359"/>
                  </a:moveTo>
                  <a:lnTo>
                    <a:pt x="3218" y="1359"/>
                  </a:lnTo>
                  <a:lnTo>
                    <a:pt x="3215" y="1349"/>
                  </a:lnTo>
                  <a:lnTo>
                    <a:pt x="3215" y="1335"/>
                  </a:lnTo>
                  <a:lnTo>
                    <a:pt x="3215" y="1335"/>
                  </a:lnTo>
                  <a:lnTo>
                    <a:pt x="3212" y="1325"/>
                  </a:lnTo>
                  <a:lnTo>
                    <a:pt x="3212" y="1325"/>
                  </a:lnTo>
                  <a:lnTo>
                    <a:pt x="3207" y="1303"/>
                  </a:lnTo>
                  <a:lnTo>
                    <a:pt x="3207" y="1303"/>
                  </a:lnTo>
                  <a:lnTo>
                    <a:pt x="3199" y="1282"/>
                  </a:lnTo>
                  <a:lnTo>
                    <a:pt x="3191" y="1260"/>
                  </a:lnTo>
                  <a:lnTo>
                    <a:pt x="3191" y="1260"/>
                  </a:lnTo>
                  <a:lnTo>
                    <a:pt x="3170" y="1220"/>
                  </a:lnTo>
                  <a:lnTo>
                    <a:pt x="3143" y="1185"/>
                  </a:lnTo>
                  <a:lnTo>
                    <a:pt x="3143" y="1185"/>
                  </a:lnTo>
                  <a:lnTo>
                    <a:pt x="3113" y="1153"/>
                  </a:lnTo>
                  <a:lnTo>
                    <a:pt x="3081" y="1121"/>
                  </a:lnTo>
                  <a:lnTo>
                    <a:pt x="3046" y="1094"/>
                  </a:lnTo>
                  <a:lnTo>
                    <a:pt x="3011" y="1070"/>
                  </a:lnTo>
                  <a:lnTo>
                    <a:pt x="3011" y="1070"/>
                  </a:lnTo>
                  <a:lnTo>
                    <a:pt x="2974" y="1046"/>
                  </a:lnTo>
                  <a:lnTo>
                    <a:pt x="2936" y="1024"/>
                  </a:lnTo>
                  <a:lnTo>
                    <a:pt x="2936" y="1024"/>
                  </a:lnTo>
                  <a:lnTo>
                    <a:pt x="2896" y="1005"/>
                  </a:lnTo>
                  <a:lnTo>
                    <a:pt x="2856" y="990"/>
                  </a:lnTo>
                  <a:lnTo>
                    <a:pt x="2856" y="990"/>
                  </a:lnTo>
                  <a:lnTo>
                    <a:pt x="2816" y="976"/>
                  </a:lnTo>
                  <a:lnTo>
                    <a:pt x="2773" y="962"/>
                  </a:lnTo>
                  <a:lnTo>
                    <a:pt x="2773" y="962"/>
                  </a:lnTo>
                  <a:lnTo>
                    <a:pt x="2706" y="946"/>
                  </a:lnTo>
                  <a:lnTo>
                    <a:pt x="2703" y="941"/>
                  </a:lnTo>
                  <a:lnTo>
                    <a:pt x="2700" y="928"/>
                  </a:lnTo>
                  <a:lnTo>
                    <a:pt x="2700" y="917"/>
                  </a:lnTo>
                  <a:lnTo>
                    <a:pt x="2700" y="917"/>
                  </a:lnTo>
                  <a:lnTo>
                    <a:pt x="2695" y="896"/>
                  </a:lnTo>
                  <a:lnTo>
                    <a:pt x="2687" y="874"/>
                  </a:lnTo>
                  <a:lnTo>
                    <a:pt x="2687" y="874"/>
                  </a:lnTo>
                  <a:lnTo>
                    <a:pt x="2684" y="863"/>
                  </a:lnTo>
                  <a:lnTo>
                    <a:pt x="2679" y="850"/>
                  </a:lnTo>
                  <a:lnTo>
                    <a:pt x="2671" y="828"/>
                  </a:lnTo>
                  <a:lnTo>
                    <a:pt x="2660" y="810"/>
                  </a:lnTo>
                  <a:lnTo>
                    <a:pt x="2657" y="799"/>
                  </a:lnTo>
                  <a:lnTo>
                    <a:pt x="2657" y="799"/>
                  </a:lnTo>
                  <a:lnTo>
                    <a:pt x="2649" y="788"/>
                  </a:lnTo>
                  <a:lnTo>
                    <a:pt x="2639" y="769"/>
                  </a:lnTo>
                  <a:lnTo>
                    <a:pt x="2639" y="769"/>
                  </a:lnTo>
                  <a:lnTo>
                    <a:pt x="2628" y="748"/>
                  </a:lnTo>
                  <a:lnTo>
                    <a:pt x="2628" y="748"/>
                  </a:lnTo>
                  <a:lnTo>
                    <a:pt x="2614" y="729"/>
                  </a:lnTo>
                  <a:lnTo>
                    <a:pt x="2601" y="710"/>
                  </a:lnTo>
                  <a:lnTo>
                    <a:pt x="2601" y="710"/>
                  </a:lnTo>
                  <a:lnTo>
                    <a:pt x="2572" y="675"/>
                  </a:lnTo>
                  <a:lnTo>
                    <a:pt x="2572" y="675"/>
                  </a:lnTo>
                  <a:lnTo>
                    <a:pt x="2555" y="660"/>
                  </a:lnTo>
                  <a:lnTo>
                    <a:pt x="2539" y="644"/>
                  </a:lnTo>
                  <a:lnTo>
                    <a:pt x="2539" y="644"/>
                  </a:lnTo>
                  <a:lnTo>
                    <a:pt x="2507" y="614"/>
                  </a:lnTo>
                  <a:lnTo>
                    <a:pt x="2507" y="614"/>
                  </a:lnTo>
                  <a:lnTo>
                    <a:pt x="2472" y="585"/>
                  </a:lnTo>
                  <a:lnTo>
                    <a:pt x="2472" y="585"/>
                  </a:lnTo>
                  <a:lnTo>
                    <a:pt x="2456" y="568"/>
                  </a:lnTo>
                  <a:lnTo>
                    <a:pt x="2438" y="558"/>
                  </a:lnTo>
                  <a:lnTo>
                    <a:pt x="2438" y="558"/>
                  </a:lnTo>
                  <a:lnTo>
                    <a:pt x="2400" y="531"/>
                  </a:lnTo>
                  <a:lnTo>
                    <a:pt x="2400" y="531"/>
                  </a:lnTo>
                  <a:lnTo>
                    <a:pt x="2362" y="507"/>
                  </a:lnTo>
                  <a:lnTo>
                    <a:pt x="2325" y="482"/>
                  </a:lnTo>
                  <a:lnTo>
                    <a:pt x="2325" y="482"/>
                  </a:lnTo>
                  <a:lnTo>
                    <a:pt x="2285" y="461"/>
                  </a:lnTo>
                  <a:lnTo>
                    <a:pt x="2266" y="450"/>
                  </a:lnTo>
                  <a:lnTo>
                    <a:pt x="2255" y="445"/>
                  </a:lnTo>
                  <a:lnTo>
                    <a:pt x="2247" y="440"/>
                  </a:lnTo>
                  <a:lnTo>
                    <a:pt x="2207" y="421"/>
                  </a:lnTo>
                  <a:lnTo>
                    <a:pt x="2207" y="421"/>
                  </a:lnTo>
                  <a:lnTo>
                    <a:pt x="2185" y="410"/>
                  </a:lnTo>
                  <a:lnTo>
                    <a:pt x="2167" y="402"/>
                  </a:lnTo>
                  <a:lnTo>
                    <a:pt x="2145" y="391"/>
                  </a:lnTo>
                  <a:lnTo>
                    <a:pt x="2145" y="391"/>
                  </a:lnTo>
                  <a:lnTo>
                    <a:pt x="2124" y="383"/>
                  </a:lnTo>
                  <a:lnTo>
                    <a:pt x="2124" y="383"/>
                  </a:lnTo>
                  <a:lnTo>
                    <a:pt x="2081" y="370"/>
                  </a:lnTo>
                  <a:lnTo>
                    <a:pt x="2038" y="357"/>
                  </a:lnTo>
                  <a:lnTo>
                    <a:pt x="2038" y="357"/>
                  </a:lnTo>
                  <a:lnTo>
                    <a:pt x="2016" y="348"/>
                  </a:lnTo>
                  <a:lnTo>
                    <a:pt x="1995" y="343"/>
                  </a:lnTo>
                  <a:lnTo>
                    <a:pt x="1995" y="343"/>
                  </a:lnTo>
                  <a:lnTo>
                    <a:pt x="1974" y="338"/>
                  </a:lnTo>
                  <a:lnTo>
                    <a:pt x="1952" y="332"/>
                  </a:lnTo>
                  <a:lnTo>
                    <a:pt x="1952" y="332"/>
                  </a:lnTo>
                  <a:lnTo>
                    <a:pt x="1907" y="324"/>
                  </a:lnTo>
                  <a:lnTo>
                    <a:pt x="1907" y="324"/>
                  </a:lnTo>
                  <a:lnTo>
                    <a:pt x="1861" y="319"/>
                  </a:lnTo>
                  <a:lnTo>
                    <a:pt x="1818" y="314"/>
                  </a:lnTo>
                  <a:lnTo>
                    <a:pt x="1818" y="314"/>
                  </a:lnTo>
                  <a:lnTo>
                    <a:pt x="1773" y="311"/>
                  </a:lnTo>
                  <a:lnTo>
                    <a:pt x="1727" y="311"/>
                  </a:lnTo>
                  <a:lnTo>
                    <a:pt x="1727" y="311"/>
                  </a:lnTo>
                  <a:lnTo>
                    <a:pt x="1681" y="311"/>
                  </a:lnTo>
                  <a:lnTo>
                    <a:pt x="1681" y="311"/>
                  </a:lnTo>
                  <a:lnTo>
                    <a:pt x="1639" y="314"/>
                  </a:lnTo>
                  <a:lnTo>
                    <a:pt x="1639" y="314"/>
                  </a:lnTo>
                  <a:lnTo>
                    <a:pt x="1566" y="322"/>
                  </a:lnTo>
                  <a:lnTo>
                    <a:pt x="1561" y="316"/>
                  </a:lnTo>
                  <a:lnTo>
                    <a:pt x="1553" y="305"/>
                  </a:lnTo>
                  <a:lnTo>
                    <a:pt x="1542" y="298"/>
                  </a:lnTo>
                  <a:lnTo>
                    <a:pt x="1526" y="279"/>
                  </a:lnTo>
                  <a:lnTo>
                    <a:pt x="1526" y="279"/>
                  </a:lnTo>
                  <a:lnTo>
                    <a:pt x="1507" y="263"/>
                  </a:lnTo>
                  <a:lnTo>
                    <a:pt x="1507" y="263"/>
                  </a:lnTo>
                  <a:lnTo>
                    <a:pt x="1467" y="230"/>
                  </a:lnTo>
                  <a:lnTo>
                    <a:pt x="1427" y="198"/>
                  </a:lnTo>
                  <a:lnTo>
                    <a:pt x="1427" y="198"/>
                  </a:lnTo>
                  <a:lnTo>
                    <a:pt x="1387" y="171"/>
                  </a:lnTo>
                  <a:lnTo>
                    <a:pt x="1387" y="171"/>
                  </a:lnTo>
                  <a:lnTo>
                    <a:pt x="1344" y="147"/>
                  </a:lnTo>
                  <a:lnTo>
                    <a:pt x="1344" y="147"/>
                  </a:lnTo>
                  <a:lnTo>
                    <a:pt x="1298" y="123"/>
                  </a:lnTo>
                  <a:lnTo>
                    <a:pt x="1298" y="123"/>
                  </a:lnTo>
                  <a:lnTo>
                    <a:pt x="1255" y="102"/>
                  </a:lnTo>
                  <a:lnTo>
                    <a:pt x="1255" y="102"/>
                  </a:lnTo>
                  <a:lnTo>
                    <a:pt x="1210" y="83"/>
                  </a:lnTo>
                  <a:lnTo>
                    <a:pt x="1210" y="83"/>
                  </a:lnTo>
                  <a:lnTo>
                    <a:pt x="1161" y="64"/>
                  </a:lnTo>
                  <a:lnTo>
                    <a:pt x="1161" y="64"/>
                  </a:lnTo>
                  <a:lnTo>
                    <a:pt x="1116" y="48"/>
                  </a:lnTo>
                  <a:lnTo>
                    <a:pt x="1067" y="35"/>
                  </a:lnTo>
                  <a:lnTo>
                    <a:pt x="1067" y="35"/>
                  </a:lnTo>
                  <a:lnTo>
                    <a:pt x="1019" y="24"/>
                  </a:lnTo>
                  <a:lnTo>
                    <a:pt x="995" y="19"/>
                  </a:lnTo>
                  <a:lnTo>
                    <a:pt x="968" y="16"/>
                  </a:lnTo>
                  <a:lnTo>
                    <a:pt x="968" y="16"/>
                  </a:lnTo>
                  <a:lnTo>
                    <a:pt x="920" y="8"/>
                  </a:lnTo>
                  <a:lnTo>
                    <a:pt x="920" y="8"/>
                  </a:lnTo>
                  <a:lnTo>
                    <a:pt x="869" y="2"/>
                  </a:lnTo>
                  <a:lnTo>
                    <a:pt x="869" y="2"/>
                  </a:lnTo>
                  <a:lnTo>
                    <a:pt x="845" y="0"/>
                  </a:lnTo>
                  <a:lnTo>
                    <a:pt x="821" y="0"/>
                  </a:lnTo>
                  <a:lnTo>
                    <a:pt x="794" y="0"/>
                  </a:lnTo>
                  <a:lnTo>
                    <a:pt x="770" y="0"/>
                  </a:lnTo>
                  <a:lnTo>
                    <a:pt x="770" y="0"/>
                  </a:lnTo>
                  <a:lnTo>
                    <a:pt x="719" y="2"/>
                  </a:lnTo>
                  <a:lnTo>
                    <a:pt x="671" y="8"/>
                  </a:lnTo>
                  <a:lnTo>
                    <a:pt x="671" y="8"/>
                  </a:lnTo>
                  <a:lnTo>
                    <a:pt x="619" y="16"/>
                  </a:lnTo>
                  <a:lnTo>
                    <a:pt x="571" y="29"/>
                  </a:lnTo>
                  <a:lnTo>
                    <a:pt x="523" y="43"/>
                  </a:lnTo>
                  <a:lnTo>
                    <a:pt x="475" y="61"/>
                  </a:lnTo>
                  <a:lnTo>
                    <a:pt x="475" y="61"/>
                  </a:lnTo>
                  <a:lnTo>
                    <a:pt x="429" y="83"/>
                  </a:lnTo>
                  <a:lnTo>
                    <a:pt x="386" y="110"/>
                  </a:lnTo>
                  <a:lnTo>
                    <a:pt x="386" y="110"/>
                  </a:lnTo>
                  <a:lnTo>
                    <a:pt x="343" y="139"/>
                  </a:lnTo>
                  <a:lnTo>
                    <a:pt x="325" y="158"/>
                  </a:lnTo>
                  <a:lnTo>
                    <a:pt x="306" y="177"/>
                  </a:lnTo>
                  <a:lnTo>
                    <a:pt x="306" y="177"/>
                  </a:lnTo>
                  <a:lnTo>
                    <a:pt x="287" y="195"/>
                  </a:lnTo>
                  <a:lnTo>
                    <a:pt x="271" y="217"/>
                  </a:lnTo>
                  <a:lnTo>
                    <a:pt x="257" y="241"/>
                  </a:lnTo>
                  <a:lnTo>
                    <a:pt x="244" y="265"/>
                  </a:lnTo>
                  <a:lnTo>
                    <a:pt x="244" y="265"/>
                  </a:lnTo>
                  <a:lnTo>
                    <a:pt x="236" y="292"/>
                  </a:lnTo>
                  <a:lnTo>
                    <a:pt x="231" y="316"/>
                  </a:lnTo>
                  <a:lnTo>
                    <a:pt x="225" y="343"/>
                  </a:lnTo>
                  <a:lnTo>
                    <a:pt x="225" y="373"/>
                  </a:lnTo>
                  <a:lnTo>
                    <a:pt x="225" y="373"/>
                  </a:lnTo>
                  <a:lnTo>
                    <a:pt x="225" y="445"/>
                  </a:lnTo>
                  <a:lnTo>
                    <a:pt x="225" y="456"/>
                  </a:lnTo>
                  <a:lnTo>
                    <a:pt x="225" y="456"/>
                  </a:lnTo>
                  <a:lnTo>
                    <a:pt x="225" y="466"/>
                  </a:lnTo>
                  <a:lnTo>
                    <a:pt x="225" y="466"/>
                  </a:lnTo>
                  <a:lnTo>
                    <a:pt x="228" y="488"/>
                  </a:lnTo>
                  <a:lnTo>
                    <a:pt x="228" y="488"/>
                  </a:lnTo>
                  <a:lnTo>
                    <a:pt x="231" y="496"/>
                  </a:lnTo>
                  <a:lnTo>
                    <a:pt x="231" y="496"/>
                  </a:lnTo>
                  <a:lnTo>
                    <a:pt x="201" y="507"/>
                  </a:lnTo>
                  <a:lnTo>
                    <a:pt x="201" y="507"/>
                  </a:lnTo>
                  <a:lnTo>
                    <a:pt x="172" y="520"/>
                  </a:lnTo>
                  <a:lnTo>
                    <a:pt x="145" y="533"/>
                  </a:lnTo>
                  <a:lnTo>
                    <a:pt x="145" y="533"/>
                  </a:lnTo>
                  <a:lnTo>
                    <a:pt x="115" y="552"/>
                  </a:lnTo>
                  <a:lnTo>
                    <a:pt x="105" y="563"/>
                  </a:lnTo>
                  <a:lnTo>
                    <a:pt x="91" y="574"/>
                  </a:lnTo>
                  <a:lnTo>
                    <a:pt x="91" y="574"/>
                  </a:lnTo>
                  <a:lnTo>
                    <a:pt x="78" y="585"/>
                  </a:lnTo>
                  <a:lnTo>
                    <a:pt x="67" y="595"/>
                  </a:lnTo>
                  <a:lnTo>
                    <a:pt x="62" y="603"/>
                  </a:lnTo>
                  <a:lnTo>
                    <a:pt x="62" y="603"/>
                  </a:lnTo>
                  <a:lnTo>
                    <a:pt x="56" y="609"/>
                  </a:lnTo>
                  <a:lnTo>
                    <a:pt x="46" y="622"/>
                  </a:lnTo>
                  <a:lnTo>
                    <a:pt x="46" y="622"/>
                  </a:lnTo>
                  <a:lnTo>
                    <a:pt x="38" y="635"/>
                  </a:lnTo>
                  <a:lnTo>
                    <a:pt x="30" y="651"/>
                  </a:lnTo>
                  <a:lnTo>
                    <a:pt x="30" y="651"/>
                  </a:lnTo>
                  <a:lnTo>
                    <a:pt x="16" y="681"/>
                  </a:lnTo>
                  <a:lnTo>
                    <a:pt x="16" y="681"/>
                  </a:lnTo>
                  <a:lnTo>
                    <a:pt x="8" y="713"/>
                  </a:lnTo>
                  <a:lnTo>
                    <a:pt x="8" y="713"/>
                  </a:lnTo>
                  <a:lnTo>
                    <a:pt x="3" y="745"/>
                  </a:lnTo>
                  <a:lnTo>
                    <a:pt x="0" y="778"/>
                  </a:lnTo>
                  <a:lnTo>
                    <a:pt x="0" y="778"/>
                  </a:lnTo>
                  <a:lnTo>
                    <a:pt x="0" y="810"/>
                  </a:lnTo>
                  <a:lnTo>
                    <a:pt x="0" y="810"/>
                  </a:lnTo>
                  <a:lnTo>
                    <a:pt x="0" y="818"/>
                  </a:lnTo>
                  <a:lnTo>
                    <a:pt x="3" y="826"/>
                  </a:lnTo>
                  <a:lnTo>
                    <a:pt x="3" y="842"/>
                  </a:lnTo>
                  <a:lnTo>
                    <a:pt x="5" y="850"/>
                  </a:lnTo>
                  <a:lnTo>
                    <a:pt x="5" y="855"/>
                  </a:lnTo>
                  <a:lnTo>
                    <a:pt x="5" y="855"/>
                  </a:lnTo>
                  <a:lnTo>
                    <a:pt x="5" y="858"/>
                  </a:lnTo>
                  <a:lnTo>
                    <a:pt x="5" y="858"/>
                  </a:lnTo>
                  <a:lnTo>
                    <a:pt x="5" y="858"/>
                  </a:lnTo>
                  <a:lnTo>
                    <a:pt x="8" y="874"/>
                  </a:lnTo>
                  <a:lnTo>
                    <a:pt x="11" y="882"/>
                  </a:lnTo>
                  <a:lnTo>
                    <a:pt x="14" y="890"/>
                  </a:lnTo>
                  <a:lnTo>
                    <a:pt x="19" y="906"/>
                  </a:lnTo>
                  <a:lnTo>
                    <a:pt x="19" y="906"/>
                  </a:lnTo>
                  <a:lnTo>
                    <a:pt x="24" y="920"/>
                  </a:lnTo>
                  <a:lnTo>
                    <a:pt x="24" y="920"/>
                  </a:lnTo>
                  <a:lnTo>
                    <a:pt x="30" y="936"/>
                  </a:lnTo>
                  <a:lnTo>
                    <a:pt x="30" y="936"/>
                  </a:lnTo>
                  <a:lnTo>
                    <a:pt x="46" y="965"/>
                  </a:lnTo>
                  <a:lnTo>
                    <a:pt x="54" y="979"/>
                  </a:lnTo>
                  <a:lnTo>
                    <a:pt x="62" y="992"/>
                  </a:lnTo>
                  <a:lnTo>
                    <a:pt x="62" y="992"/>
                  </a:lnTo>
                  <a:lnTo>
                    <a:pt x="80" y="1016"/>
                  </a:lnTo>
                  <a:lnTo>
                    <a:pt x="80" y="1016"/>
                  </a:lnTo>
                  <a:lnTo>
                    <a:pt x="102" y="1040"/>
                  </a:lnTo>
                  <a:lnTo>
                    <a:pt x="102" y="1040"/>
                  </a:lnTo>
                  <a:lnTo>
                    <a:pt x="126" y="1062"/>
                  </a:lnTo>
                  <a:lnTo>
                    <a:pt x="148" y="1083"/>
                  </a:lnTo>
                  <a:lnTo>
                    <a:pt x="148" y="1083"/>
                  </a:lnTo>
                  <a:lnTo>
                    <a:pt x="172" y="1102"/>
                  </a:lnTo>
                  <a:lnTo>
                    <a:pt x="172" y="1102"/>
                  </a:lnTo>
                  <a:lnTo>
                    <a:pt x="196" y="1121"/>
                  </a:lnTo>
                  <a:lnTo>
                    <a:pt x="196" y="1121"/>
                  </a:lnTo>
                  <a:lnTo>
                    <a:pt x="247" y="1153"/>
                  </a:lnTo>
                  <a:lnTo>
                    <a:pt x="274" y="1169"/>
                  </a:lnTo>
                  <a:lnTo>
                    <a:pt x="274" y="1169"/>
                  </a:lnTo>
                  <a:lnTo>
                    <a:pt x="300" y="1185"/>
                  </a:lnTo>
                  <a:lnTo>
                    <a:pt x="300" y="1185"/>
                  </a:lnTo>
                  <a:lnTo>
                    <a:pt x="327" y="1199"/>
                  </a:lnTo>
                  <a:lnTo>
                    <a:pt x="327" y="1199"/>
                  </a:lnTo>
                  <a:lnTo>
                    <a:pt x="325" y="1207"/>
                  </a:lnTo>
                  <a:lnTo>
                    <a:pt x="325" y="1207"/>
                  </a:lnTo>
                  <a:lnTo>
                    <a:pt x="316" y="1225"/>
                  </a:lnTo>
                  <a:lnTo>
                    <a:pt x="311" y="1244"/>
                  </a:lnTo>
                  <a:lnTo>
                    <a:pt x="311" y="1244"/>
                  </a:lnTo>
                  <a:lnTo>
                    <a:pt x="306" y="1263"/>
                  </a:lnTo>
                  <a:lnTo>
                    <a:pt x="303" y="1282"/>
                  </a:lnTo>
                  <a:lnTo>
                    <a:pt x="303" y="1303"/>
                  </a:lnTo>
                  <a:lnTo>
                    <a:pt x="303" y="1322"/>
                  </a:lnTo>
                  <a:lnTo>
                    <a:pt x="303" y="1322"/>
                  </a:lnTo>
                  <a:lnTo>
                    <a:pt x="306" y="1341"/>
                  </a:lnTo>
                  <a:lnTo>
                    <a:pt x="306" y="1341"/>
                  </a:lnTo>
                  <a:lnTo>
                    <a:pt x="311" y="1362"/>
                  </a:lnTo>
                  <a:lnTo>
                    <a:pt x="316" y="1381"/>
                  </a:lnTo>
                  <a:lnTo>
                    <a:pt x="316" y="1381"/>
                  </a:lnTo>
                  <a:lnTo>
                    <a:pt x="325" y="1397"/>
                  </a:lnTo>
                  <a:lnTo>
                    <a:pt x="330" y="1408"/>
                  </a:lnTo>
                  <a:lnTo>
                    <a:pt x="330" y="1408"/>
                  </a:lnTo>
                  <a:lnTo>
                    <a:pt x="330" y="1408"/>
                  </a:lnTo>
                  <a:lnTo>
                    <a:pt x="330" y="1408"/>
                  </a:lnTo>
                  <a:lnTo>
                    <a:pt x="330" y="1411"/>
                  </a:lnTo>
                  <a:lnTo>
                    <a:pt x="333" y="1411"/>
                  </a:lnTo>
                  <a:lnTo>
                    <a:pt x="335" y="1416"/>
                  </a:lnTo>
                  <a:lnTo>
                    <a:pt x="335" y="1416"/>
                  </a:lnTo>
                  <a:lnTo>
                    <a:pt x="343" y="1429"/>
                  </a:lnTo>
                  <a:lnTo>
                    <a:pt x="343" y="1429"/>
                  </a:lnTo>
                  <a:lnTo>
                    <a:pt x="365" y="1461"/>
                  </a:lnTo>
                  <a:lnTo>
                    <a:pt x="378" y="1475"/>
                  </a:lnTo>
                  <a:lnTo>
                    <a:pt x="378" y="1475"/>
                  </a:lnTo>
                  <a:lnTo>
                    <a:pt x="389" y="1488"/>
                  </a:lnTo>
                  <a:lnTo>
                    <a:pt x="389" y="1488"/>
                  </a:lnTo>
                  <a:lnTo>
                    <a:pt x="416" y="1515"/>
                  </a:lnTo>
                  <a:lnTo>
                    <a:pt x="426" y="1529"/>
                  </a:lnTo>
                  <a:lnTo>
                    <a:pt x="426" y="1529"/>
                  </a:lnTo>
                  <a:lnTo>
                    <a:pt x="440" y="1539"/>
                  </a:lnTo>
                  <a:lnTo>
                    <a:pt x="469" y="1563"/>
                  </a:lnTo>
                  <a:lnTo>
                    <a:pt x="469" y="1563"/>
                  </a:lnTo>
                  <a:lnTo>
                    <a:pt x="499" y="1585"/>
                  </a:lnTo>
                  <a:lnTo>
                    <a:pt x="499" y="1585"/>
                  </a:lnTo>
                  <a:lnTo>
                    <a:pt x="512" y="1595"/>
                  </a:lnTo>
                  <a:lnTo>
                    <a:pt x="528" y="1604"/>
                  </a:lnTo>
                  <a:lnTo>
                    <a:pt x="528" y="1604"/>
                  </a:lnTo>
                  <a:lnTo>
                    <a:pt x="558" y="1622"/>
                  </a:lnTo>
                  <a:lnTo>
                    <a:pt x="590" y="1641"/>
                  </a:lnTo>
                  <a:lnTo>
                    <a:pt x="606" y="1649"/>
                  </a:lnTo>
                  <a:lnTo>
                    <a:pt x="606" y="1649"/>
                  </a:lnTo>
                  <a:lnTo>
                    <a:pt x="622" y="1657"/>
                  </a:lnTo>
                  <a:lnTo>
                    <a:pt x="654" y="1670"/>
                  </a:lnTo>
                  <a:lnTo>
                    <a:pt x="654" y="1670"/>
                  </a:lnTo>
                  <a:lnTo>
                    <a:pt x="687" y="1684"/>
                  </a:lnTo>
                  <a:lnTo>
                    <a:pt x="721" y="1697"/>
                  </a:lnTo>
                  <a:lnTo>
                    <a:pt x="721" y="1697"/>
                  </a:lnTo>
                  <a:lnTo>
                    <a:pt x="789" y="1719"/>
                  </a:lnTo>
                  <a:lnTo>
                    <a:pt x="789" y="1719"/>
                  </a:lnTo>
                  <a:lnTo>
                    <a:pt x="807" y="1722"/>
                  </a:lnTo>
                  <a:lnTo>
                    <a:pt x="823" y="1727"/>
                  </a:lnTo>
                  <a:lnTo>
                    <a:pt x="858" y="1732"/>
                  </a:lnTo>
                  <a:lnTo>
                    <a:pt x="858" y="1732"/>
                  </a:lnTo>
                  <a:lnTo>
                    <a:pt x="893" y="1740"/>
                  </a:lnTo>
                  <a:lnTo>
                    <a:pt x="928" y="1746"/>
                  </a:lnTo>
                  <a:lnTo>
                    <a:pt x="947" y="1748"/>
                  </a:lnTo>
                  <a:lnTo>
                    <a:pt x="955" y="1748"/>
                  </a:lnTo>
                  <a:lnTo>
                    <a:pt x="963" y="1751"/>
                  </a:lnTo>
                  <a:lnTo>
                    <a:pt x="998" y="1754"/>
                  </a:lnTo>
                  <a:lnTo>
                    <a:pt x="998" y="1754"/>
                  </a:lnTo>
                  <a:lnTo>
                    <a:pt x="1032" y="1756"/>
                  </a:lnTo>
                  <a:lnTo>
                    <a:pt x="1070" y="1759"/>
                  </a:lnTo>
                  <a:lnTo>
                    <a:pt x="1121" y="1759"/>
                  </a:lnTo>
                  <a:lnTo>
                    <a:pt x="1121" y="1762"/>
                  </a:lnTo>
                  <a:lnTo>
                    <a:pt x="1140" y="1762"/>
                  </a:lnTo>
                  <a:lnTo>
                    <a:pt x="1148" y="1762"/>
                  </a:lnTo>
                  <a:lnTo>
                    <a:pt x="1164" y="1788"/>
                  </a:lnTo>
                  <a:lnTo>
                    <a:pt x="1164" y="1788"/>
                  </a:lnTo>
                  <a:lnTo>
                    <a:pt x="1191" y="1821"/>
                  </a:lnTo>
                  <a:lnTo>
                    <a:pt x="1191" y="1821"/>
                  </a:lnTo>
                  <a:lnTo>
                    <a:pt x="1215" y="1853"/>
                  </a:lnTo>
                  <a:lnTo>
                    <a:pt x="1215" y="1853"/>
                  </a:lnTo>
                  <a:lnTo>
                    <a:pt x="1242" y="1885"/>
                  </a:lnTo>
                  <a:lnTo>
                    <a:pt x="1242" y="1885"/>
                  </a:lnTo>
                  <a:lnTo>
                    <a:pt x="1271" y="1915"/>
                  </a:lnTo>
                  <a:lnTo>
                    <a:pt x="1271" y="1915"/>
                  </a:lnTo>
                  <a:lnTo>
                    <a:pt x="1303" y="1941"/>
                  </a:lnTo>
                  <a:lnTo>
                    <a:pt x="1303" y="1941"/>
                  </a:lnTo>
                  <a:lnTo>
                    <a:pt x="1333" y="1968"/>
                  </a:lnTo>
                  <a:lnTo>
                    <a:pt x="1333" y="1968"/>
                  </a:lnTo>
                  <a:lnTo>
                    <a:pt x="1368" y="1992"/>
                  </a:lnTo>
                  <a:lnTo>
                    <a:pt x="1368" y="1992"/>
                  </a:lnTo>
                  <a:lnTo>
                    <a:pt x="1400" y="2016"/>
                  </a:lnTo>
                  <a:lnTo>
                    <a:pt x="1400" y="2016"/>
                  </a:lnTo>
                  <a:lnTo>
                    <a:pt x="1435" y="2038"/>
                  </a:lnTo>
                  <a:lnTo>
                    <a:pt x="1472" y="2059"/>
                  </a:lnTo>
                  <a:lnTo>
                    <a:pt x="1472" y="2059"/>
                  </a:lnTo>
                  <a:lnTo>
                    <a:pt x="1507" y="2078"/>
                  </a:lnTo>
                  <a:lnTo>
                    <a:pt x="1507" y="2078"/>
                  </a:lnTo>
                  <a:lnTo>
                    <a:pt x="1582" y="2110"/>
                  </a:lnTo>
                  <a:lnTo>
                    <a:pt x="1582" y="2110"/>
                  </a:lnTo>
                  <a:lnTo>
                    <a:pt x="1620" y="2124"/>
                  </a:lnTo>
                  <a:lnTo>
                    <a:pt x="1639" y="2132"/>
                  </a:lnTo>
                  <a:lnTo>
                    <a:pt x="1660" y="2137"/>
                  </a:lnTo>
                  <a:lnTo>
                    <a:pt x="1660" y="2137"/>
                  </a:lnTo>
                  <a:lnTo>
                    <a:pt x="1738" y="2161"/>
                  </a:lnTo>
                  <a:lnTo>
                    <a:pt x="1738" y="2161"/>
                  </a:lnTo>
                  <a:lnTo>
                    <a:pt x="1818" y="2177"/>
                  </a:lnTo>
                  <a:lnTo>
                    <a:pt x="1818" y="2177"/>
                  </a:lnTo>
                  <a:lnTo>
                    <a:pt x="1898" y="2191"/>
                  </a:lnTo>
                  <a:lnTo>
                    <a:pt x="1898" y="2191"/>
                  </a:lnTo>
                  <a:lnTo>
                    <a:pt x="1979" y="2199"/>
                  </a:lnTo>
                  <a:lnTo>
                    <a:pt x="1979" y="2199"/>
                  </a:lnTo>
                  <a:lnTo>
                    <a:pt x="2060" y="2204"/>
                  </a:lnTo>
                  <a:lnTo>
                    <a:pt x="2060" y="2204"/>
                  </a:lnTo>
                  <a:lnTo>
                    <a:pt x="2100" y="2202"/>
                  </a:lnTo>
                  <a:lnTo>
                    <a:pt x="2140" y="2202"/>
                  </a:lnTo>
                  <a:lnTo>
                    <a:pt x="2140" y="2202"/>
                  </a:lnTo>
                  <a:lnTo>
                    <a:pt x="2220" y="2193"/>
                  </a:lnTo>
                  <a:lnTo>
                    <a:pt x="2301" y="2180"/>
                  </a:lnTo>
                  <a:lnTo>
                    <a:pt x="2301" y="2180"/>
                  </a:lnTo>
                  <a:lnTo>
                    <a:pt x="2220" y="2191"/>
                  </a:lnTo>
                  <a:lnTo>
                    <a:pt x="2140" y="2193"/>
                  </a:lnTo>
                  <a:lnTo>
                    <a:pt x="2140" y="2193"/>
                  </a:lnTo>
                  <a:lnTo>
                    <a:pt x="2100" y="2196"/>
                  </a:lnTo>
                  <a:lnTo>
                    <a:pt x="2060" y="2193"/>
                  </a:lnTo>
                  <a:lnTo>
                    <a:pt x="2060" y="2193"/>
                  </a:lnTo>
                  <a:lnTo>
                    <a:pt x="1979" y="2188"/>
                  </a:lnTo>
                  <a:lnTo>
                    <a:pt x="1979" y="2188"/>
                  </a:lnTo>
                  <a:lnTo>
                    <a:pt x="1898" y="2177"/>
                  </a:lnTo>
                  <a:lnTo>
                    <a:pt x="1898" y="2177"/>
                  </a:lnTo>
                  <a:lnTo>
                    <a:pt x="1821" y="2161"/>
                  </a:lnTo>
                  <a:lnTo>
                    <a:pt x="1821" y="2161"/>
                  </a:lnTo>
                  <a:lnTo>
                    <a:pt x="1743" y="2143"/>
                  </a:lnTo>
                  <a:lnTo>
                    <a:pt x="1743" y="2143"/>
                  </a:lnTo>
                  <a:lnTo>
                    <a:pt x="1665" y="2116"/>
                  </a:lnTo>
                  <a:lnTo>
                    <a:pt x="1646" y="2110"/>
                  </a:lnTo>
                  <a:lnTo>
                    <a:pt x="1628" y="2102"/>
                  </a:lnTo>
                  <a:lnTo>
                    <a:pt x="1628" y="2102"/>
                  </a:lnTo>
                  <a:lnTo>
                    <a:pt x="1593" y="2089"/>
                  </a:lnTo>
                  <a:lnTo>
                    <a:pt x="1593" y="2089"/>
                  </a:lnTo>
                  <a:lnTo>
                    <a:pt x="1521" y="2054"/>
                  </a:lnTo>
                  <a:lnTo>
                    <a:pt x="1521" y="2054"/>
                  </a:lnTo>
                  <a:lnTo>
                    <a:pt x="1486" y="2035"/>
                  </a:lnTo>
                  <a:lnTo>
                    <a:pt x="1451" y="2014"/>
                  </a:lnTo>
                  <a:lnTo>
                    <a:pt x="1451" y="2014"/>
                  </a:lnTo>
                  <a:lnTo>
                    <a:pt x="1416" y="1992"/>
                  </a:lnTo>
                  <a:lnTo>
                    <a:pt x="1416" y="1992"/>
                  </a:lnTo>
                  <a:lnTo>
                    <a:pt x="1384" y="1968"/>
                  </a:lnTo>
                  <a:lnTo>
                    <a:pt x="1384" y="1968"/>
                  </a:lnTo>
                  <a:lnTo>
                    <a:pt x="1354" y="1944"/>
                  </a:lnTo>
                  <a:lnTo>
                    <a:pt x="1354" y="1944"/>
                  </a:lnTo>
                  <a:lnTo>
                    <a:pt x="1325" y="1917"/>
                  </a:lnTo>
                  <a:lnTo>
                    <a:pt x="1325" y="1917"/>
                  </a:lnTo>
                  <a:lnTo>
                    <a:pt x="1295" y="1891"/>
                  </a:lnTo>
                  <a:lnTo>
                    <a:pt x="1295" y="1891"/>
                  </a:lnTo>
                  <a:lnTo>
                    <a:pt x="1269" y="1861"/>
                  </a:lnTo>
                  <a:lnTo>
                    <a:pt x="1269" y="1861"/>
                  </a:lnTo>
                  <a:lnTo>
                    <a:pt x="1242" y="1831"/>
                  </a:lnTo>
                  <a:lnTo>
                    <a:pt x="1242" y="1831"/>
                  </a:lnTo>
                  <a:lnTo>
                    <a:pt x="1217" y="1799"/>
                  </a:lnTo>
                  <a:lnTo>
                    <a:pt x="1217" y="1799"/>
                  </a:lnTo>
                  <a:lnTo>
                    <a:pt x="1196" y="1767"/>
                  </a:lnTo>
                  <a:lnTo>
                    <a:pt x="1175" y="1735"/>
                  </a:lnTo>
                  <a:lnTo>
                    <a:pt x="1169" y="1724"/>
                  </a:lnTo>
                  <a:lnTo>
                    <a:pt x="1159" y="1724"/>
                  </a:lnTo>
                  <a:lnTo>
                    <a:pt x="1159" y="1724"/>
                  </a:lnTo>
                  <a:lnTo>
                    <a:pt x="1140" y="1722"/>
                  </a:lnTo>
                  <a:lnTo>
                    <a:pt x="1070" y="1719"/>
                  </a:lnTo>
                  <a:lnTo>
                    <a:pt x="1070" y="1719"/>
                  </a:lnTo>
                  <a:lnTo>
                    <a:pt x="1038" y="1716"/>
                  </a:lnTo>
                  <a:lnTo>
                    <a:pt x="1003" y="1713"/>
                  </a:lnTo>
                  <a:lnTo>
                    <a:pt x="968" y="1708"/>
                  </a:lnTo>
                  <a:lnTo>
                    <a:pt x="960" y="1708"/>
                  </a:lnTo>
                  <a:lnTo>
                    <a:pt x="952" y="1705"/>
                  </a:lnTo>
                  <a:lnTo>
                    <a:pt x="936" y="1703"/>
                  </a:lnTo>
                  <a:lnTo>
                    <a:pt x="901" y="1697"/>
                  </a:lnTo>
                  <a:lnTo>
                    <a:pt x="901" y="1697"/>
                  </a:lnTo>
                  <a:lnTo>
                    <a:pt x="866" y="1692"/>
                  </a:lnTo>
                  <a:lnTo>
                    <a:pt x="834" y="1681"/>
                  </a:lnTo>
                  <a:lnTo>
                    <a:pt x="818" y="1679"/>
                  </a:lnTo>
                  <a:lnTo>
                    <a:pt x="818" y="1679"/>
                  </a:lnTo>
                  <a:lnTo>
                    <a:pt x="802" y="1673"/>
                  </a:lnTo>
                  <a:lnTo>
                    <a:pt x="802" y="1673"/>
                  </a:lnTo>
                  <a:lnTo>
                    <a:pt x="737" y="1654"/>
                  </a:lnTo>
                  <a:lnTo>
                    <a:pt x="705" y="1641"/>
                  </a:lnTo>
                  <a:lnTo>
                    <a:pt x="705" y="1641"/>
                  </a:lnTo>
                  <a:lnTo>
                    <a:pt x="673" y="1628"/>
                  </a:lnTo>
                  <a:lnTo>
                    <a:pt x="644" y="1614"/>
                  </a:lnTo>
                  <a:lnTo>
                    <a:pt x="644" y="1614"/>
                  </a:lnTo>
                  <a:lnTo>
                    <a:pt x="628" y="1606"/>
                  </a:lnTo>
                  <a:lnTo>
                    <a:pt x="612" y="1598"/>
                  </a:lnTo>
                  <a:lnTo>
                    <a:pt x="582" y="1582"/>
                  </a:lnTo>
                  <a:lnTo>
                    <a:pt x="582" y="1582"/>
                  </a:lnTo>
                  <a:lnTo>
                    <a:pt x="555" y="1563"/>
                  </a:lnTo>
                  <a:lnTo>
                    <a:pt x="542" y="1555"/>
                  </a:lnTo>
                  <a:lnTo>
                    <a:pt x="542" y="1555"/>
                  </a:lnTo>
                  <a:lnTo>
                    <a:pt x="526" y="1545"/>
                  </a:lnTo>
                  <a:lnTo>
                    <a:pt x="499" y="1523"/>
                  </a:lnTo>
                  <a:lnTo>
                    <a:pt x="475" y="1501"/>
                  </a:lnTo>
                  <a:lnTo>
                    <a:pt x="475" y="1501"/>
                  </a:lnTo>
                  <a:lnTo>
                    <a:pt x="461" y="1491"/>
                  </a:lnTo>
                  <a:lnTo>
                    <a:pt x="450" y="1480"/>
                  </a:lnTo>
                  <a:lnTo>
                    <a:pt x="450" y="1480"/>
                  </a:lnTo>
                  <a:lnTo>
                    <a:pt x="429" y="1456"/>
                  </a:lnTo>
                  <a:lnTo>
                    <a:pt x="429" y="1456"/>
                  </a:lnTo>
                  <a:lnTo>
                    <a:pt x="419" y="1442"/>
                  </a:lnTo>
                  <a:lnTo>
                    <a:pt x="408" y="1429"/>
                  </a:lnTo>
                  <a:lnTo>
                    <a:pt x="408" y="1429"/>
                  </a:lnTo>
                  <a:lnTo>
                    <a:pt x="389" y="1402"/>
                  </a:lnTo>
                  <a:lnTo>
                    <a:pt x="389" y="1402"/>
                  </a:lnTo>
                  <a:lnTo>
                    <a:pt x="381" y="1389"/>
                  </a:lnTo>
                  <a:lnTo>
                    <a:pt x="375" y="1381"/>
                  </a:lnTo>
                  <a:lnTo>
                    <a:pt x="373" y="1376"/>
                  </a:lnTo>
                  <a:lnTo>
                    <a:pt x="373" y="1376"/>
                  </a:lnTo>
                  <a:lnTo>
                    <a:pt x="367" y="1362"/>
                  </a:lnTo>
                  <a:lnTo>
                    <a:pt x="362" y="1346"/>
                  </a:lnTo>
                  <a:lnTo>
                    <a:pt x="360" y="1333"/>
                  </a:lnTo>
                  <a:lnTo>
                    <a:pt x="360" y="1333"/>
                  </a:lnTo>
                  <a:lnTo>
                    <a:pt x="357" y="1317"/>
                  </a:lnTo>
                  <a:lnTo>
                    <a:pt x="357" y="1317"/>
                  </a:lnTo>
                  <a:lnTo>
                    <a:pt x="357" y="1287"/>
                  </a:lnTo>
                  <a:lnTo>
                    <a:pt x="365" y="1258"/>
                  </a:lnTo>
                  <a:lnTo>
                    <a:pt x="365" y="1258"/>
                  </a:lnTo>
                  <a:lnTo>
                    <a:pt x="373" y="1231"/>
                  </a:lnTo>
                  <a:lnTo>
                    <a:pt x="373" y="1231"/>
                  </a:lnTo>
                  <a:lnTo>
                    <a:pt x="381" y="1217"/>
                  </a:lnTo>
                  <a:lnTo>
                    <a:pt x="381" y="1217"/>
                  </a:lnTo>
                  <a:lnTo>
                    <a:pt x="384" y="1209"/>
                  </a:lnTo>
                  <a:lnTo>
                    <a:pt x="384" y="1209"/>
                  </a:lnTo>
                  <a:lnTo>
                    <a:pt x="389" y="1204"/>
                  </a:lnTo>
                  <a:lnTo>
                    <a:pt x="408" y="1177"/>
                  </a:lnTo>
                  <a:lnTo>
                    <a:pt x="378" y="1164"/>
                  </a:lnTo>
                  <a:lnTo>
                    <a:pt x="378" y="1164"/>
                  </a:lnTo>
                  <a:lnTo>
                    <a:pt x="327" y="1134"/>
                  </a:lnTo>
                  <a:lnTo>
                    <a:pt x="327" y="1134"/>
                  </a:lnTo>
                  <a:lnTo>
                    <a:pt x="303" y="1121"/>
                  </a:lnTo>
                  <a:lnTo>
                    <a:pt x="279" y="1105"/>
                  </a:lnTo>
                  <a:lnTo>
                    <a:pt x="279" y="1105"/>
                  </a:lnTo>
                  <a:lnTo>
                    <a:pt x="231" y="1072"/>
                  </a:lnTo>
                  <a:lnTo>
                    <a:pt x="231" y="1072"/>
                  </a:lnTo>
                  <a:lnTo>
                    <a:pt x="207" y="1056"/>
                  </a:lnTo>
                  <a:lnTo>
                    <a:pt x="207" y="1056"/>
                  </a:lnTo>
                  <a:lnTo>
                    <a:pt x="185" y="1038"/>
                  </a:lnTo>
                  <a:lnTo>
                    <a:pt x="185" y="1038"/>
                  </a:lnTo>
                  <a:lnTo>
                    <a:pt x="145" y="1000"/>
                  </a:lnTo>
                  <a:lnTo>
                    <a:pt x="145" y="1000"/>
                  </a:lnTo>
                  <a:lnTo>
                    <a:pt x="126" y="979"/>
                  </a:lnTo>
                  <a:lnTo>
                    <a:pt x="126" y="979"/>
                  </a:lnTo>
                  <a:lnTo>
                    <a:pt x="110" y="957"/>
                  </a:lnTo>
                  <a:lnTo>
                    <a:pt x="102" y="946"/>
                  </a:lnTo>
                  <a:lnTo>
                    <a:pt x="97" y="936"/>
                  </a:lnTo>
                  <a:lnTo>
                    <a:pt x="97" y="936"/>
                  </a:lnTo>
                  <a:lnTo>
                    <a:pt x="83" y="912"/>
                  </a:lnTo>
                  <a:lnTo>
                    <a:pt x="83" y="912"/>
                  </a:lnTo>
                  <a:lnTo>
                    <a:pt x="80" y="898"/>
                  </a:lnTo>
                  <a:lnTo>
                    <a:pt x="80" y="898"/>
                  </a:lnTo>
                  <a:lnTo>
                    <a:pt x="75" y="887"/>
                  </a:lnTo>
                  <a:lnTo>
                    <a:pt x="70" y="874"/>
                  </a:lnTo>
                  <a:lnTo>
                    <a:pt x="70" y="869"/>
                  </a:lnTo>
                  <a:lnTo>
                    <a:pt x="67" y="861"/>
                  </a:lnTo>
                  <a:lnTo>
                    <a:pt x="64" y="847"/>
                  </a:lnTo>
                  <a:lnTo>
                    <a:pt x="64" y="847"/>
                  </a:lnTo>
                  <a:lnTo>
                    <a:pt x="64" y="847"/>
                  </a:lnTo>
                  <a:lnTo>
                    <a:pt x="64" y="844"/>
                  </a:lnTo>
                  <a:lnTo>
                    <a:pt x="64" y="842"/>
                  </a:lnTo>
                  <a:lnTo>
                    <a:pt x="64" y="834"/>
                  </a:lnTo>
                  <a:lnTo>
                    <a:pt x="62" y="820"/>
                  </a:lnTo>
                  <a:lnTo>
                    <a:pt x="62" y="815"/>
                  </a:lnTo>
                  <a:lnTo>
                    <a:pt x="62" y="815"/>
                  </a:lnTo>
                  <a:lnTo>
                    <a:pt x="62" y="807"/>
                  </a:lnTo>
                  <a:lnTo>
                    <a:pt x="62" y="807"/>
                  </a:lnTo>
                  <a:lnTo>
                    <a:pt x="59" y="780"/>
                  </a:lnTo>
                  <a:lnTo>
                    <a:pt x="62" y="753"/>
                  </a:lnTo>
                  <a:lnTo>
                    <a:pt x="67" y="727"/>
                  </a:lnTo>
                  <a:lnTo>
                    <a:pt x="67" y="727"/>
                  </a:lnTo>
                  <a:lnTo>
                    <a:pt x="75" y="703"/>
                  </a:lnTo>
                  <a:lnTo>
                    <a:pt x="75" y="703"/>
                  </a:lnTo>
                  <a:lnTo>
                    <a:pt x="86" y="678"/>
                  </a:lnTo>
                  <a:lnTo>
                    <a:pt x="91" y="668"/>
                  </a:lnTo>
                  <a:lnTo>
                    <a:pt x="91" y="668"/>
                  </a:lnTo>
                  <a:lnTo>
                    <a:pt x="99" y="657"/>
                  </a:lnTo>
                  <a:lnTo>
                    <a:pt x="105" y="649"/>
                  </a:lnTo>
                  <a:lnTo>
                    <a:pt x="105" y="649"/>
                  </a:lnTo>
                  <a:lnTo>
                    <a:pt x="110" y="644"/>
                  </a:lnTo>
                  <a:lnTo>
                    <a:pt x="115" y="638"/>
                  </a:lnTo>
                  <a:lnTo>
                    <a:pt x="123" y="627"/>
                  </a:lnTo>
                  <a:lnTo>
                    <a:pt x="123" y="627"/>
                  </a:lnTo>
                  <a:lnTo>
                    <a:pt x="132" y="619"/>
                  </a:lnTo>
                  <a:lnTo>
                    <a:pt x="142" y="611"/>
                  </a:lnTo>
                  <a:lnTo>
                    <a:pt x="153" y="603"/>
                  </a:lnTo>
                  <a:lnTo>
                    <a:pt x="153" y="603"/>
                  </a:lnTo>
                  <a:lnTo>
                    <a:pt x="174" y="590"/>
                  </a:lnTo>
                  <a:lnTo>
                    <a:pt x="174" y="590"/>
                  </a:lnTo>
                  <a:lnTo>
                    <a:pt x="198" y="576"/>
                  </a:lnTo>
                  <a:lnTo>
                    <a:pt x="225" y="566"/>
                  </a:lnTo>
                  <a:lnTo>
                    <a:pt x="225" y="566"/>
                  </a:lnTo>
                  <a:lnTo>
                    <a:pt x="250" y="558"/>
                  </a:lnTo>
                  <a:lnTo>
                    <a:pt x="276" y="550"/>
                  </a:lnTo>
                  <a:lnTo>
                    <a:pt x="282" y="547"/>
                  </a:lnTo>
                  <a:lnTo>
                    <a:pt x="284" y="544"/>
                  </a:lnTo>
                  <a:lnTo>
                    <a:pt x="287" y="544"/>
                  </a:lnTo>
                  <a:lnTo>
                    <a:pt x="308" y="531"/>
                  </a:lnTo>
                  <a:lnTo>
                    <a:pt x="300" y="507"/>
                  </a:lnTo>
                  <a:lnTo>
                    <a:pt x="300" y="507"/>
                  </a:lnTo>
                  <a:lnTo>
                    <a:pt x="295" y="491"/>
                  </a:lnTo>
                  <a:lnTo>
                    <a:pt x="290" y="477"/>
                  </a:lnTo>
                  <a:lnTo>
                    <a:pt x="290" y="477"/>
                  </a:lnTo>
                  <a:lnTo>
                    <a:pt x="290" y="461"/>
                  </a:lnTo>
                  <a:lnTo>
                    <a:pt x="290" y="461"/>
                  </a:lnTo>
                  <a:lnTo>
                    <a:pt x="290" y="453"/>
                  </a:lnTo>
                  <a:lnTo>
                    <a:pt x="290" y="445"/>
                  </a:lnTo>
                  <a:lnTo>
                    <a:pt x="290" y="373"/>
                  </a:lnTo>
                  <a:lnTo>
                    <a:pt x="287" y="373"/>
                  </a:lnTo>
                  <a:lnTo>
                    <a:pt x="290" y="373"/>
                  </a:lnTo>
                  <a:lnTo>
                    <a:pt x="290" y="370"/>
                  </a:lnTo>
                  <a:lnTo>
                    <a:pt x="290" y="370"/>
                  </a:lnTo>
                  <a:lnTo>
                    <a:pt x="290" y="370"/>
                  </a:lnTo>
                  <a:lnTo>
                    <a:pt x="290" y="351"/>
                  </a:lnTo>
                  <a:lnTo>
                    <a:pt x="292" y="330"/>
                  </a:lnTo>
                  <a:lnTo>
                    <a:pt x="298" y="311"/>
                  </a:lnTo>
                  <a:lnTo>
                    <a:pt x="303" y="289"/>
                  </a:lnTo>
                  <a:lnTo>
                    <a:pt x="303" y="289"/>
                  </a:lnTo>
                  <a:lnTo>
                    <a:pt x="314" y="271"/>
                  </a:lnTo>
                  <a:lnTo>
                    <a:pt x="325" y="255"/>
                  </a:lnTo>
                  <a:lnTo>
                    <a:pt x="338" y="236"/>
                  </a:lnTo>
                  <a:lnTo>
                    <a:pt x="351" y="220"/>
                  </a:lnTo>
                  <a:lnTo>
                    <a:pt x="351" y="220"/>
                  </a:lnTo>
                  <a:lnTo>
                    <a:pt x="384" y="190"/>
                  </a:lnTo>
                  <a:lnTo>
                    <a:pt x="421" y="164"/>
                  </a:lnTo>
                  <a:lnTo>
                    <a:pt x="421" y="164"/>
                  </a:lnTo>
                  <a:lnTo>
                    <a:pt x="459" y="139"/>
                  </a:lnTo>
                  <a:lnTo>
                    <a:pt x="502" y="120"/>
                  </a:lnTo>
                  <a:lnTo>
                    <a:pt x="502" y="120"/>
                  </a:lnTo>
                  <a:lnTo>
                    <a:pt x="544" y="105"/>
                  </a:lnTo>
                  <a:lnTo>
                    <a:pt x="587" y="91"/>
                  </a:lnTo>
                  <a:lnTo>
                    <a:pt x="633" y="80"/>
                  </a:lnTo>
                  <a:lnTo>
                    <a:pt x="678" y="72"/>
                  </a:lnTo>
                  <a:lnTo>
                    <a:pt x="678" y="72"/>
                  </a:lnTo>
                  <a:lnTo>
                    <a:pt x="724" y="67"/>
                  </a:lnTo>
                  <a:lnTo>
                    <a:pt x="772" y="64"/>
                  </a:lnTo>
                  <a:lnTo>
                    <a:pt x="794" y="64"/>
                  </a:lnTo>
                  <a:lnTo>
                    <a:pt x="818" y="64"/>
                  </a:lnTo>
                  <a:lnTo>
                    <a:pt x="842" y="64"/>
                  </a:lnTo>
                  <a:lnTo>
                    <a:pt x="842" y="64"/>
                  </a:lnTo>
                  <a:lnTo>
                    <a:pt x="866" y="67"/>
                  </a:lnTo>
                  <a:lnTo>
                    <a:pt x="866" y="67"/>
                  </a:lnTo>
                  <a:lnTo>
                    <a:pt x="912" y="72"/>
                  </a:lnTo>
                  <a:lnTo>
                    <a:pt x="912" y="72"/>
                  </a:lnTo>
                  <a:lnTo>
                    <a:pt x="957" y="77"/>
                  </a:lnTo>
                  <a:lnTo>
                    <a:pt x="982" y="83"/>
                  </a:lnTo>
                  <a:lnTo>
                    <a:pt x="1006" y="88"/>
                  </a:lnTo>
                  <a:lnTo>
                    <a:pt x="1006" y="88"/>
                  </a:lnTo>
                  <a:lnTo>
                    <a:pt x="1051" y="99"/>
                  </a:lnTo>
                  <a:lnTo>
                    <a:pt x="1051" y="99"/>
                  </a:lnTo>
                  <a:lnTo>
                    <a:pt x="1097" y="110"/>
                  </a:lnTo>
                  <a:lnTo>
                    <a:pt x="1140" y="126"/>
                  </a:lnTo>
                  <a:lnTo>
                    <a:pt x="1140" y="126"/>
                  </a:lnTo>
                  <a:lnTo>
                    <a:pt x="1185" y="142"/>
                  </a:lnTo>
                  <a:lnTo>
                    <a:pt x="1185" y="142"/>
                  </a:lnTo>
                  <a:lnTo>
                    <a:pt x="1228" y="161"/>
                  </a:lnTo>
                  <a:lnTo>
                    <a:pt x="1271" y="180"/>
                  </a:lnTo>
                  <a:lnTo>
                    <a:pt x="1271" y="180"/>
                  </a:lnTo>
                  <a:lnTo>
                    <a:pt x="1311" y="201"/>
                  </a:lnTo>
                  <a:lnTo>
                    <a:pt x="1311" y="201"/>
                  </a:lnTo>
                  <a:lnTo>
                    <a:pt x="1352" y="225"/>
                  </a:lnTo>
                  <a:lnTo>
                    <a:pt x="1352" y="225"/>
                  </a:lnTo>
                  <a:lnTo>
                    <a:pt x="1392" y="252"/>
                  </a:lnTo>
                  <a:lnTo>
                    <a:pt x="1392" y="252"/>
                  </a:lnTo>
                  <a:lnTo>
                    <a:pt x="1429" y="279"/>
                  </a:lnTo>
                  <a:lnTo>
                    <a:pt x="1464" y="308"/>
                  </a:lnTo>
                  <a:lnTo>
                    <a:pt x="1464" y="308"/>
                  </a:lnTo>
                  <a:lnTo>
                    <a:pt x="1483" y="324"/>
                  </a:lnTo>
                  <a:lnTo>
                    <a:pt x="1499" y="340"/>
                  </a:lnTo>
                  <a:lnTo>
                    <a:pt x="1507" y="348"/>
                  </a:lnTo>
                  <a:lnTo>
                    <a:pt x="1512" y="357"/>
                  </a:lnTo>
                  <a:lnTo>
                    <a:pt x="1529" y="375"/>
                  </a:lnTo>
                  <a:lnTo>
                    <a:pt x="1539" y="389"/>
                  </a:lnTo>
                  <a:lnTo>
                    <a:pt x="1558" y="386"/>
                  </a:lnTo>
                  <a:lnTo>
                    <a:pt x="1558" y="386"/>
                  </a:lnTo>
                  <a:lnTo>
                    <a:pt x="1644" y="375"/>
                  </a:lnTo>
                  <a:lnTo>
                    <a:pt x="1644" y="375"/>
                  </a:lnTo>
                  <a:lnTo>
                    <a:pt x="1684" y="373"/>
                  </a:lnTo>
                  <a:lnTo>
                    <a:pt x="1684" y="373"/>
                  </a:lnTo>
                  <a:lnTo>
                    <a:pt x="1727" y="373"/>
                  </a:lnTo>
                  <a:lnTo>
                    <a:pt x="1727" y="373"/>
                  </a:lnTo>
                  <a:lnTo>
                    <a:pt x="1770" y="373"/>
                  </a:lnTo>
                  <a:lnTo>
                    <a:pt x="1813" y="375"/>
                  </a:lnTo>
                  <a:lnTo>
                    <a:pt x="1813" y="375"/>
                  </a:lnTo>
                  <a:lnTo>
                    <a:pt x="1856" y="378"/>
                  </a:lnTo>
                  <a:lnTo>
                    <a:pt x="1898" y="383"/>
                  </a:lnTo>
                  <a:lnTo>
                    <a:pt x="1898" y="383"/>
                  </a:lnTo>
                  <a:lnTo>
                    <a:pt x="1939" y="391"/>
                  </a:lnTo>
                  <a:lnTo>
                    <a:pt x="1960" y="397"/>
                  </a:lnTo>
                  <a:lnTo>
                    <a:pt x="1960" y="397"/>
                  </a:lnTo>
                  <a:lnTo>
                    <a:pt x="1982" y="399"/>
                  </a:lnTo>
                  <a:lnTo>
                    <a:pt x="2003" y="405"/>
                  </a:lnTo>
                  <a:lnTo>
                    <a:pt x="2003" y="405"/>
                  </a:lnTo>
                  <a:lnTo>
                    <a:pt x="2022" y="410"/>
                  </a:lnTo>
                  <a:lnTo>
                    <a:pt x="2062" y="423"/>
                  </a:lnTo>
                  <a:lnTo>
                    <a:pt x="2062" y="423"/>
                  </a:lnTo>
                  <a:lnTo>
                    <a:pt x="2102" y="437"/>
                  </a:lnTo>
                  <a:lnTo>
                    <a:pt x="2102" y="437"/>
                  </a:lnTo>
                  <a:lnTo>
                    <a:pt x="2124" y="445"/>
                  </a:lnTo>
                  <a:lnTo>
                    <a:pt x="2143" y="453"/>
                  </a:lnTo>
                  <a:lnTo>
                    <a:pt x="2161" y="461"/>
                  </a:lnTo>
                  <a:lnTo>
                    <a:pt x="2161" y="461"/>
                  </a:lnTo>
                  <a:lnTo>
                    <a:pt x="2183" y="472"/>
                  </a:lnTo>
                  <a:lnTo>
                    <a:pt x="2220" y="491"/>
                  </a:lnTo>
                  <a:lnTo>
                    <a:pt x="2231" y="493"/>
                  </a:lnTo>
                  <a:lnTo>
                    <a:pt x="2239" y="499"/>
                  </a:lnTo>
                  <a:lnTo>
                    <a:pt x="2258" y="509"/>
                  </a:lnTo>
                  <a:lnTo>
                    <a:pt x="2258" y="509"/>
                  </a:lnTo>
                  <a:lnTo>
                    <a:pt x="2296" y="531"/>
                  </a:lnTo>
                  <a:lnTo>
                    <a:pt x="2333" y="552"/>
                  </a:lnTo>
                  <a:lnTo>
                    <a:pt x="2333" y="552"/>
                  </a:lnTo>
                  <a:lnTo>
                    <a:pt x="2371" y="576"/>
                  </a:lnTo>
                  <a:lnTo>
                    <a:pt x="2371" y="576"/>
                  </a:lnTo>
                  <a:lnTo>
                    <a:pt x="2405" y="600"/>
                  </a:lnTo>
                  <a:lnTo>
                    <a:pt x="2421" y="611"/>
                  </a:lnTo>
                  <a:lnTo>
                    <a:pt x="2440" y="625"/>
                  </a:lnTo>
                  <a:lnTo>
                    <a:pt x="2440" y="625"/>
                  </a:lnTo>
                  <a:lnTo>
                    <a:pt x="2472" y="651"/>
                  </a:lnTo>
                  <a:lnTo>
                    <a:pt x="2472" y="651"/>
                  </a:lnTo>
                  <a:lnTo>
                    <a:pt x="2505" y="681"/>
                  </a:lnTo>
                  <a:lnTo>
                    <a:pt x="2505" y="681"/>
                  </a:lnTo>
                  <a:lnTo>
                    <a:pt x="2534" y="710"/>
                  </a:lnTo>
                  <a:lnTo>
                    <a:pt x="2534" y="710"/>
                  </a:lnTo>
                  <a:lnTo>
                    <a:pt x="2561" y="743"/>
                  </a:lnTo>
                  <a:lnTo>
                    <a:pt x="2574" y="759"/>
                  </a:lnTo>
                  <a:lnTo>
                    <a:pt x="2574" y="759"/>
                  </a:lnTo>
                  <a:lnTo>
                    <a:pt x="2585" y="778"/>
                  </a:lnTo>
                  <a:lnTo>
                    <a:pt x="2585" y="778"/>
                  </a:lnTo>
                  <a:lnTo>
                    <a:pt x="2596" y="794"/>
                  </a:lnTo>
                  <a:lnTo>
                    <a:pt x="2607" y="812"/>
                  </a:lnTo>
                  <a:lnTo>
                    <a:pt x="2607" y="812"/>
                  </a:lnTo>
                  <a:lnTo>
                    <a:pt x="2612" y="820"/>
                  </a:lnTo>
                  <a:lnTo>
                    <a:pt x="2617" y="831"/>
                  </a:lnTo>
                  <a:lnTo>
                    <a:pt x="2625" y="850"/>
                  </a:lnTo>
                  <a:lnTo>
                    <a:pt x="2633" y="869"/>
                  </a:lnTo>
                  <a:lnTo>
                    <a:pt x="2639" y="879"/>
                  </a:lnTo>
                  <a:lnTo>
                    <a:pt x="2639" y="879"/>
                  </a:lnTo>
                  <a:lnTo>
                    <a:pt x="2641" y="887"/>
                  </a:lnTo>
                  <a:lnTo>
                    <a:pt x="2647" y="909"/>
                  </a:lnTo>
                  <a:lnTo>
                    <a:pt x="2647" y="909"/>
                  </a:lnTo>
                  <a:lnTo>
                    <a:pt x="2652" y="928"/>
                  </a:lnTo>
                  <a:lnTo>
                    <a:pt x="2655" y="938"/>
                  </a:lnTo>
                  <a:lnTo>
                    <a:pt x="2657" y="949"/>
                  </a:lnTo>
                  <a:lnTo>
                    <a:pt x="2660" y="968"/>
                  </a:lnTo>
                  <a:lnTo>
                    <a:pt x="2666" y="987"/>
                  </a:lnTo>
                  <a:lnTo>
                    <a:pt x="2679" y="990"/>
                  </a:lnTo>
                  <a:lnTo>
                    <a:pt x="2679" y="990"/>
                  </a:lnTo>
                  <a:lnTo>
                    <a:pt x="2722" y="997"/>
                  </a:lnTo>
                  <a:lnTo>
                    <a:pt x="2762" y="1005"/>
                  </a:lnTo>
                  <a:lnTo>
                    <a:pt x="2762" y="1005"/>
                  </a:lnTo>
                  <a:lnTo>
                    <a:pt x="2802" y="1019"/>
                  </a:lnTo>
                  <a:lnTo>
                    <a:pt x="2840" y="1032"/>
                  </a:lnTo>
                  <a:lnTo>
                    <a:pt x="2840" y="1032"/>
                  </a:lnTo>
                  <a:lnTo>
                    <a:pt x="2880" y="1046"/>
                  </a:lnTo>
                  <a:lnTo>
                    <a:pt x="2918" y="1065"/>
                  </a:lnTo>
                  <a:lnTo>
                    <a:pt x="2918" y="1065"/>
                  </a:lnTo>
                  <a:lnTo>
                    <a:pt x="2953" y="1083"/>
                  </a:lnTo>
                  <a:lnTo>
                    <a:pt x="2990" y="1102"/>
                  </a:lnTo>
                  <a:lnTo>
                    <a:pt x="2990" y="1102"/>
                  </a:lnTo>
                  <a:lnTo>
                    <a:pt x="3022" y="1126"/>
                  </a:lnTo>
                  <a:lnTo>
                    <a:pt x="3057" y="1150"/>
                  </a:lnTo>
                  <a:lnTo>
                    <a:pt x="3087" y="1180"/>
                  </a:lnTo>
                  <a:lnTo>
                    <a:pt x="3113" y="1209"/>
                  </a:lnTo>
                  <a:lnTo>
                    <a:pt x="3113" y="1209"/>
                  </a:lnTo>
                  <a:lnTo>
                    <a:pt x="3137" y="1242"/>
                  </a:lnTo>
                  <a:lnTo>
                    <a:pt x="3159" y="1276"/>
                  </a:lnTo>
                  <a:lnTo>
                    <a:pt x="3159" y="1276"/>
                  </a:lnTo>
                  <a:lnTo>
                    <a:pt x="3175" y="1311"/>
                  </a:lnTo>
                  <a:lnTo>
                    <a:pt x="3175" y="1311"/>
                  </a:lnTo>
                  <a:lnTo>
                    <a:pt x="3180" y="1333"/>
                  </a:lnTo>
                  <a:lnTo>
                    <a:pt x="3180" y="1333"/>
                  </a:lnTo>
                  <a:lnTo>
                    <a:pt x="3180" y="1341"/>
                  </a:lnTo>
                  <a:lnTo>
                    <a:pt x="3183" y="1349"/>
                  </a:lnTo>
                  <a:lnTo>
                    <a:pt x="3183" y="1349"/>
                  </a:lnTo>
                  <a:lnTo>
                    <a:pt x="3183" y="1359"/>
                  </a:lnTo>
                  <a:lnTo>
                    <a:pt x="3183" y="1365"/>
                  </a:lnTo>
                  <a:lnTo>
                    <a:pt x="3183" y="1370"/>
                  </a:lnTo>
                  <a:lnTo>
                    <a:pt x="3183" y="1392"/>
                  </a:lnTo>
                  <a:lnTo>
                    <a:pt x="3186" y="1435"/>
                  </a:lnTo>
                  <a:lnTo>
                    <a:pt x="3186" y="1435"/>
                  </a:lnTo>
                  <a:lnTo>
                    <a:pt x="3186" y="1456"/>
                  </a:lnTo>
                  <a:lnTo>
                    <a:pt x="3183" y="1475"/>
                  </a:lnTo>
                  <a:lnTo>
                    <a:pt x="3183" y="1475"/>
                  </a:lnTo>
                  <a:lnTo>
                    <a:pt x="3180" y="1494"/>
                  </a:lnTo>
                  <a:lnTo>
                    <a:pt x="3175" y="1512"/>
                  </a:lnTo>
                  <a:lnTo>
                    <a:pt x="3175" y="1512"/>
                  </a:lnTo>
                  <a:lnTo>
                    <a:pt x="3167" y="1531"/>
                  </a:lnTo>
                  <a:lnTo>
                    <a:pt x="3159" y="1550"/>
                  </a:lnTo>
                  <a:lnTo>
                    <a:pt x="3159" y="1550"/>
                  </a:lnTo>
                  <a:lnTo>
                    <a:pt x="3137" y="1585"/>
                  </a:lnTo>
                  <a:lnTo>
                    <a:pt x="3137" y="1585"/>
                  </a:lnTo>
                  <a:lnTo>
                    <a:pt x="3111" y="1617"/>
                  </a:lnTo>
                  <a:lnTo>
                    <a:pt x="3081" y="1644"/>
                  </a:lnTo>
                  <a:lnTo>
                    <a:pt x="3081" y="1644"/>
                  </a:lnTo>
                  <a:lnTo>
                    <a:pt x="3049" y="1670"/>
                  </a:lnTo>
                  <a:lnTo>
                    <a:pt x="3014" y="1692"/>
                  </a:lnTo>
                  <a:lnTo>
                    <a:pt x="3014" y="1692"/>
                  </a:lnTo>
                  <a:lnTo>
                    <a:pt x="2979" y="1711"/>
                  </a:lnTo>
                  <a:lnTo>
                    <a:pt x="2939" y="1729"/>
                  </a:lnTo>
                  <a:lnTo>
                    <a:pt x="2939" y="1729"/>
                  </a:lnTo>
                  <a:lnTo>
                    <a:pt x="2901" y="1743"/>
                  </a:lnTo>
                  <a:lnTo>
                    <a:pt x="2861" y="1754"/>
                  </a:lnTo>
                  <a:lnTo>
                    <a:pt x="2818" y="1762"/>
                  </a:lnTo>
                  <a:lnTo>
                    <a:pt x="2778" y="1767"/>
                  </a:lnTo>
                  <a:lnTo>
                    <a:pt x="2770" y="1767"/>
                  </a:lnTo>
                  <a:lnTo>
                    <a:pt x="2770" y="1775"/>
                  </a:lnTo>
                  <a:lnTo>
                    <a:pt x="2770" y="1829"/>
                  </a:lnTo>
                  <a:lnTo>
                    <a:pt x="2770" y="1829"/>
                  </a:lnTo>
                  <a:lnTo>
                    <a:pt x="2770" y="1856"/>
                  </a:lnTo>
                  <a:lnTo>
                    <a:pt x="2770" y="1869"/>
                  </a:lnTo>
                  <a:lnTo>
                    <a:pt x="2770" y="1874"/>
                  </a:lnTo>
                  <a:lnTo>
                    <a:pt x="2770" y="1880"/>
                  </a:lnTo>
                  <a:lnTo>
                    <a:pt x="2767" y="1893"/>
                  </a:lnTo>
                  <a:lnTo>
                    <a:pt x="2767" y="1893"/>
                  </a:lnTo>
                  <a:lnTo>
                    <a:pt x="2765" y="1906"/>
                  </a:lnTo>
                  <a:lnTo>
                    <a:pt x="2765" y="1906"/>
                  </a:lnTo>
                  <a:lnTo>
                    <a:pt x="2757" y="1931"/>
                  </a:lnTo>
                  <a:lnTo>
                    <a:pt x="2757" y="1931"/>
                  </a:lnTo>
                  <a:lnTo>
                    <a:pt x="2751" y="1944"/>
                  </a:lnTo>
                  <a:lnTo>
                    <a:pt x="2751" y="1944"/>
                  </a:lnTo>
                  <a:lnTo>
                    <a:pt x="2746" y="1955"/>
                  </a:lnTo>
                  <a:lnTo>
                    <a:pt x="2746" y="1955"/>
                  </a:lnTo>
                  <a:lnTo>
                    <a:pt x="2735" y="1979"/>
                  </a:lnTo>
                  <a:lnTo>
                    <a:pt x="2735" y="1979"/>
                  </a:lnTo>
                  <a:lnTo>
                    <a:pt x="2727" y="1990"/>
                  </a:lnTo>
                  <a:lnTo>
                    <a:pt x="2719" y="2000"/>
                  </a:lnTo>
                  <a:lnTo>
                    <a:pt x="2714" y="2006"/>
                  </a:lnTo>
                  <a:lnTo>
                    <a:pt x="2711" y="2009"/>
                  </a:lnTo>
                  <a:lnTo>
                    <a:pt x="2700" y="2019"/>
                  </a:lnTo>
                  <a:lnTo>
                    <a:pt x="2700" y="2019"/>
                  </a:lnTo>
                  <a:lnTo>
                    <a:pt x="2682" y="2038"/>
                  </a:lnTo>
                  <a:lnTo>
                    <a:pt x="2682" y="2038"/>
                  </a:lnTo>
                  <a:lnTo>
                    <a:pt x="2660" y="2054"/>
                  </a:lnTo>
                  <a:lnTo>
                    <a:pt x="2649" y="2062"/>
                  </a:lnTo>
                  <a:lnTo>
                    <a:pt x="2639" y="2070"/>
                  </a:lnTo>
                  <a:lnTo>
                    <a:pt x="2639" y="2070"/>
                  </a:lnTo>
                  <a:lnTo>
                    <a:pt x="2617" y="2084"/>
                  </a:lnTo>
                  <a:lnTo>
                    <a:pt x="2617" y="2084"/>
                  </a:lnTo>
                  <a:lnTo>
                    <a:pt x="2593" y="2097"/>
                  </a:lnTo>
                  <a:lnTo>
                    <a:pt x="2593" y="2097"/>
                  </a:lnTo>
                  <a:lnTo>
                    <a:pt x="2569" y="2108"/>
                  </a:lnTo>
                  <a:lnTo>
                    <a:pt x="2569" y="2108"/>
                  </a:lnTo>
                  <a:lnTo>
                    <a:pt x="2593" y="2097"/>
                  </a:lnTo>
                  <a:lnTo>
                    <a:pt x="2593" y="2097"/>
                  </a:lnTo>
                  <a:lnTo>
                    <a:pt x="2617" y="2086"/>
                  </a:lnTo>
                  <a:lnTo>
                    <a:pt x="2617" y="2086"/>
                  </a:lnTo>
                  <a:lnTo>
                    <a:pt x="2641" y="2073"/>
                  </a:lnTo>
                  <a:lnTo>
                    <a:pt x="2652" y="2065"/>
                  </a:lnTo>
                  <a:lnTo>
                    <a:pt x="2663" y="2057"/>
                  </a:lnTo>
                  <a:lnTo>
                    <a:pt x="2663" y="2057"/>
                  </a:lnTo>
                  <a:lnTo>
                    <a:pt x="2684" y="2040"/>
                  </a:lnTo>
                  <a:lnTo>
                    <a:pt x="2684" y="2040"/>
                  </a:lnTo>
                  <a:lnTo>
                    <a:pt x="2706" y="2025"/>
                  </a:lnTo>
                  <a:lnTo>
                    <a:pt x="2714" y="2014"/>
                  </a:lnTo>
                  <a:lnTo>
                    <a:pt x="2719" y="2009"/>
                  </a:lnTo>
                  <a:lnTo>
                    <a:pt x="2724" y="2003"/>
                  </a:lnTo>
                  <a:lnTo>
                    <a:pt x="2732" y="1992"/>
                  </a:lnTo>
                  <a:lnTo>
                    <a:pt x="2732" y="1992"/>
                  </a:lnTo>
                  <a:lnTo>
                    <a:pt x="2741" y="1981"/>
                  </a:lnTo>
                  <a:lnTo>
                    <a:pt x="2741" y="1981"/>
                  </a:lnTo>
                  <a:lnTo>
                    <a:pt x="2754" y="1960"/>
                  </a:lnTo>
                  <a:lnTo>
                    <a:pt x="2754" y="1960"/>
                  </a:lnTo>
                  <a:lnTo>
                    <a:pt x="2762" y="1947"/>
                  </a:lnTo>
                  <a:lnTo>
                    <a:pt x="2762" y="1947"/>
                  </a:lnTo>
                  <a:lnTo>
                    <a:pt x="2767" y="1936"/>
                  </a:lnTo>
                  <a:lnTo>
                    <a:pt x="2767" y="1936"/>
                  </a:lnTo>
                  <a:lnTo>
                    <a:pt x="2776" y="1909"/>
                  </a:lnTo>
                  <a:lnTo>
                    <a:pt x="2776" y="1909"/>
                  </a:lnTo>
                  <a:lnTo>
                    <a:pt x="2778" y="1896"/>
                  </a:lnTo>
                  <a:lnTo>
                    <a:pt x="2781" y="1882"/>
                  </a:lnTo>
                  <a:lnTo>
                    <a:pt x="2781" y="1874"/>
                  </a:lnTo>
                  <a:lnTo>
                    <a:pt x="2783" y="1869"/>
                  </a:lnTo>
                  <a:lnTo>
                    <a:pt x="2783" y="1856"/>
                  </a:lnTo>
                  <a:lnTo>
                    <a:pt x="2783" y="1856"/>
                  </a:lnTo>
                  <a:lnTo>
                    <a:pt x="2783" y="1829"/>
                  </a:lnTo>
                  <a:lnTo>
                    <a:pt x="2786" y="1783"/>
                  </a:lnTo>
                  <a:lnTo>
                    <a:pt x="2786" y="1783"/>
                  </a:lnTo>
                  <a:lnTo>
                    <a:pt x="2826" y="1778"/>
                  </a:lnTo>
                  <a:lnTo>
                    <a:pt x="2866" y="1770"/>
                  </a:lnTo>
                  <a:lnTo>
                    <a:pt x="2907" y="1759"/>
                  </a:lnTo>
                  <a:lnTo>
                    <a:pt x="2947" y="1748"/>
                  </a:lnTo>
                  <a:lnTo>
                    <a:pt x="2947" y="1748"/>
                  </a:lnTo>
                  <a:lnTo>
                    <a:pt x="2987" y="1732"/>
                  </a:lnTo>
                  <a:lnTo>
                    <a:pt x="3028" y="1713"/>
                  </a:lnTo>
                  <a:lnTo>
                    <a:pt x="3028" y="1713"/>
                  </a:lnTo>
                  <a:lnTo>
                    <a:pt x="3062" y="1689"/>
                  </a:lnTo>
                  <a:lnTo>
                    <a:pt x="3097" y="1663"/>
                  </a:lnTo>
                  <a:lnTo>
                    <a:pt x="3097" y="1663"/>
                  </a:lnTo>
                  <a:lnTo>
                    <a:pt x="3132" y="1633"/>
                  </a:lnTo>
                  <a:lnTo>
                    <a:pt x="3159" y="1601"/>
                  </a:lnTo>
                  <a:lnTo>
                    <a:pt x="3159" y="1601"/>
                  </a:lnTo>
                  <a:lnTo>
                    <a:pt x="3172" y="1582"/>
                  </a:lnTo>
                  <a:lnTo>
                    <a:pt x="3183" y="1563"/>
                  </a:lnTo>
                  <a:lnTo>
                    <a:pt x="3183" y="1563"/>
                  </a:lnTo>
                  <a:lnTo>
                    <a:pt x="3194" y="1545"/>
                  </a:lnTo>
                  <a:lnTo>
                    <a:pt x="3202" y="1523"/>
                  </a:lnTo>
                  <a:lnTo>
                    <a:pt x="3202" y="1523"/>
                  </a:lnTo>
                  <a:lnTo>
                    <a:pt x="3210" y="1501"/>
                  </a:lnTo>
                  <a:lnTo>
                    <a:pt x="3212" y="1477"/>
                  </a:lnTo>
                  <a:lnTo>
                    <a:pt x="3212" y="1477"/>
                  </a:lnTo>
                  <a:lnTo>
                    <a:pt x="3215" y="1456"/>
                  </a:lnTo>
                  <a:lnTo>
                    <a:pt x="3215" y="1435"/>
                  </a:lnTo>
                  <a:lnTo>
                    <a:pt x="3218" y="1392"/>
                  </a:lnTo>
                  <a:lnTo>
                    <a:pt x="3218" y="1370"/>
                  </a:lnTo>
                  <a:lnTo>
                    <a:pt x="3218" y="1365"/>
                  </a:lnTo>
                  <a:lnTo>
                    <a:pt x="3218" y="1359"/>
                  </a:lnTo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84" name="Freeform 34"/>
            <p:cNvSpPr>
              <a:spLocks noChangeArrowheads="1"/>
            </p:cNvSpPr>
            <p:nvPr/>
          </p:nvSpPr>
          <p:spPr bwMode="gray">
            <a:xfrm>
              <a:off x="1624410" y="5670624"/>
              <a:ext cx="696234" cy="476873"/>
            </a:xfrm>
            <a:custGeom>
              <a:avLst/>
              <a:gdLst>
                <a:gd name="T0" fmla="*/ 3143 w 3219"/>
                <a:gd name="T1" fmla="*/ 1185 h 2205"/>
                <a:gd name="T2" fmla="*/ 2773 w 3219"/>
                <a:gd name="T3" fmla="*/ 962 h 2205"/>
                <a:gd name="T4" fmla="*/ 2657 w 3219"/>
                <a:gd name="T5" fmla="*/ 799 h 2205"/>
                <a:gd name="T6" fmla="*/ 2539 w 3219"/>
                <a:gd name="T7" fmla="*/ 644 h 2205"/>
                <a:gd name="T8" fmla="*/ 2266 w 3219"/>
                <a:gd name="T9" fmla="*/ 450 h 2205"/>
                <a:gd name="T10" fmla="*/ 2016 w 3219"/>
                <a:gd name="T11" fmla="*/ 348 h 2205"/>
                <a:gd name="T12" fmla="*/ 1681 w 3219"/>
                <a:gd name="T13" fmla="*/ 311 h 2205"/>
                <a:gd name="T14" fmla="*/ 1427 w 3219"/>
                <a:gd name="T15" fmla="*/ 198 h 2205"/>
                <a:gd name="T16" fmla="*/ 1067 w 3219"/>
                <a:gd name="T17" fmla="*/ 35 h 2205"/>
                <a:gd name="T18" fmla="*/ 770 w 3219"/>
                <a:gd name="T19" fmla="*/ 0 h 2205"/>
                <a:gd name="T20" fmla="*/ 306 w 3219"/>
                <a:gd name="T21" fmla="*/ 177 h 2205"/>
                <a:gd name="T22" fmla="*/ 225 w 3219"/>
                <a:gd name="T23" fmla="*/ 456 h 2205"/>
                <a:gd name="T24" fmla="*/ 91 w 3219"/>
                <a:gd name="T25" fmla="*/ 574 h 2205"/>
                <a:gd name="T26" fmla="*/ 8 w 3219"/>
                <a:gd name="T27" fmla="*/ 713 h 2205"/>
                <a:gd name="T28" fmla="*/ 5 w 3219"/>
                <a:gd name="T29" fmla="*/ 858 h 2205"/>
                <a:gd name="T30" fmla="*/ 62 w 3219"/>
                <a:gd name="T31" fmla="*/ 992 h 2205"/>
                <a:gd name="T32" fmla="*/ 274 w 3219"/>
                <a:gd name="T33" fmla="*/ 1169 h 2205"/>
                <a:gd name="T34" fmla="*/ 303 w 3219"/>
                <a:gd name="T35" fmla="*/ 1322 h 2205"/>
                <a:gd name="T36" fmla="*/ 335 w 3219"/>
                <a:gd name="T37" fmla="*/ 1416 h 2205"/>
                <a:gd name="T38" fmla="*/ 499 w 3219"/>
                <a:gd name="T39" fmla="*/ 1585 h 2205"/>
                <a:gd name="T40" fmla="*/ 721 w 3219"/>
                <a:gd name="T41" fmla="*/ 1697 h 2205"/>
                <a:gd name="T42" fmla="*/ 1032 w 3219"/>
                <a:gd name="T43" fmla="*/ 1756 h 2205"/>
                <a:gd name="T44" fmla="*/ 1271 w 3219"/>
                <a:gd name="T45" fmla="*/ 1915 h 2205"/>
                <a:gd name="T46" fmla="*/ 1507 w 3219"/>
                <a:gd name="T47" fmla="*/ 2078 h 2205"/>
                <a:gd name="T48" fmla="*/ 1979 w 3219"/>
                <a:gd name="T49" fmla="*/ 2199 h 2205"/>
                <a:gd name="T50" fmla="*/ 2060 w 3219"/>
                <a:gd name="T51" fmla="*/ 2193 h 2205"/>
                <a:gd name="T52" fmla="*/ 1593 w 3219"/>
                <a:gd name="T53" fmla="*/ 2089 h 2205"/>
                <a:gd name="T54" fmla="*/ 1295 w 3219"/>
                <a:gd name="T55" fmla="*/ 1891 h 2205"/>
                <a:gd name="T56" fmla="*/ 1070 w 3219"/>
                <a:gd name="T57" fmla="*/ 1719 h 2205"/>
                <a:gd name="T58" fmla="*/ 802 w 3219"/>
                <a:gd name="T59" fmla="*/ 1673 h 2205"/>
                <a:gd name="T60" fmla="*/ 542 w 3219"/>
                <a:gd name="T61" fmla="*/ 1555 h 2205"/>
                <a:gd name="T62" fmla="*/ 389 w 3219"/>
                <a:gd name="T63" fmla="*/ 1402 h 2205"/>
                <a:gd name="T64" fmla="*/ 373 w 3219"/>
                <a:gd name="T65" fmla="*/ 1231 h 2205"/>
                <a:gd name="T66" fmla="*/ 279 w 3219"/>
                <a:gd name="T67" fmla="*/ 1105 h 2205"/>
                <a:gd name="T68" fmla="*/ 97 w 3219"/>
                <a:gd name="T69" fmla="*/ 936 h 2205"/>
                <a:gd name="T70" fmla="*/ 64 w 3219"/>
                <a:gd name="T71" fmla="*/ 834 h 2205"/>
                <a:gd name="T72" fmla="*/ 91 w 3219"/>
                <a:gd name="T73" fmla="*/ 668 h 2205"/>
                <a:gd name="T74" fmla="*/ 198 w 3219"/>
                <a:gd name="T75" fmla="*/ 576 h 2205"/>
                <a:gd name="T76" fmla="*/ 290 w 3219"/>
                <a:gd name="T77" fmla="*/ 461 h 2205"/>
                <a:gd name="T78" fmla="*/ 303 w 3219"/>
                <a:gd name="T79" fmla="*/ 289 h 2205"/>
                <a:gd name="T80" fmla="*/ 633 w 3219"/>
                <a:gd name="T81" fmla="*/ 80 h 2205"/>
                <a:gd name="T82" fmla="*/ 982 w 3219"/>
                <a:gd name="T83" fmla="*/ 83 h 2205"/>
                <a:gd name="T84" fmla="*/ 1311 w 3219"/>
                <a:gd name="T85" fmla="*/ 201 h 2205"/>
                <a:gd name="T86" fmla="*/ 1558 w 3219"/>
                <a:gd name="T87" fmla="*/ 386 h 2205"/>
                <a:gd name="T88" fmla="*/ 1939 w 3219"/>
                <a:gd name="T89" fmla="*/ 391 h 2205"/>
                <a:gd name="T90" fmla="*/ 2161 w 3219"/>
                <a:gd name="T91" fmla="*/ 461 h 2205"/>
                <a:gd name="T92" fmla="*/ 2440 w 3219"/>
                <a:gd name="T93" fmla="*/ 625 h 2205"/>
                <a:gd name="T94" fmla="*/ 2607 w 3219"/>
                <a:gd name="T95" fmla="*/ 812 h 2205"/>
                <a:gd name="T96" fmla="*/ 2660 w 3219"/>
                <a:gd name="T97" fmla="*/ 968 h 2205"/>
                <a:gd name="T98" fmla="*/ 2990 w 3219"/>
                <a:gd name="T99" fmla="*/ 1102 h 2205"/>
                <a:gd name="T100" fmla="*/ 3180 w 3219"/>
                <a:gd name="T101" fmla="*/ 1341 h 2205"/>
                <a:gd name="T102" fmla="*/ 3175 w 3219"/>
                <a:gd name="T103" fmla="*/ 1512 h 2205"/>
                <a:gd name="T104" fmla="*/ 2939 w 3219"/>
                <a:gd name="T105" fmla="*/ 1729 h 2205"/>
                <a:gd name="T106" fmla="*/ 2767 w 3219"/>
                <a:gd name="T107" fmla="*/ 1893 h 2205"/>
                <a:gd name="T108" fmla="*/ 2711 w 3219"/>
                <a:gd name="T109" fmla="*/ 2009 h 2205"/>
                <a:gd name="T110" fmla="*/ 2569 w 3219"/>
                <a:gd name="T111" fmla="*/ 2108 h 2205"/>
                <a:gd name="T112" fmla="*/ 2724 w 3219"/>
                <a:gd name="T113" fmla="*/ 2003 h 2205"/>
                <a:gd name="T114" fmla="*/ 2781 w 3219"/>
                <a:gd name="T115" fmla="*/ 1882 h 2205"/>
                <a:gd name="T116" fmla="*/ 3028 w 3219"/>
                <a:gd name="T117" fmla="*/ 1713 h 2205"/>
                <a:gd name="T118" fmla="*/ 3210 w 3219"/>
                <a:gd name="T119" fmla="*/ 1501 h 2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219" h="2205">
                  <a:moveTo>
                    <a:pt x="3218" y="1359"/>
                  </a:moveTo>
                  <a:lnTo>
                    <a:pt x="3218" y="1359"/>
                  </a:lnTo>
                  <a:lnTo>
                    <a:pt x="3215" y="1349"/>
                  </a:lnTo>
                  <a:lnTo>
                    <a:pt x="3215" y="1335"/>
                  </a:lnTo>
                  <a:lnTo>
                    <a:pt x="3215" y="1335"/>
                  </a:lnTo>
                  <a:lnTo>
                    <a:pt x="3212" y="1325"/>
                  </a:lnTo>
                  <a:lnTo>
                    <a:pt x="3212" y="1325"/>
                  </a:lnTo>
                  <a:lnTo>
                    <a:pt x="3207" y="1303"/>
                  </a:lnTo>
                  <a:lnTo>
                    <a:pt x="3207" y="1303"/>
                  </a:lnTo>
                  <a:lnTo>
                    <a:pt x="3199" y="1282"/>
                  </a:lnTo>
                  <a:lnTo>
                    <a:pt x="3191" y="1260"/>
                  </a:lnTo>
                  <a:lnTo>
                    <a:pt x="3191" y="1260"/>
                  </a:lnTo>
                  <a:lnTo>
                    <a:pt x="3170" y="1220"/>
                  </a:lnTo>
                  <a:lnTo>
                    <a:pt x="3143" y="1185"/>
                  </a:lnTo>
                  <a:lnTo>
                    <a:pt x="3143" y="1185"/>
                  </a:lnTo>
                  <a:lnTo>
                    <a:pt x="3113" y="1153"/>
                  </a:lnTo>
                  <a:lnTo>
                    <a:pt x="3081" y="1121"/>
                  </a:lnTo>
                  <a:lnTo>
                    <a:pt x="3046" y="1094"/>
                  </a:lnTo>
                  <a:lnTo>
                    <a:pt x="3011" y="1070"/>
                  </a:lnTo>
                  <a:lnTo>
                    <a:pt x="3011" y="1070"/>
                  </a:lnTo>
                  <a:lnTo>
                    <a:pt x="2974" y="1046"/>
                  </a:lnTo>
                  <a:lnTo>
                    <a:pt x="2936" y="1024"/>
                  </a:lnTo>
                  <a:lnTo>
                    <a:pt x="2936" y="1024"/>
                  </a:lnTo>
                  <a:lnTo>
                    <a:pt x="2896" y="1005"/>
                  </a:lnTo>
                  <a:lnTo>
                    <a:pt x="2856" y="990"/>
                  </a:lnTo>
                  <a:lnTo>
                    <a:pt x="2856" y="990"/>
                  </a:lnTo>
                  <a:lnTo>
                    <a:pt x="2816" y="976"/>
                  </a:lnTo>
                  <a:lnTo>
                    <a:pt x="2773" y="962"/>
                  </a:lnTo>
                  <a:lnTo>
                    <a:pt x="2773" y="962"/>
                  </a:lnTo>
                  <a:lnTo>
                    <a:pt x="2706" y="946"/>
                  </a:lnTo>
                  <a:lnTo>
                    <a:pt x="2703" y="941"/>
                  </a:lnTo>
                  <a:lnTo>
                    <a:pt x="2700" y="928"/>
                  </a:lnTo>
                  <a:lnTo>
                    <a:pt x="2700" y="917"/>
                  </a:lnTo>
                  <a:lnTo>
                    <a:pt x="2700" y="917"/>
                  </a:lnTo>
                  <a:lnTo>
                    <a:pt x="2695" y="896"/>
                  </a:lnTo>
                  <a:lnTo>
                    <a:pt x="2687" y="874"/>
                  </a:lnTo>
                  <a:lnTo>
                    <a:pt x="2687" y="874"/>
                  </a:lnTo>
                  <a:lnTo>
                    <a:pt x="2684" y="863"/>
                  </a:lnTo>
                  <a:lnTo>
                    <a:pt x="2679" y="850"/>
                  </a:lnTo>
                  <a:lnTo>
                    <a:pt x="2671" y="828"/>
                  </a:lnTo>
                  <a:lnTo>
                    <a:pt x="2660" y="810"/>
                  </a:lnTo>
                  <a:lnTo>
                    <a:pt x="2657" y="799"/>
                  </a:lnTo>
                  <a:lnTo>
                    <a:pt x="2657" y="799"/>
                  </a:lnTo>
                  <a:lnTo>
                    <a:pt x="2649" y="788"/>
                  </a:lnTo>
                  <a:lnTo>
                    <a:pt x="2639" y="769"/>
                  </a:lnTo>
                  <a:lnTo>
                    <a:pt x="2639" y="769"/>
                  </a:lnTo>
                  <a:lnTo>
                    <a:pt x="2628" y="748"/>
                  </a:lnTo>
                  <a:lnTo>
                    <a:pt x="2628" y="748"/>
                  </a:lnTo>
                  <a:lnTo>
                    <a:pt x="2614" y="729"/>
                  </a:lnTo>
                  <a:lnTo>
                    <a:pt x="2601" y="710"/>
                  </a:lnTo>
                  <a:lnTo>
                    <a:pt x="2601" y="710"/>
                  </a:lnTo>
                  <a:lnTo>
                    <a:pt x="2572" y="675"/>
                  </a:lnTo>
                  <a:lnTo>
                    <a:pt x="2572" y="675"/>
                  </a:lnTo>
                  <a:lnTo>
                    <a:pt x="2555" y="660"/>
                  </a:lnTo>
                  <a:lnTo>
                    <a:pt x="2539" y="644"/>
                  </a:lnTo>
                  <a:lnTo>
                    <a:pt x="2539" y="644"/>
                  </a:lnTo>
                  <a:lnTo>
                    <a:pt x="2507" y="614"/>
                  </a:lnTo>
                  <a:lnTo>
                    <a:pt x="2507" y="614"/>
                  </a:lnTo>
                  <a:lnTo>
                    <a:pt x="2472" y="585"/>
                  </a:lnTo>
                  <a:lnTo>
                    <a:pt x="2472" y="585"/>
                  </a:lnTo>
                  <a:lnTo>
                    <a:pt x="2456" y="568"/>
                  </a:lnTo>
                  <a:lnTo>
                    <a:pt x="2438" y="558"/>
                  </a:lnTo>
                  <a:lnTo>
                    <a:pt x="2438" y="558"/>
                  </a:lnTo>
                  <a:lnTo>
                    <a:pt x="2400" y="531"/>
                  </a:lnTo>
                  <a:lnTo>
                    <a:pt x="2400" y="531"/>
                  </a:lnTo>
                  <a:lnTo>
                    <a:pt x="2362" y="507"/>
                  </a:lnTo>
                  <a:lnTo>
                    <a:pt x="2325" y="482"/>
                  </a:lnTo>
                  <a:lnTo>
                    <a:pt x="2325" y="482"/>
                  </a:lnTo>
                  <a:lnTo>
                    <a:pt x="2285" y="461"/>
                  </a:lnTo>
                  <a:lnTo>
                    <a:pt x="2266" y="450"/>
                  </a:lnTo>
                  <a:lnTo>
                    <a:pt x="2255" y="445"/>
                  </a:lnTo>
                  <a:lnTo>
                    <a:pt x="2247" y="440"/>
                  </a:lnTo>
                  <a:lnTo>
                    <a:pt x="2207" y="421"/>
                  </a:lnTo>
                  <a:lnTo>
                    <a:pt x="2207" y="421"/>
                  </a:lnTo>
                  <a:lnTo>
                    <a:pt x="2185" y="410"/>
                  </a:lnTo>
                  <a:lnTo>
                    <a:pt x="2167" y="402"/>
                  </a:lnTo>
                  <a:lnTo>
                    <a:pt x="2145" y="391"/>
                  </a:lnTo>
                  <a:lnTo>
                    <a:pt x="2145" y="391"/>
                  </a:lnTo>
                  <a:lnTo>
                    <a:pt x="2124" y="383"/>
                  </a:lnTo>
                  <a:lnTo>
                    <a:pt x="2124" y="383"/>
                  </a:lnTo>
                  <a:lnTo>
                    <a:pt x="2081" y="370"/>
                  </a:lnTo>
                  <a:lnTo>
                    <a:pt x="2038" y="357"/>
                  </a:lnTo>
                  <a:lnTo>
                    <a:pt x="2038" y="357"/>
                  </a:lnTo>
                  <a:lnTo>
                    <a:pt x="2016" y="348"/>
                  </a:lnTo>
                  <a:lnTo>
                    <a:pt x="1995" y="343"/>
                  </a:lnTo>
                  <a:lnTo>
                    <a:pt x="1995" y="343"/>
                  </a:lnTo>
                  <a:lnTo>
                    <a:pt x="1974" y="338"/>
                  </a:lnTo>
                  <a:lnTo>
                    <a:pt x="1952" y="332"/>
                  </a:lnTo>
                  <a:lnTo>
                    <a:pt x="1952" y="332"/>
                  </a:lnTo>
                  <a:lnTo>
                    <a:pt x="1907" y="324"/>
                  </a:lnTo>
                  <a:lnTo>
                    <a:pt x="1907" y="324"/>
                  </a:lnTo>
                  <a:lnTo>
                    <a:pt x="1861" y="319"/>
                  </a:lnTo>
                  <a:lnTo>
                    <a:pt x="1818" y="314"/>
                  </a:lnTo>
                  <a:lnTo>
                    <a:pt x="1818" y="314"/>
                  </a:lnTo>
                  <a:lnTo>
                    <a:pt x="1773" y="311"/>
                  </a:lnTo>
                  <a:lnTo>
                    <a:pt x="1727" y="311"/>
                  </a:lnTo>
                  <a:lnTo>
                    <a:pt x="1727" y="311"/>
                  </a:lnTo>
                  <a:lnTo>
                    <a:pt x="1681" y="311"/>
                  </a:lnTo>
                  <a:lnTo>
                    <a:pt x="1681" y="311"/>
                  </a:lnTo>
                  <a:lnTo>
                    <a:pt x="1639" y="314"/>
                  </a:lnTo>
                  <a:lnTo>
                    <a:pt x="1639" y="314"/>
                  </a:lnTo>
                  <a:lnTo>
                    <a:pt x="1566" y="322"/>
                  </a:lnTo>
                  <a:lnTo>
                    <a:pt x="1561" y="316"/>
                  </a:lnTo>
                  <a:lnTo>
                    <a:pt x="1553" y="305"/>
                  </a:lnTo>
                  <a:lnTo>
                    <a:pt x="1542" y="298"/>
                  </a:lnTo>
                  <a:lnTo>
                    <a:pt x="1526" y="279"/>
                  </a:lnTo>
                  <a:lnTo>
                    <a:pt x="1526" y="279"/>
                  </a:lnTo>
                  <a:lnTo>
                    <a:pt x="1507" y="263"/>
                  </a:lnTo>
                  <a:lnTo>
                    <a:pt x="1507" y="263"/>
                  </a:lnTo>
                  <a:lnTo>
                    <a:pt x="1467" y="230"/>
                  </a:lnTo>
                  <a:lnTo>
                    <a:pt x="1427" y="198"/>
                  </a:lnTo>
                  <a:lnTo>
                    <a:pt x="1427" y="198"/>
                  </a:lnTo>
                  <a:lnTo>
                    <a:pt x="1387" y="171"/>
                  </a:lnTo>
                  <a:lnTo>
                    <a:pt x="1387" y="171"/>
                  </a:lnTo>
                  <a:lnTo>
                    <a:pt x="1344" y="147"/>
                  </a:lnTo>
                  <a:lnTo>
                    <a:pt x="1344" y="147"/>
                  </a:lnTo>
                  <a:lnTo>
                    <a:pt x="1298" y="123"/>
                  </a:lnTo>
                  <a:lnTo>
                    <a:pt x="1298" y="123"/>
                  </a:lnTo>
                  <a:lnTo>
                    <a:pt x="1255" y="102"/>
                  </a:lnTo>
                  <a:lnTo>
                    <a:pt x="1255" y="102"/>
                  </a:lnTo>
                  <a:lnTo>
                    <a:pt x="1210" y="83"/>
                  </a:lnTo>
                  <a:lnTo>
                    <a:pt x="1210" y="83"/>
                  </a:lnTo>
                  <a:lnTo>
                    <a:pt x="1161" y="64"/>
                  </a:lnTo>
                  <a:lnTo>
                    <a:pt x="1161" y="64"/>
                  </a:lnTo>
                  <a:lnTo>
                    <a:pt x="1116" y="48"/>
                  </a:lnTo>
                  <a:lnTo>
                    <a:pt x="1067" y="35"/>
                  </a:lnTo>
                  <a:lnTo>
                    <a:pt x="1067" y="35"/>
                  </a:lnTo>
                  <a:lnTo>
                    <a:pt x="1019" y="24"/>
                  </a:lnTo>
                  <a:lnTo>
                    <a:pt x="995" y="19"/>
                  </a:lnTo>
                  <a:lnTo>
                    <a:pt x="968" y="16"/>
                  </a:lnTo>
                  <a:lnTo>
                    <a:pt x="968" y="16"/>
                  </a:lnTo>
                  <a:lnTo>
                    <a:pt x="920" y="8"/>
                  </a:lnTo>
                  <a:lnTo>
                    <a:pt x="920" y="8"/>
                  </a:lnTo>
                  <a:lnTo>
                    <a:pt x="869" y="2"/>
                  </a:lnTo>
                  <a:lnTo>
                    <a:pt x="869" y="2"/>
                  </a:lnTo>
                  <a:lnTo>
                    <a:pt x="845" y="0"/>
                  </a:lnTo>
                  <a:lnTo>
                    <a:pt x="821" y="0"/>
                  </a:lnTo>
                  <a:lnTo>
                    <a:pt x="794" y="0"/>
                  </a:lnTo>
                  <a:lnTo>
                    <a:pt x="770" y="0"/>
                  </a:lnTo>
                  <a:lnTo>
                    <a:pt x="770" y="0"/>
                  </a:lnTo>
                  <a:lnTo>
                    <a:pt x="719" y="2"/>
                  </a:lnTo>
                  <a:lnTo>
                    <a:pt x="671" y="8"/>
                  </a:lnTo>
                  <a:lnTo>
                    <a:pt x="671" y="8"/>
                  </a:lnTo>
                  <a:lnTo>
                    <a:pt x="619" y="16"/>
                  </a:lnTo>
                  <a:lnTo>
                    <a:pt x="571" y="29"/>
                  </a:lnTo>
                  <a:lnTo>
                    <a:pt x="523" y="43"/>
                  </a:lnTo>
                  <a:lnTo>
                    <a:pt x="475" y="61"/>
                  </a:lnTo>
                  <a:lnTo>
                    <a:pt x="475" y="61"/>
                  </a:lnTo>
                  <a:lnTo>
                    <a:pt x="429" y="83"/>
                  </a:lnTo>
                  <a:lnTo>
                    <a:pt x="386" y="110"/>
                  </a:lnTo>
                  <a:lnTo>
                    <a:pt x="386" y="110"/>
                  </a:lnTo>
                  <a:lnTo>
                    <a:pt x="343" y="139"/>
                  </a:lnTo>
                  <a:lnTo>
                    <a:pt x="325" y="158"/>
                  </a:lnTo>
                  <a:lnTo>
                    <a:pt x="306" y="177"/>
                  </a:lnTo>
                  <a:lnTo>
                    <a:pt x="306" y="177"/>
                  </a:lnTo>
                  <a:lnTo>
                    <a:pt x="287" y="195"/>
                  </a:lnTo>
                  <a:lnTo>
                    <a:pt x="271" y="217"/>
                  </a:lnTo>
                  <a:lnTo>
                    <a:pt x="257" y="241"/>
                  </a:lnTo>
                  <a:lnTo>
                    <a:pt x="244" y="265"/>
                  </a:lnTo>
                  <a:lnTo>
                    <a:pt x="244" y="265"/>
                  </a:lnTo>
                  <a:lnTo>
                    <a:pt x="236" y="292"/>
                  </a:lnTo>
                  <a:lnTo>
                    <a:pt x="231" y="316"/>
                  </a:lnTo>
                  <a:lnTo>
                    <a:pt x="225" y="343"/>
                  </a:lnTo>
                  <a:lnTo>
                    <a:pt x="225" y="373"/>
                  </a:lnTo>
                  <a:lnTo>
                    <a:pt x="225" y="373"/>
                  </a:lnTo>
                  <a:lnTo>
                    <a:pt x="225" y="445"/>
                  </a:lnTo>
                  <a:lnTo>
                    <a:pt x="225" y="456"/>
                  </a:lnTo>
                  <a:lnTo>
                    <a:pt x="225" y="456"/>
                  </a:lnTo>
                  <a:lnTo>
                    <a:pt x="225" y="466"/>
                  </a:lnTo>
                  <a:lnTo>
                    <a:pt x="225" y="466"/>
                  </a:lnTo>
                  <a:lnTo>
                    <a:pt x="228" y="488"/>
                  </a:lnTo>
                  <a:lnTo>
                    <a:pt x="228" y="488"/>
                  </a:lnTo>
                  <a:lnTo>
                    <a:pt x="231" y="496"/>
                  </a:lnTo>
                  <a:lnTo>
                    <a:pt x="231" y="496"/>
                  </a:lnTo>
                  <a:lnTo>
                    <a:pt x="201" y="507"/>
                  </a:lnTo>
                  <a:lnTo>
                    <a:pt x="201" y="507"/>
                  </a:lnTo>
                  <a:lnTo>
                    <a:pt x="172" y="520"/>
                  </a:lnTo>
                  <a:lnTo>
                    <a:pt x="145" y="533"/>
                  </a:lnTo>
                  <a:lnTo>
                    <a:pt x="145" y="533"/>
                  </a:lnTo>
                  <a:lnTo>
                    <a:pt x="115" y="552"/>
                  </a:lnTo>
                  <a:lnTo>
                    <a:pt x="105" y="563"/>
                  </a:lnTo>
                  <a:lnTo>
                    <a:pt x="91" y="574"/>
                  </a:lnTo>
                  <a:lnTo>
                    <a:pt x="91" y="574"/>
                  </a:lnTo>
                  <a:lnTo>
                    <a:pt x="78" y="585"/>
                  </a:lnTo>
                  <a:lnTo>
                    <a:pt x="67" y="595"/>
                  </a:lnTo>
                  <a:lnTo>
                    <a:pt x="62" y="603"/>
                  </a:lnTo>
                  <a:lnTo>
                    <a:pt x="62" y="603"/>
                  </a:lnTo>
                  <a:lnTo>
                    <a:pt x="56" y="609"/>
                  </a:lnTo>
                  <a:lnTo>
                    <a:pt x="46" y="622"/>
                  </a:lnTo>
                  <a:lnTo>
                    <a:pt x="46" y="622"/>
                  </a:lnTo>
                  <a:lnTo>
                    <a:pt x="38" y="635"/>
                  </a:lnTo>
                  <a:lnTo>
                    <a:pt x="30" y="651"/>
                  </a:lnTo>
                  <a:lnTo>
                    <a:pt x="30" y="651"/>
                  </a:lnTo>
                  <a:lnTo>
                    <a:pt x="16" y="681"/>
                  </a:lnTo>
                  <a:lnTo>
                    <a:pt x="16" y="681"/>
                  </a:lnTo>
                  <a:lnTo>
                    <a:pt x="8" y="713"/>
                  </a:lnTo>
                  <a:lnTo>
                    <a:pt x="8" y="713"/>
                  </a:lnTo>
                  <a:lnTo>
                    <a:pt x="3" y="745"/>
                  </a:lnTo>
                  <a:lnTo>
                    <a:pt x="0" y="778"/>
                  </a:lnTo>
                  <a:lnTo>
                    <a:pt x="0" y="778"/>
                  </a:lnTo>
                  <a:lnTo>
                    <a:pt x="0" y="810"/>
                  </a:lnTo>
                  <a:lnTo>
                    <a:pt x="0" y="810"/>
                  </a:lnTo>
                  <a:lnTo>
                    <a:pt x="0" y="818"/>
                  </a:lnTo>
                  <a:lnTo>
                    <a:pt x="3" y="826"/>
                  </a:lnTo>
                  <a:lnTo>
                    <a:pt x="3" y="842"/>
                  </a:lnTo>
                  <a:lnTo>
                    <a:pt x="5" y="850"/>
                  </a:lnTo>
                  <a:lnTo>
                    <a:pt x="5" y="855"/>
                  </a:lnTo>
                  <a:lnTo>
                    <a:pt x="5" y="855"/>
                  </a:lnTo>
                  <a:lnTo>
                    <a:pt x="5" y="858"/>
                  </a:lnTo>
                  <a:lnTo>
                    <a:pt x="5" y="858"/>
                  </a:lnTo>
                  <a:lnTo>
                    <a:pt x="5" y="858"/>
                  </a:lnTo>
                  <a:lnTo>
                    <a:pt x="8" y="874"/>
                  </a:lnTo>
                  <a:lnTo>
                    <a:pt x="11" y="882"/>
                  </a:lnTo>
                  <a:lnTo>
                    <a:pt x="14" y="890"/>
                  </a:lnTo>
                  <a:lnTo>
                    <a:pt x="19" y="906"/>
                  </a:lnTo>
                  <a:lnTo>
                    <a:pt x="19" y="906"/>
                  </a:lnTo>
                  <a:lnTo>
                    <a:pt x="24" y="920"/>
                  </a:lnTo>
                  <a:lnTo>
                    <a:pt x="24" y="920"/>
                  </a:lnTo>
                  <a:lnTo>
                    <a:pt x="30" y="936"/>
                  </a:lnTo>
                  <a:lnTo>
                    <a:pt x="30" y="936"/>
                  </a:lnTo>
                  <a:lnTo>
                    <a:pt x="46" y="965"/>
                  </a:lnTo>
                  <a:lnTo>
                    <a:pt x="54" y="979"/>
                  </a:lnTo>
                  <a:lnTo>
                    <a:pt x="62" y="992"/>
                  </a:lnTo>
                  <a:lnTo>
                    <a:pt x="62" y="992"/>
                  </a:lnTo>
                  <a:lnTo>
                    <a:pt x="80" y="1016"/>
                  </a:lnTo>
                  <a:lnTo>
                    <a:pt x="80" y="1016"/>
                  </a:lnTo>
                  <a:lnTo>
                    <a:pt x="102" y="1040"/>
                  </a:lnTo>
                  <a:lnTo>
                    <a:pt x="102" y="1040"/>
                  </a:lnTo>
                  <a:lnTo>
                    <a:pt x="126" y="1062"/>
                  </a:lnTo>
                  <a:lnTo>
                    <a:pt x="148" y="1083"/>
                  </a:lnTo>
                  <a:lnTo>
                    <a:pt x="148" y="1083"/>
                  </a:lnTo>
                  <a:lnTo>
                    <a:pt x="172" y="1102"/>
                  </a:lnTo>
                  <a:lnTo>
                    <a:pt x="172" y="1102"/>
                  </a:lnTo>
                  <a:lnTo>
                    <a:pt x="196" y="1121"/>
                  </a:lnTo>
                  <a:lnTo>
                    <a:pt x="196" y="1121"/>
                  </a:lnTo>
                  <a:lnTo>
                    <a:pt x="247" y="1153"/>
                  </a:lnTo>
                  <a:lnTo>
                    <a:pt x="274" y="1169"/>
                  </a:lnTo>
                  <a:lnTo>
                    <a:pt x="274" y="1169"/>
                  </a:lnTo>
                  <a:lnTo>
                    <a:pt x="300" y="1185"/>
                  </a:lnTo>
                  <a:lnTo>
                    <a:pt x="300" y="1185"/>
                  </a:lnTo>
                  <a:lnTo>
                    <a:pt x="327" y="1199"/>
                  </a:lnTo>
                  <a:lnTo>
                    <a:pt x="327" y="1199"/>
                  </a:lnTo>
                  <a:lnTo>
                    <a:pt x="325" y="1207"/>
                  </a:lnTo>
                  <a:lnTo>
                    <a:pt x="325" y="1207"/>
                  </a:lnTo>
                  <a:lnTo>
                    <a:pt x="316" y="1225"/>
                  </a:lnTo>
                  <a:lnTo>
                    <a:pt x="311" y="1244"/>
                  </a:lnTo>
                  <a:lnTo>
                    <a:pt x="311" y="1244"/>
                  </a:lnTo>
                  <a:lnTo>
                    <a:pt x="306" y="1263"/>
                  </a:lnTo>
                  <a:lnTo>
                    <a:pt x="303" y="1282"/>
                  </a:lnTo>
                  <a:lnTo>
                    <a:pt x="303" y="1303"/>
                  </a:lnTo>
                  <a:lnTo>
                    <a:pt x="303" y="1322"/>
                  </a:lnTo>
                  <a:lnTo>
                    <a:pt x="303" y="1322"/>
                  </a:lnTo>
                  <a:lnTo>
                    <a:pt x="306" y="1341"/>
                  </a:lnTo>
                  <a:lnTo>
                    <a:pt x="306" y="1341"/>
                  </a:lnTo>
                  <a:lnTo>
                    <a:pt x="311" y="1362"/>
                  </a:lnTo>
                  <a:lnTo>
                    <a:pt x="316" y="1381"/>
                  </a:lnTo>
                  <a:lnTo>
                    <a:pt x="316" y="1381"/>
                  </a:lnTo>
                  <a:lnTo>
                    <a:pt x="325" y="1397"/>
                  </a:lnTo>
                  <a:lnTo>
                    <a:pt x="330" y="1408"/>
                  </a:lnTo>
                  <a:lnTo>
                    <a:pt x="330" y="1408"/>
                  </a:lnTo>
                  <a:lnTo>
                    <a:pt x="330" y="1408"/>
                  </a:lnTo>
                  <a:lnTo>
                    <a:pt x="330" y="1408"/>
                  </a:lnTo>
                  <a:lnTo>
                    <a:pt x="330" y="1411"/>
                  </a:lnTo>
                  <a:lnTo>
                    <a:pt x="333" y="1411"/>
                  </a:lnTo>
                  <a:lnTo>
                    <a:pt x="335" y="1416"/>
                  </a:lnTo>
                  <a:lnTo>
                    <a:pt x="335" y="1416"/>
                  </a:lnTo>
                  <a:lnTo>
                    <a:pt x="343" y="1429"/>
                  </a:lnTo>
                  <a:lnTo>
                    <a:pt x="343" y="1429"/>
                  </a:lnTo>
                  <a:lnTo>
                    <a:pt x="365" y="1461"/>
                  </a:lnTo>
                  <a:lnTo>
                    <a:pt x="378" y="1475"/>
                  </a:lnTo>
                  <a:lnTo>
                    <a:pt x="378" y="1475"/>
                  </a:lnTo>
                  <a:lnTo>
                    <a:pt x="389" y="1488"/>
                  </a:lnTo>
                  <a:lnTo>
                    <a:pt x="389" y="1488"/>
                  </a:lnTo>
                  <a:lnTo>
                    <a:pt x="416" y="1515"/>
                  </a:lnTo>
                  <a:lnTo>
                    <a:pt x="426" y="1529"/>
                  </a:lnTo>
                  <a:lnTo>
                    <a:pt x="426" y="1529"/>
                  </a:lnTo>
                  <a:lnTo>
                    <a:pt x="440" y="1539"/>
                  </a:lnTo>
                  <a:lnTo>
                    <a:pt x="469" y="1563"/>
                  </a:lnTo>
                  <a:lnTo>
                    <a:pt x="469" y="1563"/>
                  </a:lnTo>
                  <a:lnTo>
                    <a:pt x="499" y="1585"/>
                  </a:lnTo>
                  <a:lnTo>
                    <a:pt x="499" y="1585"/>
                  </a:lnTo>
                  <a:lnTo>
                    <a:pt x="512" y="1595"/>
                  </a:lnTo>
                  <a:lnTo>
                    <a:pt x="528" y="1604"/>
                  </a:lnTo>
                  <a:lnTo>
                    <a:pt x="528" y="1604"/>
                  </a:lnTo>
                  <a:lnTo>
                    <a:pt x="558" y="1622"/>
                  </a:lnTo>
                  <a:lnTo>
                    <a:pt x="590" y="1641"/>
                  </a:lnTo>
                  <a:lnTo>
                    <a:pt x="606" y="1649"/>
                  </a:lnTo>
                  <a:lnTo>
                    <a:pt x="606" y="1649"/>
                  </a:lnTo>
                  <a:lnTo>
                    <a:pt x="622" y="1657"/>
                  </a:lnTo>
                  <a:lnTo>
                    <a:pt x="654" y="1670"/>
                  </a:lnTo>
                  <a:lnTo>
                    <a:pt x="654" y="1670"/>
                  </a:lnTo>
                  <a:lnTo>
                    <a:pt x="687" y="1684"/>
                  </a:lnTo>
                  <a:lnTo>
                    <a:pt x="721" y="1697"/>
                  </a:lnTo>
                  <a:lnTo>
                    <a:pt x="721" y="1697"/>
                  </a:lnTo>
                  <a:lnTo>
                    <a:pt x="789" y="1719"/>
                  </a:lnTo>
                  <a:lnTo>
                    <a:pt x="789" y="1719"/>
                  </a:lnTo>
                  <a:lnTo>
                    <a:pt x="807" y="1722"/>
                  </a:lnTo>
                  <a:lnTo>
                    <a:pt x="823" y="1727"/>
                  </a:lnTo>
                  <a:lnTo>
                    <a:pt x="858" y="1732"/>
                  </a:lnTo>
                  <a:lnTo>
                    <a:pt x="858" y="1732"/>
                  </a:lnTo>
                  <a:lnTo>
                    <a:pt x="893" y="1740"/>
                  </a:lnTo>
                  <a:lnTo>
                    <a:pt x="928" y="1746"/>
                  </a:lnTo>
                  <a:lnTo>
                    <a:pt x="947" y="1748"/>
                  </a:lnTo>
                  <a:lnTo>
                    <a:pt x="955" y="1748"/>
                  </a:lnTo>
                  <a:lnTo>
                    <a:pt x="963" y="1751"/>
                  </a:lnTo>
                  <a:lnTo>
                    <a:pt x="998" y="1754"/>
                  </a:lnTo>
                  <a:lnTo>
                    <a:pt x="998" y="1754"/>
                  </a:lnTo>
                  <a:lnTo>
                    <a:pt x="1032" y="1756"/>
                  </a:lnTo>
                  <a:lnTo>
                    <a:pt x="1070" y="1759"/>
                  </a:lnTo>
                  <a:lnTo>
                    <a:pt x="1121" y="1759"/>
                  </a:lnTo>
                  <a:lnTo>
                    <a:pt x="1121" y="1762"/>
                  </a:lnTo>
                  <a:lnTo>
                    <a:pt x="1140" y="1762"/>
                  </a:lnTo>
                  <a:lnTo>
                    <a:pt x="1148" y="1762"/>
                  </a:lnTo>
                  <a:lnTo>
                    <a:pt x="1164" y="1788"/>
                  </a:lnTo>
                  <a:lnTo>
                    <a:pt x="1164" y="1788"/>
                  </a:lnTo>
                  <a:lnTo>
                    <a:pt x="1191" y="1821"/>
                  </a:lnTo>
                  <a:lnTo>
                    <a:pt x="1191" y="1821"/>
                  </a:lnTo>
                  <a:lnTo>
                    <a:pt x="1215" y="1853"/>
                  </a:lnTo>
                  <a:lnTo>
                    <a:pt x="1215" y="1853"/>
                  </a:lnTo>
                  <a:lnTo>
                    <a:pt x="1242" y="1885"/>
                  </a:lnTo>
                  <a:lnTo>
                    <a:pt x="1242" y="1885"/>
                  </a:lnTo>
                  <a:lnTo>
                    <a:pt x="1271" y="1915"/>
                  </a:lnTo>
                  <a:lnTo>
                    <a:pt x="1271" y="1915"/>
                  </a:lnTo>
                  <a:lnTo>
                    <a:pt x="1303" y="1941"/>
                  </a:lnTo>
                  <a:lnTo>
                    <a:pt x="1303" y="1941"/>
                  </a:lnTo>
                  <a:lnTo>
                    <a:pt x="1333" y="1968"/>
                  </a:lnTo>
                  <a:lnTo>
                    <a:pt x="1333" y="1968"/>
                  </a:lnTo>
                  <a:lnTo>
                    <a:pt x="1368" y="1992"/>
                  </a:lnTo>
                  <a:lnTo>
                    <a:pt x="1368" y="1992"/>
                  </a:lnTo>
                  <a:lnTo>
                    <a:pt x="1400" y="2016"/>
                  </a:lnTo>
                  <a:lnTo>
                    <a:pt x="1400" y="2016"/>
                  </a:lnTo>
                  <a:lnTo>
                    <a:pt x="1435" y="2038"/>
                  </a:lnTo>
                  <a:lnTo>
                    <a:pt x="1472" y="2059"/>
                  </a:lnTo>
                  <a:lnTo>
                    <a:pt x="1472" y="2059"/>
                  </a:lnTo>
                  <a:lnTo>
                    <a:pt x="1507" y="2078"/>
                  </a:lnTo>
                  <a:lnTo>
                    <a:pt x="1507" y="2078"/>
                  </a:lnTo>
                  <a:lnTo>
                    <a:pt x="1582" y="2110"/>
                  </a:lnTo>
                  <a:lnTo>
                    <a:pt x="1582" y="2110"/>
                  </a:lnTo>
                  <a:lnTo>
                    <a:pt x="1620" y="2124"/>
                  </a:lnTo>
                  <a:lnTo>
                    <a:pt x="1639" y="2132"/>
                  </a:lnTo>
                  <a:lnTo>
                    <a:pt x="1660" y="2137"/>
                  </a:lnTo>
                  <a:lnTo>
                    <a:pt x="1660" y="2137"/>
                  </a:lnTo>
                  <a:lnTo>
                    <a:pt x="1738" y="2161"/>
                  </a:lnTo>
                  <a:lnTo>
                    <a:pt x="1738" y="2161"/>
                  </a:lnTo>
                  <a:lnTo>
                    <a:pt x="1818" y="2177"/>
                  </a:lnTo>
                  <a:lnTo>
                    <a:pt x="1818" y="2177"/>
                  </a:lnTo>
                  <a:lnTo>
                    <a:pt x="1898" y="2191"/>
                  </a:lnTo>
                  <a:lnTo>
                    <a:pt x="1898" y="2191"/>
                  </a:lnTo>
                  <a:lnTo>
                    <a:pt x="1979" y="2199"/>
                  </a:lnTo>
                  <a:lnTo>
                    <a:pt x="1979" y="2199"/>
                  </a:lnTo>
                  <a:lnTo>
                    <a:pt x="2060" y="2204"/>
                  </a:lnTo>
                  <a:lnTo>
                    <a:pt x="2060" y="2204"/>
                  </a:lnTo>
                  <a:lnTo>
                    <a:pt x="2100" y="2202"/>
                  </a:lnTo>
                  <a:lnTo>
                    <a:pt x="2140" y="2202"/>
                  </a:lnTo>
                  <a:lnTo>
                    <a:pt x="2140" y="2202"/>
                  </a:lnTo>
                  <a:lnTo>
                    <a:pt x="2220" y="2193"/>
                  </a:lnTo>
                  <a:lnTo>
                    <a:pt x="2301" y="2180"/>
                  </a:lnTo>
                  <a:lnTo>
                    <a:pt x="2301" y="2180"/>
                  </a:lnTo>
                  <a:lnTo>
                    <a:pt x="2220" y="2191"/>
                  </a:lnTo>
                  <a:lnTo>
                    <a:pt x="2140" y="2193"/>
                  </a:lnTo>
                  <a:lnTo>
                    <a:pt x="2140" y="2193"/>
                  </a:lnTo>
                  <a:lnTo>
                    <a:pt x="2100" y="2196"/>
                  </a:lnTo>
                  <a:lnTo>
                    <a:pt x="2060" y="2193"/>
                  </a:lnTo>
                  <a:lnTo>
                    <a:pt x="2060" y="2193"/>
                  </a:lnTo>
                  <a:lnTo>
                    <a:pt x="1979" y="2188"/>
                  </a:lnTo>
                  <a:lnTo>
                    <a:pt x="1979" y="2188"/>
                  </a:lnTo>
                  <a:lnTo>
                    <a:pt x="1898" y="2177"/>
                  </a:lnTo>
                  <a:lnTo>
                    <a:pt x="1898" y="2177"/>
                  </a:lnTo>
                  <a:lnTo>
                    <a:pt x="1821" y="2161"/>
                  </a:lnTo>
                  <a:lnTo>
                    <a:pt x="1821" y="2161"/>
                  </a:lnTo>
                  <a:lnTo>
                    <a:pt x="1743" y="2143"/>
                  </a:lnTo>
                  <a:lnTo>
                    <a:pt x="1743" y="2143"/>
                  </a:lnTo>
                  <a:lnTo>
                    <a:pt x="1665" y="2116"/>
                  </a:lnTo>
                  <a:lnTo>
                    <a:pt x="1646" y="2110"/>
                  </a:lnTo>
                  <a:lnTo>
                    <a:pt x="1628" y="2102"/>
                  </a:lnTo>
                  <a:lnTo>
                    <a:pt x="1628" y="2102"/>
                  </a:lnTo>
                  <a:lnTo>
                    <a:pt x="1593" y="2089"/>
                  </a:lnTo>
                  <a:lnTo>
                    <a:pt x="1593" y="2089"/>
                  </a:lnTo>
                  <a:lnTo>
                    <a:pt x="1521" y="2054"/>
                  </a:lnTo>
                  <a:lnTo>
                    <a:pt x="1521" y="2054"/>
                  </a:lnTo>
                  <a:lnTo>
                    <a:pt x="1486" y="2035"/>
                  </a:lnTo>
                  <a:lnTo>
                    <a:pt x="1451" y="2014"/>
                  </a:lnTo>
                  <a:lnTo>
                    <a:pt x="1451" y="2014"/>
                  </a:lnTo>
                  <a:lnTo>
                    <a:pt x="1416" y="1992"/>
                  </a:lnTo>
                  <a:lnTo>
                    <a:pt x="1416" y="1992"/>
                  </a:lnTo>
                  <a:lnTo>
                    <a:pt x="1384" y="1968"/>
                  </a:lnTo>
                  <a:lnTo>
                    <a:pt x="1384" y="1968"/>
                  </a:lnTo>
                  <a:lnTo>
                    <a:pt x="1354" y="1944"/>
                  </a:lnTo>
                  <a:lnTo>
                    <a:pt x="1354" y="1944"/>
                  </a:lnTo>
                  <a:lnTo>
                    <a:pt x="1325" y="1917"/>
                  </a:lnTo>
                  <a:lnTo>
                    <a:pt x="1325" y="1917"/>
                  </a:lnTo>
                  <a:lnTo>
                    <a:pt x="1295" y="1891"/>
                  </a:lnTo>
                  <a:lnTo>
                    <a:pt x="1295" y="1891"/>
                  </a:lnTo>
                  <a:lnTo>
                    <a:pt x="1269" y="1861"/>
                  </a:lnTo>
                  <a:lnTo>
                    <a:pt x="1269" y="1861"/>
                  </a:lnTo>
                  <a:lnTo>
                    <a:pt x="1242" y="1831"/>
                  </a:lnTo>
                  <a:lnTo>
                    <a:pt x="1242" y="1831"/>
                  </a:lnTo>
                  <a:lnTo>
                    <a:pt x="1217" y="1799"/>
                  </a:lnTo>
                  <a:lnTo>
                    <a:pt x="1217" y="1799"/>
                  </a:lnTo>
                  <a:lnTo>
                    <a:pt x="1196" y="1767"/>
                  </a:lnTo>
                  <a:lnTo>
                    <a:pt x="1175" y="1735"/>
                  </a:lnTo>
                  <a:lnTo>
                    <a:pt x="1169" y="1724"/>
                  </a:lnTo>
                  <a:lnTo>
                    <a:pt x="1159" y="1724"/>
                  </a:lnTo>
                  <a:lnTo>
                    <a:pt x="1159" y="1724"/>
                  </a:lnTo>
                  <a:lnTo>
                    <a:pt x="1140" y="1722"/>
                  </a:lnTo>
                  <a:lnTo>
                    <a:pt x="1070" y="1719"/>
                  </a:lnTo>
                  <a:lnTo>
                    <a:pt x="1070" y="1719"/>
                  </a:lnTo>
                  <a:lnTo>
                    <a:pt x="1038" y="1716"/>
                  </a:lnTo>
                  <a:lnTo>
                    <a:pt x="1003" y="1713"/>
                  </a:lnTo>
                  <a:lnTo>
                    <a:pt x="968" y="1708"/>
                  </a:lnTo>
                  <a:lnTo>
                    <a:pt x="960" y="1708"/>
                  </a:lnTo>
                  <a:lnTo>
                    <a:pt x="952" y="1705"/>
                  </a:lnTo>
                  <a:lnTo>
                    <a:pt x="936" y="1703"/>
                  </a:lnTo>
                  <a:lnTo>
                    <a:pt x="901" y="1697"/>
                  </a:lnTo>
                  <a:lnTo>
                    <a:pt x="901" y="1697"/>
                  </a:lnTo>
                  <a:lnTo>
                    <a:pt x="866" y="1692"/>
                  </a:lnTo>
                  <a:lnTo>
                    <a:pt x="834" y="1681"/>
                  </a:lnTo>
                  <a:lnTo>
                    <a:pt x="818" y="1679"/>
                  </a:lnTo>
                  <a:lnTo>
                    <a:pt x="818" y="1679"/>
                  </a:lnTo>
                  <a:lnTo>
                    <a:pt x="802" y="1673"/>
                  </a:lnTo>
                  <a:lnTo>
                    <a:pt x="802" y="1673"/>
                  </a:lnTo>
                  <a:lnTo>
                    <a:pt x="737" y="1654"/>
                  </a:lnTo>
                  <a:lnTo>
                    <a:pt x="705" y="1641"/>
                  </a:lnTo>
                  <a:lnTo>
                    <a:pt x="705" y="1641"/>
                  </a:lnTo>
                  <a:lnTo>
                    <a:pt x="673" y="1628"/>
                  </a:lnTo>
                  <a:lnTo>
                    <a:pt x="644" y="1614"/>
                  </a:lnTo>
                  <a:lnTo>
                    <a:pt x="644" y="1614"/>
                  </a:lnTo>
                  <a:lnTo>
                    <a:pt x="628" y="1606"/>
                  </a:lnTo>
                  <a:lnTo>
                    <a:pt x="612" y="1598"/>
                  </a:lnTo>
                  <a:lnTo>
                    <a:pt x="582" y="1582"/>
                  </a:lnTo>
                  <a:lnTo>
                    <a:pt x="582" y="1582"/>
                  </a:lnTo>
                  <a:lnTo>
                    <a:pt x="555" y="1563"/>
                  </a:lnTo>
                  <a:lnTo>
                    <a:pt x="542" y="1555"/>
                  </a:lnTo>
                  <a:lnTo>
                    <a:pt x="542" y="1555"/>
                  </a:lnTo>
                  <a:lnTo>
                    <a:pt x="526" y="1545"/>
                  </a:lnTo>
                  <a:lnTo>
                    <a:pt x="499" y="1523"/>
                  </a:lnTo>
                  <a:lnTo>
                    <a:pt x="475" y="1501"/>
                  </a:lnTo>
                  <a:lnTo>
                    <a:pt x="475" y="1501"/>
                  </a:lnTo>
                  <a:lnTo>
                    <a:pt x="461" y="1491"/>
                  </a:lnTo>
                  <a:lnTo>
                    <a:pt x="450" y="1480"/>
                  </a:lnTo>
                  <a:lnTo>
                    <a:pt x="450" y="1480"/>
                  </a:lnTo>
                  <a:lnTo>
                    <a:pt x="429" y="1456"/>
                  </a:lnTo>
                  <a:lnTo>
                    <a:pt x="429" y="1456"/>
                  </a:lnTo>
                  <a:lnTo>
                    <a:pt x="419" y="1442"/>
                  </a:lnTo>
                  <a:lnTo>
                    <a:pt x="408" y="1429"/>
                  </a:lnTo>
                  <a:lnTo>
                    <a:pt x="408" y="1429"/>
                  </a:lnTo>
                  <a:lnTo>
                    <a:pt x="389" y="1402"/>
                  </a:lnTo>
                  <a:lnTo>
                    <a:pt x="389" y="1402"/>
                  </a:lnTo>
                  <a:lnTo>
                    <a:pt x="381" y="1389"/>
                  </a:lnTo>
                  <a:lnTo>
                    <a:pt x="375" y="1381"/>
                  </a:lnTo>
                  <a:lnTo>
                    <a:pt x="373" y="1376"/>
                  </a:lnTo>
                  <a:lnTo>
                    <a:pt x="373" y="1376"/>
                  </a:lnTo>
                  <a:lnTo>
                    <a:pt x="367" y="1362"/>
                  </a:lnTo>
                  <a:lnTo>
                    <a:pt x="362" y="1346"/>
                  </a:lnTo>
                  <a:lnTo>
                    <a:pt x="360" y="1333"/>
                  </a:lnTo>
                  <a:lnTo>
                    <a:pt x="360" y="1333"/>
                  </a:lnTo>
                  <a:lnTo>
                    <a:pt x="357" y="1317"/>
                  </a:lnTo>
                  <a:lnTo>
                    <a:pt x="357" y="1317"/>
                  </a:lnTo>
                  <a:lnTo>
                    <a:pt x="357" y="1287"/>
                  </a:lnTo>
                  <a:lnTo>
                    <a:pt x="365" y="1258"/>
                  </a:lnTo>
                  <a:lnTo>
                    <a:pt x="365" y="1258"/>
                  </a:lnTo>
                  <a:lnTo>
                    <a:pt x="373" y="1231"/>
                  </a:lnTo>
                  <a:lnTo>
                    <a:pt x="373" y="1231"/>
                  </a:lnTo>
                  <a:lnTo>
                    <a:pt x="381" y="1217"/>
                  </a:lnTo>
                  <a:lnTo>
                    <a:pt x="381" y="1217"/>
                  </a:lnTo>
                  <a:lnTo>
                    <a:pt x="384" y="1209"/>
                  </a:lnTo>
                  <a:lnTo>
                    <a:pt x="384" y="1209"/>
                  </a:lnTo>
                  <a:lnTo>
                    <a:pt x="389" y="1204"/>
                  </a:lnTo>
                  <a:lnTo>
                    <a:pt x="408" y="1177"/>
                  </a:lnTo>
                  <a:lnTo>
                    <a:pt x="378" y="1164"/>
                  </a:lnTo>
                  <a:lnTo>
                    <a:pt x="378" y="1164"/>
                  </a:lnTo>
                  <a:lnTo>
                    <a:pt x="327" y="1134"/>
                  </a:lnTo>
                  <a:lnTo>
                    <a:pt x="327" y="1134"/>
                  </a:lnTo>
                  <a:lnTo>
                    <a:pt x="303" y="1121"/>
                  </a:lnTo>
                  <a:lnTo>
                    <a:pt x="279" y="1105"/>
                  </a:lnTo>
                  <a:lnTo>
                    <a:pt x="279" y="1105"/>
                  </a:lnTo>
                  <a:lnTo>
                    <a:pt x="231" y="1072"/>
                  </a:lnTo>
                  <a:lnTo>
                    <a:pt x="231" y="1072"/>
                  </a:lnTo>
                  <a:lnTo>
                    <a:pt x="207" y="1056"/>
                  </a:lnTo>
                  <a:lnTo>
                    <a:pt x="207" y="1056"/>
                  </a:lnTo>
                  <a:lnTo>
                    <a:pt x="185" y="1038"/>
                  </a:lnTo>
                  <a:lnTo>
                    <a:pt x="185" y="1038"/>
                  </a:lnTo>
                  <a:lnTo>
                    <a:pt x="145" y="1000"/>
                  </a:lnTo>
                  <a:lnTo>
                    <a:pt x="145" y="1000"/>
                  </a:lnTo>
                  <a:lnTo>
                    <a:pt x="126" y="979"/>
                  </a:lnTo>
                  <a:lnTo>
                    <a:pt x="126" y="979"/>
                  </a:lnTo>
                  <a:lnTo>
                    <a:pt x="110" y="957"/>
                  </a:lnTo>
                  <a:lnTo>
                    <a:pt x="102" y="946"/>
                  </a:lnTo>
                  <a:lnTo>
                    <a:pt x="97" y="936"/>
                  </a:lnTo>
                  <a:lnTo>
                    <a:pt x="97" y="936"/>
                  </a:lnTo>
                  <a:lnTo>
                    <a:pt x="83" y="912"/>
                  </a:lnTo>
                  <a:lnTo>
                    <a:pt x="83" y="912"/>
                  </a:lnTo>
                  <a:lnTo>
                    <a:pt x="80" y="898"/>
                  </a:lnTo>
                  <a:lnTo>
                    <a:pt x="80" y="898"/>
                  </a:lnTo>
                  <a:lnTo>
                    <a:pt x="75" y="887"/>
                  </a:lnTo>
                  <a:lnTo>
                    <a:pt x="70" y="874"/>
                  </a:lnTo>
                  <a:lnTo>
                    <a:pt x="70" y="869"/>
                  </a:lnTo>
                  <a:lnTo>
                    <a:pt x="67" y="861"/>
                  </a:lnTo>
                  <a:lnTo>
                    <a:pt x="64" y="847"/>
                  </a:lnTo>
                  <a:lnTo>
                    <a:pt x="64" y="847"/>
                  </a:lnTo>
                  <a:lnTo>
                    <a:pt x="64" y="847"/>
                  </a:lnTo>
                  <a:lnTo>
                    <a:pt x="64" y="844"/>
                  </a:lnTo>
                  <a:lnTo>
                    <a:pt x="64" y="842"/>
                  </a:lnTo>
                  <a:lnTo>
                    <a:pt x="64" y="834"/>
                  </a:lnTo>
                  <a:lnTo>
                    <a:pt x="62" y="820"/>
                  </a:lnTo>
                  <a:lnTo>
                    <a:pt x="62" y="815"/>
                  </a:lnTo>
                  <a:lnTo>
                    <a:pt x="62" y="815"/>
                  </a:lnTo>
                  <a:lnTo>
                    <a:pt x="62" y="807"/>
                  </a:lnTo>
                  <a:lnTo>
                    <a:pt x="62" y="807"/>
                  </a:lnTo>
                  <a:lnTo>
                    <a:pt x="59" y="780"/>
                  </a:lnTo>
                  <a:lnTo>
                    <a:pt x="62" y="753"/>
                  </a:lnTo>
                  <a:lnTo>
                    <a:pt x="67" y="727"/>
                  </a:lnTo>
                  <a:lnTo>
                    <a:pt x="67" y="727"/>
                  </a:lnTo>
                  <a:lnTo>
                    <a:pt x="75" y="703"/>
                  </a:lnTo>
                  <a:lnTo>
                    <a:pt x="75" y="703"/>
                  </a:lnTo>
                  <a:lnTo>
                    <a:pt x="86" y="678"/>
                  </a:lnTo>
                  <a:lnTo>
                    <a:pt x="91" y="668"/>
                  </a:lnTo>
                  <a:lnTo>
                    <a:pt x="91" y="668"/>
                  </a:lnTo>
                  <a:lnTo>
                    <a:pt x="99" y="657"/>
                  </a:lnTo>
                  <a:lnTo>
                    <a:pt x="105" y="649"/>
                  </a:lnTo>
                  <a:lnTo>
                    <a:pt x="105" y="649"/>
                  </a:lnTo>
                  <a:lnTo>
                    <a:pt x="110" y="644"/>
                  </a:lnTo>
                  <a:lnTo>
                    <a:pt x="115" y="638"/>
                  </a:lnTo>
                  <a:lnTo>
                    <a:pt x="123" y="627"/>
                  </a:lnTo>
                  <a:lnTo>
                    <a:pt x="123" y="627"/>
                  </a:lnTo>
                  <a:lnTo>
                    <a:pt x="132" y="619"/>
                  </a:lnTo>
                  <a:lnTo>
                    <a:pt x="142" y="611"/>
                  </a:lnTo>
                  <a:lnTo>
                    <a:pt x="153" y="603"/>
                  </a:lnTo>
                  <a:lnTo>
                    <a:pt x="153" y="603"/>
                  </a:lnTo>
                  <a:lnTo>
                    <a:pt x="174" y="590"/>
                  </a:lnTo>
                  <a:lnTo>
                    <a:pt x="174" y="590"/>
                  </a:lnTo>
                  <a:lnTo>
                    <a:pt x="198" y="576"/>
                  </a:lnTo>
                  <a:lnTo>
                    <a:pt x="225" y="566"/>
                  </a:lnTo>
                  <a:lnTo>
                    <a:pt x="225" y="566"/>
                  </a:lnTo>
                  <a:lnTo>
                    <a:pt x="250" y="558"/>
                  </a:lnTo>
                  <a:lnTo>
                    <a:pt x="276" y="550"/>
                  </a:lnTo>
                  <a:lnTo>
                    <a:pt x="282" y="547"/>
                  </a:lnTo>
                  <a:lnTo>
                    <a:pt x="284" y="544"/>
                  </a:lnTo>
                  <a:lnTo>
                    <a:pt x="287" y="544"/>
                  </a:lnTo>
                  <a:lnTo>
                    <a:pt x="308" y="531"/>
                  </a:lnTo>
                  <a:lnTo>
                    <a:pt x="300" y="507"/>
                  </a:lnTo>
                  <a:lnTo>
                    <a:pt x="300" y="507"/>
                  </a:lnTo>
                  <a:lnTo>
                    <a:pt x="295" y="491"/>
                  </a:lnTo>
                  <a:lnTo>
                    <a:pt x="290" y="477"/>
                  </a:lnTo>
                  <a:lnTo>
                    <a:pt x="290" y="477"/>
                  </a:lnTo>
                  <a:lnTo>
                    <a:pt x="290" y="461"/>
                  </a:lnTo>
                  <a:lnTo>
                    <a:pt x="290" y="461"/>
                  </a:lnTo>
                  <a:lnTo>
                    <a:pt x="290" y="453"/>
                  </a:lnTo>
                  <a:lnTo>
                    <a:pt x="290" y="445"/>
                  </a:lnTo>
                  <a:lnTo>
                    <a:pt x="290" y="373"/>
                  </a:lnTo>
                  <a:lnTo>
                    <a:pt x="287" y="373"/>
                  </a:lnTo>
                  <a:lnTo>
                    <a:pt x="290" y="373"/>
                  </a:lnTo>
                  <a:lnTo>
                    <a:pt x="290" y="370"/>
                  </a:lnTo>
                  <a:lnTo>
                    <a:pt x="290" y="370"/>
                  </a:lnTo>
                  <a:lnTo>
                    <a:pt x="290" y="370"/>
                  </a:lnTo>
                  <a:lnTo>
                    <a:pt x="290" y="351"/>
                  </a:lnTo>
                  <a:lnTo>
                    <a:pt x="292" y="330"/>
                  </a:lnTo>
                  <a:lnTo>
                    <a:pt x="298" y="311"/>
                  </a:lnTo>
                  <a:lnTo>
                    <a:pt x="303" y="289"/>
                  </a:lnTo>
                  <a:lnTo>
                    <a:pt x="303" y="289"/>
                  </a:lnTo>
                  <a:lnTo>
                    <a:pt x="314" y="271"/>
                  </a:lnTo>
                  <a:lnTo>
                    <a:pt x="325" y="255"/>
                  </a:lnTo>
                  <a:lnTo>
                    <a:pt x="338" y="236"/>
                  </a:lnTo>
                  <a:lnTo>
                    <a:pt x="351" y="220"/>
                  </a:lnTo>
                  <a:lnTo>
                    <a:pt x="351" y="220"/>
                  </a:lnTo>
                  <a:lnTo>
                    <a:pt x="384" y="190"/>
                  </a:lnTo>
                  <a:lnTo>
                    <a:pt x="421" y="164"/>
                  </a:lnTo>
                  <a:lnTo>
                    <a:pt x="421" y="164"/>
                  </a:lnTo>
                  <a:lnTo>
                    <a:pt x="459" y="139"/>
                  </a:lnTo>
                  <a:lnTo>
                    <a:pt x="502" y="120"/>
                  </a:lnTo>
                  <a:lnTo>
                    <a:pt x="502" y="120"/>
                  </a:lnTo>
                  <a:lnTo>
                    <a:pt x="544" y="105"/>
                  </a:lnTo>
                  <a:lnTo>
                    <a:pt x="587" y="91"/>
                  </a:lnTo>
                  <a:lnTo>
                    <a:pt x="633" y="80"/>
                  </a:lnTo>
                  <a:lnTo>
                    <a:pt x="678" y="72"/>
                  </a:lnTo>
                  <a:lnTo>
                    <a:pt x="678" y="72"/>
                  </a:lnTo>
                  <a:lnTo>
                    <a:pt x="724" y="67"/>
                  </a:lnTo>
                  <a:lnTo>
                    <a:pt x="772" y="64"/>
                  </a:lnTo>
                  <a:lnTo>
                    <a:pt x="794" y="64"/>
                  </a:lnTo>
                  <a:lnTo>
                    <a:pt x="818" y="64"/>
                  </a:lnTo>
                  <a:lnTo>
                    <a:pt x="842" y="64"/>
                  </a:lnTo>
                  <a:lnTo>
                    <a:pt x="842" y="64"/>
                  </a:lnTo>
                  <a:lnTo>
                    <a:pt x="866" y="67"/>
                  </a:lnTo>
                  <a:lnTo>
                    <a:pt x="866" y="67"/>
                  </a:lnTo>
                  <a:lnTo>
                    <a:pt x="912" y="72"/>
                  </a:lnTo>
                  <a:lnTo>
                    <a:pt x="912" y="72"/>
                  </a:lnTo>
                  <a:lnTo>
                    <a:pt x="957" y="77"/>
                  </a:lnTo>
                  <a:lnTo>
                    <a:pt x="982" y="83"/>
                  </a:lnTo>
                  <a:lnTo>
                    <a:pt x="1006" y="88"/>
                  </a:lnTo>
                  <a:lnTo>
                    <a:pt x="1006" y="88"/>
                  </a:lnTo>
                  <a:lnTo>
                    <a:pt x="1051" y="99"/>
                  </a:lnTo>
                  <a:lnTo>
                    <a:pt x="1051" y="99"/>
                  </a:lnTo>
                  <a:lnTo>
                    <a:pt x="1097" y="110"/>
                  </a:lnTo>
                  <a:lnTo>
                    <a:pt x="1140" y="126"/>
                  </a:lnTo>
                  <a:lnTo>
                    <a:pt x="1140" y="126"/>
                  </a:lnTo>
                  <a:lnTo>
                    <a:pt x="1185" y="142"/>
                  </a:lnTo>
                  <a:lnTo>
                    <a:pt x="1185" y="142"/>
                  </a:lnTo>
                  <a:lnTo>
                    <a:pt x="1228" y="161"/>
                  </a:lnTo>
                  <a:lnTo>
                    <a:pt x="1271" y="180"/>
                  </a:lnTo>
                  <a:lnTo>
                    <a:pt x="1271" y="180"/>
                  </a:lnTo>
                  <a:lnTo>
                    <a:pt x="1311" y="201"/>
                  </a:lnTo>
                  <a:lnTo>
                    <a:pt x="1311" y="201"/>
                  </a:lnTo>
                  <a:lnTo>
                    <a:pt x="1352" y="225"/>
                  </a:lnTo>
                  <a:lnTo>
                    <a:pt x="1352" y="225"/>
                  </a:lnTo>
                  <a:lnTo>
                    <a:pt x="1392" y="252"/>
                  </a:lnTo>
                  <a:lnTo>
                    <a:pt x="1392" y="252"/>
                  </a:lnTo>
                  <a:lnTo>
                    <a:pt x="1429" y="279"/>
                  </a:lnTo>
                  <a:lnTo>
                    <a:pt x="1464" y="308"/>
                  </a:lnTo>
                  <a:lnTo>
                    <a:pt x="1464" y="308"/>
                  </a:lnTo>
                  <a:lnTo>
                    <a:pt x="1483" y="324"/>
                  </a:lnTo>
                  <a:lnTo>
                    <a:pt x="1499" y="340"/>
                  </a:lnTo>
                  <a:lnTo>
                    <a:pt x="1507" y="348"/>
                  </a:lnTo>
                  <a:lnTo>
                    <a:pt x="1512" y="357"/>
                  </a:lnTo>
                  <a:lnTo>
                    <a:pt x="1529" y="375"/>
                  </a:lnTo>
                  <a:lnTo>
                    <a:pt x="1539" y="389"/>
                  </a:lnTo>
                  <a:lnTo>
                    <a:pt x="1558" y="386"/>
                  </a:lnTo>
                  <a:lnTo>
                    <a:pt x="1558" y="386"/>
                  </a:lnTo>
                  <a:lnTo>
                    <a:pt x="1644" y="375"/>
                  </a:lnTo>
                  <a:lnTo>
                    <a:pt x="1644" y="375"/>
                  </a:lnTo>
                  <a:lnTo>
                    <a:pt x="1684" y="373"/>
                  </a:lnTo>
                  <a:lnTo>
                    <a:pt x="1684" y="373"/>
                  </a:lnTo>
                  <a:lnTo>
                    <a:pt x="1727" y="373"/>
                  </a:lnTo>
                  <a:lnTo>
                    <a:pt x="1727" y="373"/>
                  </a:lnTo>
                  <a:lnTo>
                    <a:pt x="1770" y="373"/>
                  </a:lnTo>
                  <a:lnTo>
                    <a:pt x="1813" y="375"/>
                  </a:lnTo>
                  <a:lnTo>
                    <a:pt x="1813" y="375"/>
                  </a:lnTo>
                  <a:lnTo>
                    <a:pt x="1856" y="378"/>
                  </a:lnTo>
                  <a:lnTo>
                    <a:pt x="1898" y="383"/>
                  </a:lnTo>
                  <a:lnTo>
                    <a:pt x="1898" y="383"/>
                  </a:lnTo>
                  <a:lnTo>
                    <a:pt x="1939" y="391"/>
                  </a:lnTo>
                  <a:lnTo>
                    <a:pt x="1960" y="397"/>
                  </a:lnTo>
                  <a:lnTo>
                    <a:pt x="1960" y="397"/>
                  </a:lnTo>
                  <a:lnTo>
                    <a:pt x="1982" y="399"/>
                  </a:lnTo>
                  <a:lnTo>
                    <a:pt x="2003" y="405"/>
                  </a:lnTo>
                  <a:lnTo>
                    <a:pt x="2003" y="405"/>
                  </a:lnTo>
                  <a:lnTo>
                    <a:pt x="2022" y="410"/>
                  </a:lnTo>
                  <a:lnTo>
                    <a:pt x="2062" y="423"/>
                  </a:lnTo>
                  <a:lnTo>
                    <a:pt x="2062" y="423"/>
                  </a:lnTo>
                  <a:lnTo>
                    <a:pt x="2102" y="437"/>
                  </a:lnTo>
                  <a:lnTo>
                    <a:pt x="2102" y="437"/>
                  </a:lnTo>
                  <a:lnTo>
                    <a:pt x="2124" y="445"/>
                  </a:lnTo>
                  <a:lnTo>
                    <a:pt x="2143" y="453"/>
                  </a:lnTo>
                  <a:lnTo>
                    <a:pt x="2161" y="461"/>
                  </a:lnTo>
                  <a:lnTo>
                    <a:pt x="2161" y="461"/>
                  </a:lnTo>
                  <a:lnTo>
                    <a:pt x="2183" y="472"/>
                  </a:lnTo>
                  <a:lnTo>
                    <a:pt x="2220" y="491"/>
                  </a:lnTo>
                  <a:lnTo>
                    <a:pt x="2231" y="493"/>
                  </a:lnTo>
                  <a:lnTo>
                    <a:pt x="2239" y="499"/>
                  </a:lnTo>
                  <a:lnTo>
                    <a:pt x="2258" y="509"/>
                  </a:lnTo>
                  <a:lnTo>
                    <a:pt x="2258" y="509"/>
                  </a:lnTo>
                  <a:lnTo>
                    <a:pt x="2296" y="531"/>
                  </a:lnTo>
                  <a:lnTo>
                    <a:pt x="2333" y="552"/>
                  </a:lnTo>
                  <a:lnTo>
                    <a:pt x="2333" y="552"/>
                  </a:lnTo>
                  <a:lnTo>
                    <a:pt x="2371" y="576"/>
                  </a:lnTo>
                  <a:lnTo>
                    <a:pt x="2371" y="576"/>
                  </a:lnTo>
                  <a:lnTo>
                    <a:pt x="2405" y="600"/>
                  </a:lnTo>
                  <a:lnTo>
                    <a:pt x="2421" y="611"/>
                  </a:lnTo>
                  <a:lnTo>
                    <a:pt x="2440" y="625"/>
                  </a:lnTo>
                  <a:lnTo>
                    <a:pt x="2440" y="625"/>
                  </a:lnTo>
                  <a:lnTo>
                    <a:pt x="2472" y="651"/>
                  </a:lnTo>
                  <a:lnTo>
                    <a:pt x="2472" y="651"/>
                  </a:lnTo>
                  <a:lnTo>
                    <a:pt x="2505" y="681"/>
                  </a:lnTo>
                  <a:lnTo>
                    <a:pt x="2505" y="681"/>
                  </a:lnTo>
                  <a:lnTo>
                    <a:pt x="2534" y="710"/>
                  </a:lnTo>
                  <a:lnTo>
                    <a:pt x="2534" y="710"/>
                  </a:lnTo>
                  <a:lnTo>
                    <a:pt x="2561" y="743"/>
                  </a:lnTo>
                  <a:lnTo>
                    <a:pt x="2574" y="759"/>
                  </a:lnTo>
                  <a:lnTo>
                    <a:pt x="2574" y="759"/>
                  </a:lnTo>
                  <a:lnTo>
                    <a:pt x="2585" y="778"/>
                  </a:lnTo>
                  <a:lnTo>
                    <a:pt x="2585" y="778"/>
                  </a:lnTo>
                  <a:lnTo>
                    <a:pt x="2596" y="794"/>
                  </a:lnTo>
                  <a:lnTo>
                    <a:pt x="2607" y="812"/>
                  </a:lnTo>
                  <a:lnTo>
                    <a:pt x="2607" y="812"/>
                  </a:lnTo>
                  <a:lnTo>
                    <a:pt x="2612" y="820"/>
                  </a:lnTo>
                  <a:lnTo>
                    <a:pt x="2617" y="831"/>
                  </a:lnTo>
                  <a:lnTo>
                    <a:pt x="2625" y="850"/>
                  </a:lnTo>
                  <a:lnTo>
                    <a:pt x="2633" y="869"/>
                  </a:lnTo>
                  <a:lnTo>
                    <a:pt x="2639" y="879"/>
                  </a:lnTo>
                  <a:lnTo>
                    <a:pt x="2639" y="879"/>
                  </a:lnTo>
                  <a:lnTo>
                    <a:pt x="2641" y="887"/>
                  </a:lnTo>
                  <a:lnTo>
                    <a:pt x="2647" y="909"/>
                  </a:lnTo>
                  <a:lnTo>
                    <a:pt x="2647" y="909"/>
                  </a:lnTo>
                  <a:lnTo>
                    <a:pt x="2652" y="928"/>
                  </a:lnTo>
                  <a:lnTo>
                    <a:pt x="2655" y="938"/>
                  </a:lnTo>
                  <a:lnTo>
                    <a:pt x="2657" y="949"/>
                  </a:lnTo>
                  <a:lnTo>
                    <a:pt x="2660" y="968"/>
                  </a:lnTo>
                  <a:lnTo>
                    <a:pt x="2666" y="987"/>
                  </a:lnTo>
                  <a:lnTo>
                    <a:pt x="2679" y="990"/>
                  </a:lnTo>
                  <a:lnTo>
                    <a:pt x="2679" y="990"/>
                  </a:lnTo>
                  <a:lnTo>
                    <a:pt x="2722" y="997"/>
                  </a:lnTo>
                  <a:lnTo>
                    <a:pt x="2762" y="1005"/>
                  </a:lnTo>
                  <a:lnTo>
                    <a:pt x="2762" y="1005"/>
                  </a:lnTo>
                  <a:lnTo>
                    <a:pt x="2802" y="1019"/>
                  </a:lnTo>
                  <a:lnTo>
                    <a:pt x="2840" y="1032"/>
                  </a:lnTo>
                  <a:lnTo>
                    <a:pt x="2840" y="1032"/>
                  </a:lnTo>
                  <a:lnTo>
                    <a:pt x="2880" y="1046"/>
                  </a:lnTo>
                  <a:lnTo>
                    <a:pt x="2918" y="1065"/>
                  </a:lnTo>
                  <a:lnTo>
                    <a:pt x="2918" y="1065"/>
                  </a:lnTo>
                  <a:lnTo>
                    <a:pt x="2953" y="1083"/>
                  </a:lnTo>
                  <a:lnTo>
                    <a:pt x="2990" y="1102"/>
                  </a:lnTo>
                  <a:lnTo>
                    <a:pt x="2990" y="1102"/>
                  </a:lnTo>
                  <a:lnTo>
                    <a:pt x="3022" y="1126"/>
                  </a:lnTo>
                  <a:lnTo>
                    <a:pt x="3057" y="1150"/>
                  </a:lnTo>
                  <a:lnTo>
                    <a:pt x="3087" y="1180"/>
                  </a:lnTo>
                  <a:lnTo>
                    <a:pt x="3113" y="1209"/>
                  </a:lnTo>
                  <a:lnTo>
                    <a:pt x="3113" y="1209"/>
                  </a:lnTo>
                  <a:lnTo>
                    <a:pt x="3137" y="1242"/>
                  </a:lnTo>
                  <a:lnTo>
                    <a:pt x="3159" y="1276"/>
                  </a:lnTo>
                  <a:lnTo>
                    <a:pt x="3159" y="1276"/>
                  </a:lnTo>
                  <a:lnTo>
                    <a:pt x="3175" y="1311"/>
                  </a:lnTo>
                  <a:lnTo>
                    <a:pt x="3175" y="1311"/>
                  </a:lnTo>
                  <a:lnTo>
                    <a:pt x="3180" y="1333"/>
                  </a:lnTo>
                  <a:lnTo>
                    <a:pt x="3180" y="1333"/>
                  </a:lnTo>
                  <a:lnTo>
                    <a:pt x="3180" y="1341"/>
                  </a:lnTo>
                  <a:lnTo>
                    <a:pt x="3183" y="1349"/>
                  </a:lnTo>
                  <a:lnTo>
                    <a:pt x="3183" y="1349"/>
                  </a:lnTo>
                  <a:lnTo>
                    <a:pt x="3183" y="1359"/>
                  </a:lnTo>
                  <a:lnTo>
                    <a:pt x="3183" y="1365"/>
                  </a:lnTo>
                  <a:lnTo>
                    <a:pt x="3183" y="1370"/>
                  </a:lnTo>
                  <a:lnTo>
                    <a:pt x="3183" y="1392"/>
                  </a:lnTo>
                  <a:lnTo>
                    <a:pt x="3186" y="1435"/>
                  </a:lnTo>
                  <a:lnTo>
                    <a:pt x="3186" y="1435"/>
                  </a:lnTo>
                  <a:lnTo>
                    <a:pt x="3186" y="1456"/>
                  </a:lnTo>
                  <a:lnTo>
                    <a:pt x="3183" y="1475"/>
                  </a:lnTo>
                  <a:lnTo>
                    <a:pt x="3183" y="1475"/>
                  </a:lnTo>
                  <a:lnTo>
                    <a:pt x="3180" y="1494"/>
                  </a:lnTo>
                  <a:lnTo>
                    <a:pt x="3175" y="1512"/>
                  </a:lnTo>
                  <a:lnTo>
                    <a:pt x="3175" y="1512"/>
                  </a:lnTo>
                  <a:lnTo>
                    <a:pt x="3167" y="1531"/>
                  </a:lnTo>
                  <a:lnTo>
                    <a:pt x="3159" y="1550"/>
                  </a:lnTo>
                  <a:lnTo>
                    <a:pt x="3159" y="1550"/>
                  </a:lnTo>
                  <a:lnTo>
                    <a:pt x="3137" y="1585"/>
                  </a:lnTo>
                  <a:lnTo>
                    <a:pt x="3137" y="1585"/>
                  </a:lnTo>
                  <a:lnTo>
                    <a:pt x="3111" y="1617"/>
                  </a:lnTo>
                  <a:lnTo>
                    <a:pt x="3081" y="1644"/>
                  </a:lnTo>
                  <a:lnTo>
                    <a:pt x="3081" y="1644"/>
                  </a:lnTo>
                  <a:lnTo>
                    <a:pt x="3049" y="1670"/>
                  </a:lnTo>
                  <a:lnTo>
                    <a:pt x="3014" y="1692"/>
                  </a:lnTo>
                  <a:lnTo>
                    <a:pt x="3014" y="1692"/>
                  </a:lnTo>
                  <a:lnTo>
                    <a:pt x="2979" y="1711"/>
                  </a:lnTo>
                  <a:lnTo>
                    <a:pt x="2939" y="1729"/>
                  </a:lnTo>
                  <a:lnTo>
                    <a:pt x="2939" y="1729"/>
                  </a:lnTo>
                  <a:lnTo>
                    <a:pt x="2901" y="1743"/>
                  </a:lnTo>
                  <a:lnTo>
                    <a:pt x="2861" y="1754"/>
                  </a:lnTo>
                  <a:lnTo>
                    <a:pt x="2818" y="1762"/>
                  </a:lnTo>
                  <a:lnTo>
                    <a:pt x="2778" y="1767"/>
                  </a:lnTo>
                  <a:lnTo>
                    <a:pt x="2770" y="1767"/>
                  </a:lnTo>
                  <a:lnTo>
                    <a:pt x="2770" y="1775"/>
                  </a:lnTo>
                  <a:lnTo>
                    <a:pt x="2770" y="1829"/>
                  </a:lnTo>
                  <a:lnTo>
                    <a:pt x="2770" y="1829"/>
                  </a:lnTo>
                  <a:lnTo>
                    <a:pt x="2770" y="1856"/>
                  </a:lnTo>
                  <a:lnTo>
                    <a:pt x="2770" y="1869"/>
                  </a:lnTo>
                  <a:lnTo>
                    <a:pt x="2770" y="1874"/>
                  </a:lnTo>
                  <a:lnTo>
                    <a:pt x="2770" y="1880"/>
                  </a:lnTo>
                  <a:lnTo>
                    <a:pt x="2767" y="1893"/>
                  </a:lnTo>
                  <a:lnTo>
                    <a:pt x="2767" y="1893"/>
                  </a:lnTo>
                  <a:lnTo>
                    <a:pt x="2765" y="1906"/>
                  </a:lnTo>
                  <a:lnTo>
                    <a:pt x="2765" y="1906"/>
                  </a:lnTo>
                  <a:lnTo>
                    <a:pt x="2757" y="1931"/>
                  </a:lnTo>
                  <a:lnTo>
                    <a:pt x="2757" y="1931"/>
                  </a:lnTo>
                  <a:lnTo>
                    <a:pt x="2751" y="1944"/>
                  </a:lnTo>
                  <a:lnTo>
                    <a:pt x="2751" y="1944"/>
                  </a:lnTo>
                  <a:lnTo>
                    <a:pt x="2746" y="1955"/>
                  </a:lnTo>
                  <a:lnTo>
                    <a:pt x="2746" y="1955"/>
                  </a:lnTo>
                  <a:lnTo>
                    <a:pt x="2735" y="1979"/>
                  </a:lnTo>
                  <a:lnTo>
                    <a:pt x="2735" y="1979"/>
                  </a:lnTo>
                  <a:lnTo>
                    <a:pt x="2727" y="1990"/>
                  </a:lnTo>
                  <a:lnTo>
                    <a:pt x="2719" y="2000"/>
                  </a:lnTo>
                  <a:lnTo>
                    <a:pt x="2714" y="2006"/>
                  </a:lnTo>
                  <a:lnTo>
                    <a:pt x="2711" y="2009"/>
                  </a:lnTo>
                  <a:lnTo>
                    <a:pt x="2700" y="2019"/>
                  </a:lnTo>
                  <a:lnTo>
                    <a:pt x="2700" y="2019"/>
                  </a:lnTo>
                  <a:lnTo>
                    <a:pt x="2682" y="2038"/>
                  </a:lnTo>
                  <a:lnTo>
                    <a:pt x="2682" y="2038"/>
                  </a:lnTo>
                  <a:lnTo>
                    <a:pt x="2660" y="2054"/>
                  </a:lnTo>
                  <a:lnTo>
                    <a:pt x="2649" y="2062"/>
                  </a:lnTo>
                  <a:lnTo>
                    <a:pt x="2639" y="2070"/>
                  </a:lnTo>
                  <a:lnTo>
                    <a:pt x="2639" y="2070"/>
                  </a:lnTo>
                  <a:lnTo>
                    <a:pt x="2617" y="2084"/>
                  </a:lnTo>
                  <a:lnTo>
                    <a:pt x="2617" y="2084"/>
                  </a:lnTo>
                  <a:lnTo>
                    <a:pt x="2593" y="2097"/>
                  </a:lnTo>
                  <a:lnTo>
                    <a:pt x="2593" y="2097"/>
                  </a:lnTo>
                  <a:lnTo>
                    <a:pt x="2569" y="2108"/>
                  </a:lnTo>
                  <a:lnTo>
                    <a:pt x="2569" y="2108"/>
                  </a:lnTo>
                  <a:lnTo>
                    <a:pt x="2593" y="2097"/>
                  </a:lnTo>
                  <a:lnTo>
                    <a:pt x="2593" y="2097"/>
                  </a:lnTo>
                  <a:lnTo>
                    <a:pt x="2617" y="2086"/>
                  </a:lnTo>
                  <a:lnTo>
                    <a:pt x="2617" y="2086"/>
                  </a:lnTo>
                  <a:lnTo>
                    <a:pt x="2641" y="2073"/>
                  </a:lnTo>
                  <a:lnTo>
                    <a:pt x="2652" y="2065"/>
                  </a:lnTo>
                  <a:lnTo>
                    <a:pt x="2663" y="2057"/>
                  </a:lnTo>
                  <a:lnTo>
                    <a:pt x="2663" y="2057"/>
                  </a:lnTo>
                  <a:lnTo>
                    <a:pt x="2684" y="2040"/>
                  </a:lnTo>
                  <a:lnTo>
                    <a:pt x="2684" y="2040"/>
                  </a:lnTo>
                  <a:lnTo>
                    <a:pt x="2706" y="2025"/>
                  </a:lnTo>
                  <a:lnTo>
                    <a:pt x="2714" y="2014"/>
                  </a:lnTo>
                  <a:lnTo>
                    <a:pt x="2719" y="2009"/>
                  </a:lnTo>
                  <a:lnTo>
                    <a:pt x="2724" y="2003"/>
                  </a:lnTo>
                  <a:lnTo>
                    <a:pt x="2732" y="1992"/>
                  </a:lnTo>
                  <a:lnTo>
                    <a:pt x="2732" y="1992"/>
                  </a:lnTo>
                  <a:lnTo>
                    <a:pt x="2741" y="1981"/>
                  </a:lnTo>
                  <a:lnTo>
                    <a:pt x="2741" y="1981"/>
                  </a:lnTo>
                  <a:lnTo>
                    <a:pt x="2754" y="1960"/>
                  </a:lnTo>
                  <a:lnTo>
                    <a:pt x="2754" y="1960"/>
                  </a:lnTo>
                  <a:lnTo>
                    <a:pt x="2762" y="1947"/>
                  </a:lnTo>
                  <a:lnTo>
                    <a:pt x="2762" y="1947"/>
                  </a:lnTo>
                  <a:lnTo>
                    <a:pt x="2767" y="1936"/>
                  </a:lnTo>
                  <a:lnTo>
                    <a:pt x="2767" y="1936"/>
                  </a:lnTo>
                  <a:lnTo>
                    <a:pt x="2776" y="1909"/>
                  </a:lnTo>
                  <a:lnTo>
                    <a:pt x="2776" y="1909"/>
                  </a:lnTo>
                  <a:lnTo>
                    <a:pt x="2778" y="1896"/>
                  </a:lnTo>
                  <a:lnTo>
                    <a:pt x="2781" y="1882"/>
                  </a:lnTo>
                  <a:lnTo>
                    <a:pt x="2781" y="1874"/>
                  </a:lnTo>
                  <a:lnTo>
                    <a:pt x="2783" y="1869"/>
                  </a:lnTo>
                  <a:lnTo>
                    <a:pt x="2783" y="1856"/>
                  </a:lnTo>
                  <a:lnTo>
                    <a:pt x="2783" y="1856"/>
                  </a:lnTo>
                  <a:lnTo>
                    <a:pt x="2783" y="1829"/>
                  </a:lnTo>
                  <a:lnTo>
                    <a:pt x="2786" y="1783"/>
                  </a:lnTo>
                  <a:lnTo>
                    <a:pt x="2786" y="1783"/>
                  </a:lnTo>
                  <a:lnTo>
                    <a:pt x="2826" y="1778"/>
                  </a:lnTo>
                  <a:lnTo>
                    <a:pt x="2866" y="1770"/>
                  </a:lnTo>
                  <a:lnTo>
                    <a:pt x="2907" y="1759"/>
                  </a:lnTo>
                  <a:lnTo>
                    <a:pt x="2947" y="1748"/>
                  </a:lnTo>
                  <a:lnTo>
                    <a:pt x="2947" y="1748"/>
                  </a:lnTo>
                  <a:lnTo>
                    <a:pt x="2987" y="1732"/>
                  </a:lnTo>
                  <a:lnTo>
                    <a:pt x="3028" y="1713"/>
                  </a:lnTo>
                  <a:lnTo>
                    <a:pt x="3028" y="1713"/>
                  </a:lnTo>
                  <a:lnTo>
                    <a:pt x="3062" y="1689"/>
                  </a:lnTo>
                  <a:lnTo>
                    <a:pt x="3097" y="1663"/>
                  </a:lnTo>
                  <a:lnTo>
                    <a:pt x="3097" y="1663"/>
                  </a:lnTo>
                  <a:lnTo>
                    <a:pt x="3132" y="1633"/>
                  </a:lnTo>
                  <a:lnTo>
                    <a:pt x="3159" y="1601"/>
                  </a:lnTo>
                  <a:lnTo>
                    <a:pt x="3159" y="1601"/>
                  </a:lnTo>
                  <a:lnTo>
                    <a:pt x="3172" y="1582"/>
                  </a:lnTo>
                  <a:lnTo>
                    <a:pt x="3183" y="1563"/>
                  </a:lnTo>
                  <a:lnTo>
                    <a:pt x="3183" y="1563"/>
                  </a:lnTo>
                  <a:lnTo>
                    <a:pt x="3194" y="1545"/>
                  </a:lnTo>
                  <a:lnTo>
                    <a:pt x="3202" y="1523"/>
                  </a:lnTo>
                  <a:lnTo>
                    <a:pt x="3202" y="1523"/>
                  </a:lnTo>
                  <a:lnTo>
                    <a:pt x="3210" y="1501"/>
                  </a:lnTo>
                  <a:lnTo>
                    <a:pt x="3212" y="1477"/>
                  </a:lnTo>
                  <a:lnTo>
                    <a:pt x="3212" y="1477"/>
                  </a:lnTo>
                  <a:lnTo>
                    <a:pt x="3215" y="1456"/>
                  </a:lnTo>
                  <a:lnTo>
                    <a:pt x="3215" y="1435"/>
                  </a:lnTo>
                  <a:lnTo>
                    <a:pt x="3218" y="1392"/>
                  </a:lnTo>
                  <a:lnTo>
                    <a:pt x="3218" y="1370"/>
                  </a:lnTo>
                  <a:lnTo>
                    <a:pt x="3218" y="1365"/>
                  </a:lnTo>
                  <a:lnTo>
                    <a:pt x="3218" y="1359"/>
                  </a:lnTo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85" name="Freeform 34"/>
            <p:cNvSpPr>
              <a:spLocks noChangeArrowheads="1"/>
            </p:cNvSpPr>
            <p:nvPr/>
          </p:nvSpPr>
          <p:spPr bwMode="gray">
            <a:xfrm>
              <a:off x="1435399" y="5232660"/>
              <a:ext cx="516840" cy="354000"/>
            </a:xfrm>
            <a:custGeom>
              <a:avLst/>
              <a:gdLst>
                <a:gd name="T0" fmla="*/ 3143 w 3219"/>
                <a:gd name="T1" fmla="*/ 1185 h 2205"/>
                <a:gd name="T2" fmla="*/ 2773 w 3219"/>
                <a:gd name="T3" fmla="*/ 962 h 2205"/>
                <a:gd name="T4" fmla="*/ 2657 w 3219"/>
                <a:gd name="T5" fmla="*/ 799 h 2205"/>
                <a:gd name="T6" fmla="*/ 2539 w 3219"/>
                <a:gd name="T7" fmla="*/ 644 h 2205"/>
                <a:gd name="T8" fmla="*/ 2266 w 3219"/>
                <a:gd name="T9" fmla="*/ 450 h 2205"/>
                <a:gd name="T10" fmla="*/ 2016 w 3219"/>
                <a:gd name="T11" fmla="*/ 348 h 2205"/>
                <a:gd name="T12" fmla="*/ 1681 w 3219"/>
                <a:gd name="T13" fmla="*/ 311 h 2205"/>
                <a:gd name="T14" fmla="*/ 1427 w 3219"/>
                <a:gd name="T15" fmla="*/ 198 h 2205"/>
                <a:gd name="T16" fmla="*/ 1067 w 3219"/>
                <a:gd name="T17" fmla="*/ 35 h 2205"/>
                <a:gd name="T18" fmla="*/ 770 w 3219"/>
                <a:gd name="T19" fmla="*/ 0 h 2205"/>
                <a:gd name="T20" fmla="*/ 306 w 3219"/>
                <a:gd name="T21" fmla="*/ 177 h 2205"/>
                <a:gd name="T22" fmla="*/ 225 w 3219"/>
                <a:gd name="T23" fmla="*/ 456 h 2205"/>
                <a:gd name="T24" fmla="*/ 91 w 3219"/>
                <a:gd name="T25" fmla="*/ 574 h 2205"/>
                <a:gd name="T26" fmla="*/ 8 w 3219"/>
                <a:gd name="T27" fmla="*/ 713 h 2205"/>
                <a:gd name="T28" fmla="*/ 5 w 3219"/>
                <a:gd name="T29" fmla="*/ 858 h 2205"/>
                <a:gd name="T30" fmla="*/ 62 w 3219"/>
                <a:gd name="T31" fmla="*/ 992 h 2205"/>
                <a:gd name="T32" fmla="*/ 274 w 3219"/>
                <a:gd name="T33" fmla="*/ 1169 h 2205"/>
                <a:gd name="T34" fmla="*/ 303 w 3219"/>
                <a:gd name="T35" fmla="*/ 1322 h 2205"/>
                <a:gd name="T36" fmla="*/ 335 w 3219"/>
                <a:gd name="T37" fmla="*/ 1416 h 2205"/>
                <a:gd name="T38" fmla="*/ 499 w 3219"/>
                <a:gd name="T39" fmla="*/ 1585 h 2205"/>
                <a:gd name="T40" fmla="*/ 721 w 3219"/>
                <a:gd name="T41" fmla="*/ 1697 h 2205"/>
                <a:gd name="T42" fmla="*/ 1032 w 3219"/>
                <a:gd name="T43" fmla="*/ 1756 h 2205"/>
                <a:gd name="T44" fmla="*/ 1271 w 3219"/>
                <a:gd name="T45" fmla="*/ 1915 h 2205"/>
                <a:gd name="T46" fmla="*/ 1507 w 3219"/>
                <a:gd name="T47" fmla="*/ 2078 h 2205"/>
                <a:gd name="T48" fmla="*/ 1979 w 3219"/>
                <a:gd name="T49" fmla="*/ 2199 h 2205"/>
                <a:gd name="T50" fmla="*/ 2060 w 3219"/>
                <a:gd name="T51" fmla="*/ 2193 h 2205"/>
                <a:gd name="T52" fmla="*/ 1593 w 3219"/>
                <a:gd name="T53" fmla="*/ 2089 h 2205"/>
                <a:gd name="T54" fmla="*/ 1295 w 3219"/>
                <a:gd name="T55" fmla="*/ 1891 h 2205"/>
                <a:gd name="T56" fmla="*/ 1070 w 3219"/>
                <a:gd name="T57" fmla="*/ 1719 h 2205"/>
                <a:gd name="T58" fmla="*/ 802 w 3219"/>
                <a:gd name="T59" fmla="*/ 1673 h 2205"/>
                <a:gd name="T60" fmla="*/ 542 w 3219"/>
                <a:gd name="T61" fmla="*/ 1555 h 2205"/>
                <a:gd name="T62" fmla="*/ 389 w 3219"/>
                <a:gd name="T63" fmla="*/ 1402 h 2205"/>
                <a:gd name="T64" fmla="*/ 373 w 3219"/>
                <a:gd name="T65" fmla="*/ 1231 h 2205"/>
                <a:gd name="T66" fmla="*/ 279 w 3219"/>
                <a:gd name="T67" fmla="*/ 1105 h 2205"/>
                <a:gd name="T68" fmla="*/ 97 w 3219"/>
                <a:gd name="T69" fmla="*/ 936 h 2205"/>
                <a:gd name="T70" fmla="*/ 64 w 3219"/>
                <a:gd name="T71" fmla="*/ 834 h 2205"/>
                <a:gd name="T72" fmla="*/ 91 w 3219"/>
                <a:gd name="T73" fmla="*/ 668 h 2205"/>
                <a:gd name="T74" fmla="*/ 198 w 3219"/>
                <a:gd name="T75" fmla="*/ 576 h 2205"/>
                <a:gd name="T76" fmla="*/ 290 w 3219"/>
                <a:gd name="T77" fmla="*/ 461 h 2205"/>
                <a:gd name="T78" fmla="*/ 303 w 3219"/>
                <a:gd name="T79" fmla="*/ 289 h 2205"/>
                <a:gd name="T80" fmla="*/ 633 w 3219"/>
                <a:gd name="T81" fmla="*/ 80 h 2205"/>
                <a:gd name="T82" fmla="*/ 982 w 3219"/>
                <a:gd name="T83" fmla="*/ 83 h 2205"/>
                <a:gd name="T84" fmla="*/ 1311 w 3219"/>
                <a:gd name="T85" fmla="*/ 201 h 2205"/>
                <a:gd name="T86" fmla="*/ 1558 w 3219"/>
                <a:gd name="T87" fmla="*/ 386 h 2205"/>
                <a:gd name="T88" fmla="*/ 1939 w 3219"/>
                <a:gd name="T89" fmla="*/ 391 h 2205"/>
                <a:gd name="T90" fmla="*/ 2161 w 3219"/>
                <a:gd name="T91" fmla="*/ 461 h 2205"/>
                <a:gd name="T92" fmla="*/ 2440 w 3219"/>
                <a:gd name="T93" fmla="*/ 625 h 2205"/>
                <a:gd name="T94" fmla="*/ 2607 w 3219"/>
                <a:gd name="T95" fmla="*/ 812 h 2205"/>
                <a:gd name="T96" fmla="*/ 2660 w 3219"/>
                <a:gd name="T97" fmla="*/ 968 h 2205"/>
                <a:gd name="T98" fmla="*/ 2990 w 3219"/>
                <a:gd name="T99" fmla="*/ 1102 h 2205"/>
                <a:gd name="T100" fmla="*/ 3180 w 3219"/>
                <a:gd name="T101" fmla="*/ 1341 h 2205"/>
                <a:gd name="T102" fmla="*/ 3175 w 3219"/>
                <a:gd name="T103" fmla="*/ 1512 h 2205"/>
                <a:gd name="T104" fmla="*/ 2939 w 3219"/>
                <a:gd name="T105" fmla="*/ 1729 h 2205"/>
                <a:gd name="T106" fmla="*/ 2767 w 3219"/>
                <a:gd name="T107" fmla="*/ 1893 h 2205"/>
                <a:gd name="T108" fmla="*/ 2711 w 3219"/>
                <a:gd name="T109" fmla="*/ 2009 h 2205"/>
                <a:gd name="T110" fmla="*/ 2569 w 3219"/>
                <a:gd name="T111" fmla="*/ 2108 h 2205"/>
                <a:gd name="T112" fmla="*/ 2724 w 3219"/>
                <a:gd name="T113" fmla="*/ 2003 h 2205"/>
                <a:gd name="T114" fmla="*/ 2781 w 3219"/>
                <a:gd name="T115" fmla="*/ 1882 h 2205"/>
                <a:gd name="T116" fmla="*/ 3028 w 3219"/>
                <a:gd name="T117" fmla="*/ 1713 h 2205"/>
                <a:gd name="T118" fmla="*/ 3210 w 3219"/>
                <a:gd name="T119" fmla="*/ 1501 h 2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219" h="2205">
                  <a:moveTo>
                    <a:pt x="3218" y="1359"/>
                  </a:moveTo>
                  <a:lnTo>
                    <a:pt x="3218" y="1359"/>
                  </a:lnTo>
                  <a:lnTo>
                    <a:pt x="3215" y="1349"/>
                  </a:lnTo>
                  <a:lnTo>
                    <a:pt x="3215" y="1335"/>
                  </a:lnTo>
                  <a:lnTo>
                    <a:pt x="3215" y="1335"/>
                  </a:lnTo>
                  <a:lnTo>
                    <a:pt x="3212" y="1325"/>
                  </a:lnTo>
                  <a:lnTo>
                    <a:pt x="3212" y="1325"/>
                  </a:lnTo>
                  <a:lnTo>
                    <a:pt x="3207" y="1303"/>
                  </a:lnTo>
                  <a:lnTo>
                    <a:pt x="3207" y="1303"/>
                  </a:lnTo>
                  <a:lnTo>
                    <a:pt x="3199" y="1282"/>
                  </a:lnTo>
                  <a:lnTo>
                    <a:pt x="3191" y="1260"/>
                  </a:lnTo>
                  <a:lnTo>
                    <a:pt x="3191" y="1260"/>
                  </a:lnTo>
                  <a:lnTo>
                    <a:pt x="3170" y="1220"/>
                  </a:lnTo>
                  <a:lnTo>
                    <a:pt x="3143" y="1185"/>
                  </a:lnTo>
                  <a:lnTo>
                    <a:pt x="3143" y="1185"/>
                  </a:lnTo>
                  <a:lnTo>
                    <a:pt x="3113" y="1153"/>
                  </a:lnTo>
                  <a:lnTo>
                    <a:pt x="3081" y="1121"/>
                  </a:lnTo>
                  <a:lnTo>
                    <a:pt x="3046" y="1094"/>
                  </a:lnTo>
                  <a:lnTo>
                    <a:pt x="3011" y="1070"/>
                  </a:lnTo>
                  <a:lnTo>
                    <a:pt x="3011" y="1070"/>
                  </a:lnTo>
                  <a:lnTo>
                    <a:pt x="2974" y="1046"/>
                  </a:lnTo>
                  <a:lnTo>
                    <a:pt x="2936" y="1024"/>
                  </a:lnTo>
                  <a:lnTo>
                    <a:pt x="2936" y="1024"/>
                  </a:lnTo>
                  <a:lnTo>
                    <a:pt x="2896" y="1005"/>
                  </a:lnTo>
                  <a:lnTo>
                    <a:pt x="2856" y="990"/>
                  </a:lnTo>
                  <a:lnTo>
                    <a:pt x="2856" y="990"/>
                  </a:lnTo>
                  <a:lnTo>
                    <a:pt x="2816" y="976"/>
                  </a:lnTo>
                  <a:lnTo>
                    <a:pt x="2773" y="962"/>
                  </a:lnTo>
                  <a:lnTo>
                    <a:pt x="2773" y="962"/>
                  </a:lnTo>
                  <a:lnTo>
                    <a:pt x="2706" y="946"/>
                  </a:lnTo>
                  <a:lnTo>
                    <a:pt x="2703" y="941"/>
                  </a:lnTo>
                  <a:lnTo>
                    <a:pt x="2700" y="928"/>
                  </a:lnTo>
                  <a:lnTo>
                    <a:pt x="2700" y="917"/>
                  </a:lnTo>
                  <a:lnTo>
                    <a:pt x="2700" y="917"/>
                  </a:lnTo>
                  <a:lnTo>
                    <a:pt x="2695" y="896"/>
                  </a:lnTo>
                  <a:lnTo>
                    <a:pt x="2687" y="874"/>
                  </a:lnTo>
                  <a:lnTo>
                    <a:pt x="2687" y="874"/>
                  </a:lnTo>
                  <a:lnTo>
                    <a:pt x="2684" y="863"/>
                  </a:lnTo>
                  <a:lnTo>
                    <a:pt x="2679" y="850"/>
                  </a:lnTo>
                  <a:lnTo>
                    <a:pt x="2671" y="828"/>
                  </a:lnTo>
                  <a:lnTo>
                    <a:pt x="2660" y="810"/>
                  </a:lnTo>
                  <a:lnTo>
                    <a:pt x="2657" y="799"/>
                  </a:lnTo>
                  <a:lnTo>
                    <a:pt x="2657" y="799"/>
                  </a:lnTo>
                  <a:lnTo>
                    <a:pt x="2649" y="788"/>
                  </a:lnTo>
                  <a:lnTo>
                    <a:pt x="2639" y="769"/>
                  </a:lnTo>
                  <a:lnTo>
                    <a:pt x="2639" y="769"/>
                  </a:lnTo>
                  <a:lnTo>
                    <a:pt x="2628" y="748"/>
                  </a:lnTo>
                  <a:lnTo>
                    <a:pt x="2628" y="748"/>
                  </a:lnTo>
                  <a:lnTo>
                    <a:pt x="2614" y="729"/>
                  </a:lnTo>
                  <a:lnTo>
                    <a:pt x="2601" y="710"/>
                  </a:lnTo>
                  <a:lnTo>
                    <a:pt x="2601" y="710"/>
                  </a:lnTo>
                  <a:lnTo>
                    <a:pt x="2572" y="675"/>
                  </a:lnTo>
                  <a:lnTo>
                    <a:pt x="2572" y="675"/>
                  </a:lnTo>
                  <a:lnTo>
                    <a:pt x="2555" y="660"/>
                  </a:lnTo>
                  <a:lnTo>
                    <a:pt x="2539" y="644"/>
                  </a:lnTo>
                  <a:lnTo>
                    <a:pt x="2539" y="644"/>
                  </a:lnTo>
                  <a:lnTo>
                    <a:pt x="2507" y="614"/>
                  </a:lnTo>
                  <a:lnTo>
                    <a:pt x="2507" y="614"/>
                  </a:lnTo>
                  <a:lnTo>
                    <a:pt x="2472" y="585"/>
                  </a:lnTo>
                  <a:lnTo>
                    <a:pt x="2472" y="585"/>
                  </a:lnTo>
                  <a:lnTo>
                    <a:pt x="2456" y="568"/>
                  </a:lnTo>
                  <a:lnTo>
                    <a:pt x="2438" y="558"/>
                  </a:lnTo>
                  <a:lnTo>
                    <a:pt x="2438" y="558"/>
                  </a:lnTo>
                  <a:lnTo>
                    <a:pt x="2400" y="531"/>
                  </a:lnTo>
                  <a:lnTo>
                    <a:pt x="2400" y="531"/>
                  </a:lnTo>
                  <a:lnTo>
                    <a:pt x="2362" y="507"/>
                  </a:lnTo>
                  <a:lnTo>
                    <a:pt x="2325" y="482"/>
                  </a:lnTo>
                  <a:lnTo>
                    <a:pt x="2325" y="482"/>
                  </a:lnTo>
                  <a:lnTo>
                    <a:pt x="2285" y="461"/>
                  </a:lnTo>
                  <a:lnTo>
                    <a:pt x="2266" y="450"/>
                  </a:lnTo>
                  <a:lnTo>
                    <a:pt x="2255" y="445"/>
                  </a:lnTo>
                  <a:lnTo>
                    <a:pt x="2247" y="440"/>
                  </a:lnTo>
                  <a:lnTo>
                    <a:pt x="2207" y="421"/>
                  </a:lnTo>
                  <a:lnTo>
                    <a:pt x="2207" y="421"/>
                  </a:lnTo>
                  <a:lnTo>
                    <a:pt x="2185" y="410"/>
                  </a:lnTo>
                  <a:lnTo>
                    <a:pt x="2167" y="402"/>
                  </a:lnTo>
                  <a:lnTo>
                    <a:pt x="2145" y="391"/>
                  </a:lnTo>
                  <a:lnTo>
                    <a:pt x="2145" y="391"/>
                  </a:lnTo>
                  <a:lnTo>
                    <a:pt x="2124" y="383"/>
                  </a:lnTo>
                  <a:lnTo>
                    <a:pt x="2124" y="383"/>
                  </a:lnTo>
                  <a:lnTo>
                    <a:pt x="2081" y="370"/>
                  </a:lnTo>
                  <a:lnTo>
                    <a:pt x="2038" y="357"/>
                  </a:lnTo>
                  <a:lnTo>
                    <a:pt x="2038" y="357"/>
                  </a:lnTo>
                  <a:lnTo>
                    <a:pt x="2016" y="348"/>
                  </a:lnTo>
                  <a:lnTo>
                    <a:pt x="1995" y="343"/>
                  </a:lnTo>
                  <a:lnTo>
                    <a:pt x="1995" y="343"/>
                  </a:lnTo>
                  <a:lnTo>
                    <a:pt x="1974" y="338"/>
                  </a:lnTo>
                  <a:lnTo>
                    <a:pt x="1952" y="332"/>
                  </a:lnTo>
                  <a:lnTo>
                    <a:pt x="1952" y="332"/>
                  </a:lnTo>
                  <a:lnTo>
                    <a:pt x="1907" y="324"/>
                  </a:lnTo>
                  <a:lnTo>
                    <a:pt x="1907" y="324"/>
                  </a:lnTo>
                  <a:lnTo>
                    <a:pt x="1861" y="319"/>
                  </a:lnTo>
                  <a:lnTo>
                    <a:pt x="1818" y="314"/>
                  </a:lnTo>
                  <a:lnTo>
                    <a:pt x="1818" y="314"/>
                  </a:lnTo>
                  <a:lnTo>
                    <a:pt x="1773" y="311"/>
                  </a:lnTo>
                  <a:lnTo>
                    <a:pt x="1727" y="311"/>
                  </a:lnTo>
                  <a:lnTo>
                    <a:pt x="1727" y="311"/>
                  </a:lnTo>
                  <a:lnTo>
                    <a:pt x="1681" y="311"/>
                  </a:lnTo>
                  <a:lnTo>
                    <a:pt x="1681" y="311"/>
                  </a:lnTo>
                  <a:lnTo>
                    <a:pt x="1639" y="314"/>
                  </a:lnTo>
                  <a:lnTo>
                    <a:pt x="1639" y="314"/>
                  </a:lnTo>
                  <a:lnTo>
                    <a:pt x="1566" y="322"/>
                  </a:lnTo>
                  <a:lnTo>
                    <a:pt x="1561" y="316"/>
                  </a:lnTo>
                  <a:lnTo>
                    <a:pt x="1553" y="305"/>
                  </a:lnTo>
                  <a:lnTo>
                    <a:pt x="1542" y="298"/>
                  </a:lnTo>
                  <a:lnTo>
                    <a:pt x="1526" y="279"/>
                  </a:lnTo>
                  <a:lnTo>
                    <a:pt x="1526" y="279"/>
                  </a:lnTo>
                  <a:lnTo>
                    <a:pt x="1507" y="263"/>
                  </a:lnTo>
                  <a:lnTo>
                    <a:pt x="1507" y="263"/>
                  </a:lnTo>
                  <a:lnTo>
                    <a:pt x="1467" y="230"/>
                  </a:lnTo>
                  <a:lnTo>
                    <a:pt x="1427" y="198"/>
                  </a:lnTo>
                  <a:lnTo>
                    <a:pt x="1427" y="198"/>
                  </a:lnTo>
                  <a:lnTo>
                    <a:pt x="1387" y="171"/>
                  </a:lnTo>
                  <a:lnTo>
                    <a:pt x="1387" y="171"/>
                  </a:lnTo>
                  <a:lnTo>
                    <a:pt x="1344" y="147"/>
                  </a:lnTo>
                  <a:lnTo>
                    <a:pt x="1344" y="147"/>
                  </a:lnTo>
                  <a:lnTo>
                    <a:pt x="1298" y="123"/>
                  </a:lnTo>
                  <a:lnTo>
                    <a:pt x="1298" y="123"/>
                  </a:lnTo>
                  <a:lnTo>
                    <a:pt x="1255" y="102"/>
                  </a:lnTo>
                  <a:lnTo>
                    <a:pt x="1255" y="102"/>
                  </a:lnTo>
                  <a:lnTo>
                    <a:pt x="1210" y="83"/>
                  </a:lnTo>
                  <a:lnTo>
                    <a:pt x="1210" y="83"/>
                  </a:lnTo>
                  <a:lnTo>
                    <a:pt x="1161" y="64"/>
                  </a:lnTo>
                  <a:lnTo>
                    <a:pt x="1161" y="64"/>
                  </a:lnTo>
                  <a:lnTo>
                    <a:pt x="1116" y="48"/>
                  </a:lnTo>
                  <a:lnTo>
                    <a:pt x="1067" y="35"/>
                  </a:lnTo>
                  <a:lnTo>
                    <a:pt x="1067" y="35"/>
                  </a:lnTo>
                  <a:lnTo>
                    <a:pt x="1019" y="24"/>
                  </a:lnTo>
                  <a:lnTo>
                    <a:pt x="995" y="19"/>
                  </a:lnTo>
                  <a:lnTo>
                    <a:pt x="968" y="16"/>
                  </a:lnTo>
                  <a:lnTo>
                    <a:pt x="968" y="16"/>
                  </a:lnTo>
                  <a:lnTo>
                    <a:pt x="920" y="8"/>
                  </a:lnTo>
                  <a:lnTo>
                    <a:pt x="920" y="8"/>
                  </a:lnTo>
                  <a:lnTo>
                    <a:pt x="869" y="2"/>
                  </a:lnTo>
                  <a:lnTo>
                    <a:pt x="869" y="2"/>
                  </a:lnTo>
                  <a:lnTo>
                    <a:pt x="845" y="0"/>
                  </a:lnTo>
                  <a:lnTo>
                    <a:pt x="821" y="0"/>
                  </a:lnTo>
                  <a:lnTo>
                    <a:pt x="794" y="0"/>
                  </a:lnTo>
                  <a:lnTo>
                    <a:pt x="770" y="0"/>
                  </a:lnTo>
                  <a:lnTo>
                    <a:pt x="770" y="0"/>
                  </a:lnTo>
                  <a:lnTo>
                    <a:pt x="719" y="2"/>
                  </a:lnTo>
                  <a:lnTo>
                    <a:pt x="671" y="8"/>
                  </a:lnTo>
                  <a:lnTo>
                    <a:pt x="671" y="8"/>
                  </a:lnTo>
                  <a:lnTo>
                    <a:pt x="619" y="16"/>
                  </a:lnTo>
                  <a:lnTo>
                    <a:pt x="571" y="29"/>
                  </a:lnTo>
                  <a:lnTo>
                    <a:pt x="523" y="43"/>
                  </a:lnTo>
                  <a:lnTo>
                    <a:pt x="475" y="61"/>
                  </a:lnTo>
                  <a:lnTo>
                    <a:pt x="475" y="61"/>
                  </a:lnTo>
                  <a:lnTo>
                    <a:pt x="429" y="83"/>
                  </a:lnTo>
                  <a:lnTo>
                    <a:pt x="386" y="110"/>
                  </a:lnTo>
                  <a:lnTo>
                    <a:pt x="386" y="110"/>
                  </a:lnTo>
                  <a:lnTo>
                    <a:pt x="343" y="139"/>
                  </a:lnTo>
                  <a:lnTo>
                    <a:pt x="325" y="158"/>
                  </a:lnTo>
                  <a:lnTo>
                    <a:pt x="306" y="177"/>
                  </a:lnTo>
                  <a:lnTo>
                    <a:pt x="306" y="177"/>
                  </a:lnTo>
                  <a:lnTo>
                    <a:pt x="287" y="195"/>
                  </a:lnTo>
                  <a:lnTo>
                    <a:pt x="271" y="217"/>
                  </a:lnTo>
                  <a:lnTo>
                    <a:pt x="257" y="241"/>
                  </a:lnTo>
                  <a:lnTo>
                    <a:pt x="244" y="265"/>
                  </a:lnTo>
                  <a:lnTo>
                    <a:pt x="244" y="265"/>
                  </a:lnTo>
                  <a:lnTo>
                    <a:pt x="236" y="292"/>
                  </a:lnTo>
                  <a:lnTo>
                    <a:pt x="231" y="316"/>
                  </a:lnTo>
                  <a:lnTo>
                    <a:pt x="225" y="343"/>
                  </a:lnTo>
                  <a:lnTo>
                    <a:pt x="225" y="373"/>
                  </a:lnTo>
                  <a:lnTo>
                    <a:pt x="225" y="373"/>
                  </a:lnTo>
                  <a:lnTo>
                    <a:pt x="225" y="445"/>
                  </a:lnTo>
                  <a:lnTo>
                    <a:pt x="225" y="456"/>
                  </a:lnTo>
                  <a:lnTo>
                    <a:pt x="225" y="456"/>
                  </a:lnTo>
                  <a:lnTo>
                    <a:pt x="225" y="466"/>
                  </a:lnTo>
                  <a:lnTo>
                    <a:pt x="225" y="466"/>
                  </a:lnTo>
                  <a:lnTo>
                    <a:pt x="228" y="488"/>
                  </a:lnTo>
                  <a:lnTo>
                    <a:pt x="228" y="488"/>
                  </a:lnTo>
                  <a:lnTo>
                    <a:pt x="231" y="496"/>
                  </a:lnTo>
                  <a:lnTo>
                    <a:pt x="231" y="496"/>
                  </a:lnTo>
                  <a:lnTo>
                    <a:pt x="201" y="507"/>
                  </a:lnTo>
                  <a:lnTo>
                    <a:pt x="201" y="507"/>
                  </a:lnTo>
                  <a:lnTo>
                    <a:pt x="172" y="520"/>
                  </a:lnTo>
                  <a:lnTo>
                    <a:pt x="145" y="533"/>
                  </a:lnTo>
                  <a:lnTo>
                    <a:pt x="145" y="533"/>
                  </a:lnTo>
                  <a:lnTo>
                    <a:pt x="115" y="552"/>
                  </a:lnTo>
                  <a:lnTo>
                    <a:pt x="105" y="563"/>
                  </a:lnTo>
                  <a:lnTo>
                    <a:pt x="91" y="574"/>
                  </a:lnTo>
                  <a:lnTo>
                    <a:pt x="91" y="574"/>
                  </a:lnTo>
                  <a:lnTo>
                    <a:pt x="78" y="585"/>
                  </a:lnTo>
                  <a:lnTo>
                    <a:pt x="67" y="595"/>
                  </a:lnTo>
                  <a:lnTo>
                    <a:pt x="62" y="603"/>
                  </a:lnTo>
                  <a:lnTo>
                    <a:pt x="62" y="603"/>
                  </a:lnTo>
                  <a:lnTo>
                    <a:pt x="56" y="609"/>
                  </a:lnTo>
                  <a:lnTo>
                    <a:pt x="46" y="622"/>
                  </a:lnTo>
                  <a:lnTo>
                    <a:pt x="46" y="622"/>
                  </a:lnTo>
                  <a:lnTo>
                    <a:pt x="38" y="635"/>
                  </a:lnTo>
                  <a:lnTo>
                    <a:pt x="30" y="651"/>
                  </a:lnTo>
                  <a:lnTo>
                    <a:pt x="30" y="651"/>
                  </a:lnTo>
                  <a:lnTo>
                    <a:pt x="16" y="681"/>
                  </a:lnTo>
                  <a:lnTo>
                    <a:pt x="16" y="681"/>
                  </a:lnTo>
                  <a:lnTo>
                    <a:pt x="8" y="713"/>
                  </a:lnTo>
                  <a:lnTo>
                    <a:pt x="8" y="713"/>
                  </a:lnTo>
                  <a:lnTo>
                    <a:pt x="3" y="745"/>
                  </a:lnTo>
                  <a:lnTo>
                    <a:pt x="0" y="778"/>
                  </a:lnTo>
                  <a:lnTo>
                    <a:pt x="0" y="778"/>
                  </a:lnTo>
                  <a:lnTo>
                    <a:pt x="0" y="810"/>
                  </a:lnTo>
                  <a:lnTo>
                    <a:pt x="0" y="810"/>
                  </a:lnTo>
                  <a:lnTo>
                    <a:pt x="0" y="818"/>
                  </a:lnTo>
                  <a:lnTo>
                    <a:pt x="3" y="826"/>
                  </a:lnTo>
                  <a:lnTo>
                    <a:pt x="3" y="842"/>
                  </a:lnTo>
                  <a:lnTo>
                    <a:pt x="5" y="850"/>
                  </a:lnTo>
                  <a:lnTo>
                    <a:pt x="5" y="855"/>
                  </a:lnTo>
                  <a:lnTo>
                    <a:pt x="5" y="855"/>
                  </a:lnTo>
                  <a:lnTo>
                    <a:pt x="5" y="858"/>
                  </a:lnTo>
                  <a:lnTo>
                    <a:pt x="5" y="858"/>
                  </a:lnTo>
                  <a:lnTo>
                    <a:pt x="5" y="858"/>
                  </a:lnTo>
                  <a:lnTo>
                    <a:pt x="8" y="874"/>
                  </a:lnTo>
                  <a:lnTo>
                    <a:pt x="11" y="882"/>
                  </a:lnTo>
                  <a:lnTo>
                    <a:pt x="14" y="890"/>
                  </a:lnTo>
                  <a:lnTo>
                    <a:pt x="19" y="906"/>
                  </a:lnTo>
                  <a:lnTo>
                    <a:pt x="19" y="906"/>
                  </a:lnTo>
                  <a:lnTo>
                    <a:pt x="24" y="920"/>
                  </a:lnTo>
                  <a:lnTo>
                    <a:pt x="24" y="920"/>
                  </a:lnTo>
                  <a:lnTo>
                    <a:pt x="30" y="936"/>
                  </a:lnTo>
                  <a:lnTo>
                    <a:pt x="30" y="936"/>
                  </a:lnTo>
                  <a:lnTo>
                    <a:pt x="46" y="965"/>
                  </a:lnTo>
                  <a:lnTo>
                    <a:pt x="54" y="979"/>
                  </a:lnTo>
                  <a:lnTo>
                    <a:pt x="62" y="992"/>
                  </a:lnTo>
                  <a:lnTo>
                    <a:pt x="62" y="992"/>
                  </a:lnTo>
                  <a:lnTo>
                    <a:pt x="80" y="1016"/>
                  </a:lnTo>
                  <a:lnTo>
                    <a:pt x="80" y="1016"/>
                  </a:lnTo>
                  <a:lnTo>
                    <a:pt x="102" y="1040"/>
                  </a:lnTo>
                  <a:lnTo>
                    <a:pt x="102" y="1040"/>
                  </a:lnTo>
                  <a:lnTo>
                    <a:pt x="126" y="1062"/>
                  </a:lnTo>
                  <a:lnTo>
                    <a:pt x="148" y="1083"/>
                  </a:lnTo>
                  <a:lnTo>
                    <a:pt x="148" y="1083"/>
                  </a:lnTo>
                  <a:lnTo>
                    <a:pt x="172" y="1102"/>
                  </a:lnTo>
                  <a:lnTo>
                    <a:pt x="172" y="1102"/>
                  </a:lnTo>
                  <a:lnTo>
                    <a:pt x="196" y="1121"/>
                  </a:lnTo>
                  <a:lnTo>
                    <a:pt x="196" y="1121"/>
                  </a:lnTo>
                  <a:lnTo>
                    <a:pt x="247" y="1153"/>
                  </a:lnTo>
                  <a:lnTo>
                    <a:pt x="274" y="1169"/>
                  </a:lnTo>
                  <a:lnTo>
                    <a:pt x="274" y="1169"/>
                  </a:lnTo>
                  <a:lnTo>
                    <a:pt x="300" y="1185"/>
                  </a:lnTo>
                  <a:lnTo>
                    <a:pt x="300" y="1185"/>
                  </a:lnTo>
                  <a:lnTo>
                    <a:pt x="327" y="1199"/>
                  </a:lnTo>
                  <a:lnTo>
                    <a:pt x="327" y="1199"/>
                  </a:lnTo>
                  <a:lnTo>
                    <a:pt x="325" y="1207"/>
                  </a:lnTo>
                  <a:lnTo>
                    <a:pt x="325" y="1207"/>
                  </a:lnTo>
                  <a:lnTo>
                    <a:pt x="316" y="1225"/>
                  </a:lnTo>
                  <a:lnTo>
                    <a:pt x="311" y="1244"/>
                  </a:lnTo>
                  <a:lnTo>
                    <a:pt x="311" y="1244"/>
                  </a:lnTo>
                  <a:lnTo>
                    <a:pt x="306" y="1263"/>
                  </a:lnTo>
                  <a:lnTo>
                    <a:pt x="303" y="1282"/>
                  </a:lnTo>
                  <a:lnTo>
                    <a:pt x="303" y="1303"/>
                  </a:lnTo>
                  <a:lnTo>
                    <a:pt x="303" y="1322"/>
                  </a:lnTo>
                  <a:lnTo>
                    <a:pt x="303" y="1322"/>
                  </a:lnTo>
                  <a:lnTo>
                    <a:pt x="306" y="1341"/>
                  </a:lnTo>
                  <a:lnTo>
                    <a:pt x="306" y="1341"/>
                  </a:lnTo>
                  <a:lnTo>
                    <a:pt x="311" y="1362"/>
                  </a:lnTo>
                  <a:lnTo>
                    <a:pt x="316" y="1381"/>
                  </a:lnTo>
                  <a:lnTo>
                    <a:pt x="316" y="1381"/>
                  </a:lnTo>
                  <a:lnTo>
                    <a:pt x="325" y="1397"/>
                  </a:lnTo>
                  <a:lnTo>
                    <a:pt x="330" y="1408"/>
                  </a:lnTo>
                  <a:lnTo>
                    <a:pt x="330" y="1408"/>
                  </a:lnTo>
                  <a:lnTo>
                    <a:pt x="330" y="1408"/>
                  </a:lnTo>
                  <a:lnTo>
                    <a:pt x="330" y="1408"/>
                  </a:lnTo>
                  <a:lnTo>
                    <a:pt x="330" y="1411"/>
                  </a:lnTo>
                  <a:lnTo>
                    <a:pt x="333" y="1411"/>
                  </a:lnTo>
                  <a:lnTo>
                    <a:pt x="335" y="1416"/>
                  </a:lnTo>
                  <a:lnTo>
                    <a:pt x="335" y="1416"/>
                  </a:lnTo>
                  <a:lnTo>
                    <a:pt x="343" y="1429"/>
                  </a:lnTo>
                  <a:lnTo>
                    <a:pt x="343" y="1429"/>
                  </a:lnTo>
                  <a:lnTo>
                    <a:pt x="365" y="1461"/>
                  </a:lnTo>
                  <a:lnTo>
                    <a:pt x="378" y="1475"/>
                  </a:lnTo>
                  <a:lnTo>
                    <a:pt x="378" y="1475"/>
                  </a:lnTo>
                  <a:lnTo>
                    <a:pt x="389" y="1488"/>
                  </a:lnTo>
                  <a:lnTo>
                    <a:pt x="389" y="1488"/>
                  </a:lnTo>
                  <a:lnTo>
                    <a:pt x="416" y="1515"/>
                  </a:lnTo>
                  <a:lnTo>
                    <a:pt x="426" y="1529"/>
                  </a:lnTo>
                  <a:lnTo>
                    <a:pt x="426" y="1529"/>
                  </a:lnTo>
                  <a:lnTo>
                    <a:pt x="440" y="1539"/>
                  </a:lnTo>
                  <a:lnTo>
                    <a:pt x="469" y="1563"/>
                  </a:lnTo>
                  <a:lnTo>
                    <a:pt x="469" y="1563"/>
                  </a:lnTo>
                  <a:lnTo>
                    <a:pt x="499" y="1585"/>
                  </a:lnTo>
                  <a:lnTo>
                    <a:pt x="499" y="1585"/>
                  </a:lnTo>
                  <a:lnTo>
                    <a:pt x="512" y="1595"/>
                  </a:lnTo>
                  <a:lnTo>
                    <a:pt x="528" y="1604"/>
                  </a:lnTo>
                  <a:lnTo>
                    <a:pt x="528" y="1604"/>
                  </a:lnTo>
                  <a:lnTo>
                    <a:pt x="558" y="1622"/>
                  </a:lnTo>
                  <a:lnTo>
                    <a:pt x="590" y="1641"/>
                  </a:lnTo>
                  <a:lnTo>
                    <a:pt x="606" y="1649"/>
                  </a:lnTo>
                  <a:lnTo>
                    <a:pt x="606" y="1649"/>
                  </a:lnTo>
                  <a:lnTo>
                    <a:pt x="622" y="1657"/>
                  </a:lnTo>
                  <a:lnTo>
                    <a:pt x="654" y="1670"/>
                  </a:lnTo>
                  <a:lnTo>
                    <a:pt x="654" y="1670"/>
                  </a:lnTo>
                  <a:lnTo>
                    <a:pt x="687" y="1684"/>
                  </a:lnTo>
                  <a:lnTo>
                    <a:pt x="721" y="1697"/>
                  </a:lnTo>
                  <a:lnTo>
                    <a:pt x="721" y="1697"/>
                  </a:lnTo>
                  <a:lnTo>
                    <a:pt x="789" y="1719"/>
                  </a:lnTo>
                  <a:lnTo>
                    <a:pt x="789" y="1719"/>
                  </a:lnTo>
                  <a:lnTo>
                    <a:pt x="807" y="1722"/>
                  </a:lnTo>
                  <a:lnTo>
                    <a:pt x="823" y="1727"/>
                  </a:lnTo>
                  <a:lnTo>
                    <a:pt x="858" y="1732"/>
                  </a:lnTo>
                  <a:lnTo>
                    <a:pt x="858" y="1732"/>
                  </a:lnTo>
                  <a:lnTo>
                    <a:pt x="893" y="1740"/>
                  </a:lnTo>
                  <a:lnTo>
                    <a:pt x="928" y="1746"/>
                  </a:lnTo>
                  <a:lnTo>
                    <a:pt x="947" y="1748"/>
                  </a:lnTo>
                  <a:lnTo>
                    <a:pt x="955" y="1748"/>
                  </a:lnTo>
                  <a:lnTo>
                    <a:pt x="963" y="1751"/>
                  </a:lnTo>
                  <a:lnTo>
                    <a:pt x="998" y="1754"/>
                  </a:lnTo>
                  <a:lnTo>
                    <a:pt x="998" y="1754"/>
                  </a:lnTo>
                  <a:lnTo>
                    <a:pt x="1032" y="1756"/>
                  </a:lnTo>
                  <a:lnTo>
                    <a:pt x="1070" y="1759"/>
                  </a:lnTo>
                  <a:lnTo>
                    <a:pt x="1121" y="1759"/>
                  </a:lnTo>
                  <a:lnTo>
                    <a:pt x="1121" y="1762"/>
                  </a:lnTo>
                  <a:lnTo>
                    <a:pt x="1140" y="1762"/>
                  </a:lnTo>
                  <a:lnTo>
                    <a:pt x="1148" y="1762"/>
                  </a:lnTo>
                  <a:lnTo>
                    <a:pt x="1164" y="1788"/>
                  </a:lnTo>
                  <a:lnTo>
                    <a:pt x="1164" y="1788"/>
                  </a:lnTo>
                  <a:lnTo>
                    <a:pt x="1191" y="1821"/>
                  </a:lnTo>
                  <a:lnTo>
                    <a:pt x="1191" y="1821"/>
                  </a:lnTo>
                  <a:lnTo>
                    <a:pt x="1215" y="1853"/>
                  </a:lnTo>
                  <a:lnTo>
                    <a:pt x="1215" y="1853"/>
                  </a:lnTo>
                  <a:lnTo>
                    <a:pt x="1242" y="1885"/>
                  </a:lnTo>
                  <a:lnTo>
                    <a:pt x="1242" y="1885"/>
                  </a:lnTo>
                  <a:lnTo>
                    <a:pt x="1271" y="1915"/>
                  </a:lnTo>
                  <a:lnTo>
                    <a:pt x="1271" y="1915"/>
                  </a:lnTo>
                  <a:lnTo>
                    <a:pt x="1303" y="1941"/>
                  </a:lnTo>
                  <a:lnTo>
                    <a:pt x="1303" y="1941"/>
                  </a:lnTo>
                  <a:lnTo>
                    <a:pt x="1333" y="1968"/>
                  </a:lnTo>
                  <a:lnTo>
                    <a:pt x="1333" y="1968"/>
                  </a:lnTo>
                  <a:lnTo>
                    <a:pt x="1368" y="1992"/>
                  </a:lnTo>
                  <a:lnTo>
                    <a:pt x="1368" y="1992"/>
                  </a:lnTo>
                  <a:lnTo>
                    <a:pt x="1400" y="2016"/>
                  </a:lnTo>
                  <a:lnTo>
                    <a:pt x="1400" y="2016"/>
                  </a:lnTo>
                  <a:lnTo>
                    <a:pt x="1435" y="2038"/>
                  </a:lnTo>
                  <a:lnTo>
                    <a:pt x="1472" y="2059"/>
                  </a:lnTo>
                  <a:lnTo>
                    <a:pt x="1472" y="2059"/>
                  </a:lnTo>
                  <a:lnTo>
                    <a:pt x="1507" y="2078"/>
                  </a:lnTo>
                  <a:lnTo>
                    <a:pt x="1507" y="2078"/>
                  </a:lnTo>
                  <a:lnTo>
                    <a:pt x="1582" y="2110"/>
                  </a:lnTo>
                  <a:lnTo>
                    <a:pt x="1582" y="2110"/>
                  </a:lnTo>
                  <a:lnTo>
                    <a:pt x="1620" y="2124"/>
                  </a:lnTo>
                  <a:lnTo>
                    <a:pt x="1639" y="2132"/>
                  </a:lnTo>
                  <a:lnTo>
                    <a:pt x="1660" y="2137"/>
                  </a:lnTo>
                  <a:lnTo>
                    <a:pt x="1660" y="2137"/>
                  </a:lnTo>
                  <a:lnTo>
                    <a:pt x="1738" y="2161"/>
                  </a:lnTo>
                  <a:lnTo>
                    <a:pt x="1738" y="2161"/>
                  </a:lnTo>
                  <a:lnTo>
                    <a:pt x="1818" y="2177"/>
                  </a:lnTo>
                  <a:lnTo>
                    <a:pt x="1818" y="2177"/>
                  </a:lnTo>
                  <a:lnTo>
                    <a:pt x="1898" y="2191"/>
                  </a:lnTo>
                  <a:lnTo>
                    <a:pt x="1898" y="2191"/>
                  </a:lnTo>
                  <a:lnTo>
                    <a:pt x="1979" y="2199"/>
                  </a:lnTo>
                  <a:lnTo>
                    <a:pt x="1979" y="2199"/>
                  </a:lnTo>
                  <a:lnTo>
                    <a:pt x="2060" y="2204"/>
                  </a:lnTo>
                  <a:lnTo>
                    <a:pt x="2060" y="2204"/>
                  </a:lnTo>
                  <a:lnTo>
                    <a:pt x="2100" y="2202"/>
                  </a:lnTo>
                  <a:lnTo>
                    <a:pt x="2140" y="2202"/>
                  </a:lnTo>
                  <a:lnTo>
                    <a:pt x="2140" y="2202"/>
                  </a:lnTo>
                  <a:lnTo>
                    <a:pt x="2220" y="2193"/>
                  </a:lnTo>
                  <a:lnTo>
                    <a:pt x="2301" y="2180"/>
                  </a:lnTo>
                  <a:lnTo>
                    <a:pt x="2301" y="2180"/>
                  </a:lnTo>
                  <a:lnTo>
                    <a:pt x="2220" y="2191"/>
                  </a:lnTo>
                  <a:lnTo>
                    <a:pt x="2140" y="2193"/>
                  </a:lnTo>
                  <a:lnTo>
                    <a:pt x="2140" y="2193"/>
                  </a:lnTo>
                  <a:lnTo>
                    <a:pt x="2100" y="2196"/>
                  </a:lnTo>
                  <a:lnTo>
                    <a:pt x="2060" y="2193"/>
                  </a:lnTo>
                  <a:lnTo>
                    <a:pt x="2060" y="2193"/>
                  </a:lnTo>
                  <a:lnTo>
                    <a:pt x="1979" y="2188"/>
                  </a:lnTo>
                  <a:lnTo>
                    <a:pt x="1979" y="2188"/>
                  </a:lnTo>
                  <a:lnTo>
                    <a:pt x="1898" y="2177"/>
                  </a:lnTo>
                  <a:lnTo>
                    <a:pt x="1898" y="2177"/>
                  </a:lnTo>
                  <a:lnTo>
                    <a:pt x="1821" y="2161"/>
                  </a:lnTo>
                  <a:lnTo>
                    <a:pt x="1821" y="2161"/>
                  </a:lnTo>
                  <a:lnTo>
                    <a:pt x="1743" y="2143"/>
                  </a:lnTo>
                  <a:lnTo>
                    <a:pt x="1743" y="2143"/>
                  </a:lnTo>
                  <a:lnTo>
                    <a:pt x="1665" y="2116"/>
                  </a:lnTo>
                  <a:lnTo>
                    <a:pt x="1646" y="2110"/>
                  </a:lnTo>
                  <a:lnTo>
                    <a:pt x="1628" y="2102"/>
                  </a:lnTo>
                  <a:lnTo>
                    <a:pt x="1628" y="2102"/>
                  </a:lnTo>
                  <a:lnTo>
                    <a:pt x="1593" y="2089"/>
                  </a:lnTo>
                  <a:lnTo>
                    <a:pt x="1593" y="2089"/>
                  </a:lnTo>
                  <a:lnTo>
                    <a:pt x="1521" y="2054"/>
                  </a:lnTo>
                  <a:lnTo>
                    <a:pt x="1521" y="2054"/>
                  </a:lnTo>
                  <a:lnTo>
                    <a:pt x="1486" y="2035"/>
                  </a:lnTo>
                  <a:lnTo>
                    <a:pt x="1451" y="2014"/>
                  </a:lnTo>
                  <a:lnTo>
                    <a:pt x="1451" y="2014"/>
                  </a:lnTo>
                  <a:lnTo>
                    <a:pt x="1416" y="1992"/>
                  </a:lnTo>
                  <a:lnTo>
                    <a:pt x="1416" y="1992"/>
                  </a:lnTo>
                  <a:lnTo>
                    <a:pt x="1384" y="1968"/>
                  </a:lnTo>
                  <a:lnTo>
                    <a:pt x="1384" y="1968"/>
                  </a:lnTo>
                  <a:lnTo>
                    <a:pt x="1354" y="1944"/>
                  </a:lnTo>
                  <a:lnTo>
                    <a:pt x="1354" y="1944"/>
                  </a:lnTo>
                  <a:lnTo>
                    <a:pt x="1325" y="1917"/>
                  </a:lnTo>
                  <a:lnTo>
                    <a:pt x="1325" y="1917"/>
                  </a:lnTo>
                  <a:lnTo>
                    <a:pt x="1295" y="1891"/>
                  </a:lnTo>
                  <a:lnTo>
                    <a:pt x="1295" y="1891"/>
                  </a:lnTo>
                  <a:lnTo>
                    <a:pt x="1269" y="1861"/>
                  </a:lnTo>
                  <a:lnTo>
                    <a:pt x="1269" y="1861"/>
                  </a:lnTo>
                  <a:lnTo>
                    <a:pt x="1242" y="1831"/>
                  </a:lnTo>
                  <a:lnTo>
                    <a:pt x="1242" y="1831"/>
                  </a:lnTo>
                  <a:lnTo>
                    <a:pt x="1217" y="1799"/>
                  </a:lnTo>
                  <a:lnTo>
                    <a:pt x="1217" y="1799"/>
                  </a:lnTo>
                  <a:lnTo>
                    <a:pt x="1196" y="1767"/>
                  </a:lnTo>
                  <a:lnTo>
                    <a:pt x="1175" y="1735"/>
                  </a:lnTo>
                  <a:lnTo>
                    <a:pt x="1169" y="1724"/>
                  </a:lnTo>
                  <a:lnTo>
                    <a:pt x="1159" y="1724"/>
                  </a:lnTo>
                  <a:lnTo>
                    <a:pt x="1159" y="1724"/>
                  </a:lnTo>
                  <a:lnTo>
                    <a:pt x="1140" y="1722"/>
                  </a:lnTo>
                  <a:lnTo>
                    <a:pt x="1070" y="1719"/>
                  </a:lnTo>
                  <a:lnTo>
                    <a:pt x="1070" y="1719"/>
                  </a:lnTo>
                  <a:lnTo>
                    <a:pt x="1038" y="1716"/>
                  </a:lnTo>
                  <a:lnTo>
                    <a:pt x="1003" y="1713"/>
                  </a:lnTo>
                  <a:lnTo>
                    <a:pt x="968" y="1708"/>
                  </a:lnTo>
                  <a:lnTo>
                    <a:pt x="960" y="1708"/>
                  </a:lnTo>
                  <a:lnTo>
                    <a:pt x="952" y="1705"/>
                  </a:lnTo>
                  <a:lnTo>
                    <a:pt x="936" y="1703"/>
                  </a:lnTo>
                  <a:lnTo>
                    <a:pt x="901" y="1697"/>
                  </a:lnTo>
                  <a:lnTo>
                    <a:pt x="901" y="1697"/>
                  </a:lnTo>
                  <a:lnTo>
                    <a:pt x="866" y="1692"/>
                  </a:lnTo>
                  <a:lnTo>
                    <a:pt x="834" y="1681"/>
                  </a:lnTo>
                  <a:lnTo>
                    <a:pt x="818" y="1679"/>
                  </a:lnTo>
                  <a:lnTo>
                    <a:pt x="818" y="1679"/>
                  </a:lnTo>
                  <a:lnTo>
                    <a:pt x="802" y="1673"/>
                  </a:lnTo>
                  <a:lnTo>
                    <a:pt x="802" y="1673"/>
                  </a:lnTo>
                  <a:lnTo>
                    <a:pt x="737" y="1654"/>
                  </a:lnTo>
                  <a:lnTo>
                    <a:pt x="705" y="1641"/>
                  </a:lnTo>
                  <a:lnTo>
                    <a:pt x="705" y="1641"/>
                  </a:lnTo>
                  <a:lnTo>
                    <a:pt x="673" y="1628"/>
                  </a:lnTo>
                  <a:lnTo>
                    <a:pt x="644" y="1614"/>
                  </a:lnTo>
                  <a:lnTo>
                    <a:pt x="644" y="1614"/>
                  </a:lnTo>
                  <a:lnTo>
                    <a:pt x="628" y="1606"/>
                  </a:lnTo>
                  <a:lnTo>
                    <a:pt x="612" y="1598"/>
                  </a:lnTo>
                  <a:lnTo>
                    <a:pt x="582" y="1582"/>
                  </a:lnTo>
                  <a:lnTo>
                    <a:pt x="582" y="1582"/>
                  </a:lnTo>
                  <a:lnTo>
                    <a:pt x="555" y="1563"/>
                  </a:lnTo>
                  <a:lnTo>
                    <a:pt x="542" y="1555"/>
                  </a:lnTo>
                  <a:lnTo>
                    <a:pt x="542" y="1555"/>
                  </a:lnTo>
                  <a:lnTo>
                    <a:pt x="526" y="1545"/>
                  </a:lnTo>
                  <a:lnTo>
                    <a:pt x="499" y="1523"/>
                  </a:lnTo>
                  <a:lnTo>
                    <a:pt x="475" y="1501"/>
                  </a:lnTo>
                  <a:lnTo>
                    <a:pt x="475" y="1501"/>
                  </a:lnTo>
                  <a:lnTo>
                    <a:pt x="461" y="1491"/>
                  </a:lnTo>
                  <a:lnTo>
                    <a:pt x="450" y="1480"/>
                  </a:lnTo>
                  <a:lnTo>
                    <a:pt x="450" y="1480"/>
                  </a:lnTo>
                  <a:lnTo>
                    <a:pt x="429" y="1456"/>
                  </a:lnTo>
                  <a:lnTo>
                    <a:pt x="429" y="1456"/>
                  </a:lnTo>
                  <a:lnTo>
                    <a:pt x="419" y="1442"/>
                  </a:lnTo>
                  <a:lnTo>
                    <a:pt x="408" y="1429"/>
                  </a:lnTo>
                  <a:lnTo>
                    <a:pt x="408" y="1429"/>
                  </a:lnTo>
                  <a:lnTo>
                    <a:pt x="389" y="1402"/>
                  </a:lnTo>
                  <a:lnTo>
                    <a:pt x="389" y="1402"/>
                  </a:lnTo>
                  <a:lnTo>
                    <a:pt x="381" y="1389"/>
                  </a:lnTo>
                  <a:lnTo>
                    <a:pt x="375" y="1381"/>
                  </a:lnTo>
                  <a:lnTo>
                    <a:pt x="373" y="1376"/>
                  </a:lnTo>
                  <a:lnTo>
                    <a:pt x="373" y="1376"/>
                  </a:lnTo>
                  <a:lnTo>
                    <a:pt x="367" y="1362"/>
                  </a:lnTo>
                  <a:lnTo>
                    <a:pt x="362" y="1346"/>
                  </a:lnTo>
                  <a:lnTo>
                    <a:pt x="360" y="1333"/>
                  </a:lnTo>
                  <a:lnTo>
                    <a:pt x="360" y="1333"/>
                  </a:lnTo>
                  <a:lnTo>
                    <a:pt x="357" y="1317"/>
                  </a:lnTo>
                  <a:lnTo>
                    <a:pt x="357" y="1317"/>
                  </a:lnTo>
                  <a:lnTo>
                    <a:pt x="357" y="1287"/>
                  </a:lnTo>
                  <a:lnTo>
                    <a:pt x="365" y="1258"/>
                  </a:lnTo>
                  <a:lnTo>
                    <a:pt x="365" y="1258"/>
                  </a:lnTo>
                  <a:lnTo>
                    <a:pt x="373" y="1231"/>
                  </a:lnTo>
                  <a:lnTo>
                    <a:pt x="373" y="1231"/>
                  </a:lnTo>
                  <a:lnTo>
                    <a:pt x="381" y="1217"/>
                  </a:lnTo>
                  <a:lnTo>
                    <a:pt x="381" y="1217"/>
                  </a:lnTo>
                  <a:lnTo>
                    <a:pt x="384" y="1209"/>
                  </a:lnTo>
                  <a:lnTo>
                    <a:pt x="384" y="1209"/>
                  </a:lnTo>
                  <a:lnTo>
                    <a:pt x="389" y="1204"/>
                  </a:lnTo>
                  <a:lnTo>
                    <a:pt x="408" y="1177"/>
                  </a:lnTo>
                  <a:lnTo>
                    <a:pt x="378" y="1164"/>
                  </a:lnTo>
                  <a:lnTo>
                    <a:pt x="378" y="1164"/>
                  </a:lnTo>
                  <a:lnTo>
                    <a:pt x="327" y="1134"/>
                  </a:lnTo>
                  <a:lnTo>
                    <a:pt x="327" y="1134"/>
                  </a:lnTo>
                  <a:lnTo>
                    <a:pt x="303" y="1121"/>
                  </a:lnTo>
                  <a:lnTo>
                    <a:pt x="279" y="1105"/>
                  </a:lnTo>
                  <a:lnTo>
                    <a:pt x="279" y="1105"/>
                  </a:lnTo>
                  <a:lnTo>
                    <a:pt x="231" y="1072"/>
                  </a:lnTo>
                  <a:lnTo>
                    <a:pt x="231" y="1072"/>
                  </a:lnTo>
                  <a:lnTo>
                    <a:pt x="207" y="1056"/>
                  </a:lnTo>
                  <a:lnTo>
                    <a:pt x="207" y="1056"/>
                  </a:lnTo>
                  <a:lnTo>
                    <a:pt x="185" y="1038"/>
                  </a:lnTo>
                  <a:lnTo>
                    <a:pt x="185" y="1038"/>
                  </a:lnTo>
                  <a:lnTo>
                    <a:pt x="145" y="1000"/>
                  </a:lnTo>
                  <a:lnTo>
                    <a:pt x="145" y="1000"/>
                  </a:lnTo>
                  <a:lnTo>
                    <a:pt x="126" y="979"/>
                  </a:lnTo>
                  <a:lnTo>
                    <a:pt x="126" y="979"/>
                  </a:lnTo>
                  <a:lnTo>
                    <a:pt x="110" y="957"/>
                  </a:lnTo>
                  <a:lnTo>
                    <a:pt x="102" y="946"/>
                  </a:lnTo>
                  <a:lnTo>
                    <a:pt x="97" y="936"/>
                  </a:lnTo>
                  <a:lnTo>
                    <a:pt x="97" y="936"/>
                  </a:lnTo>
                  <a:lnTo>
                    <a:pt x="83" y="912"/>
                  </a:lnTo>
                  <a:lnTo>
                    <a:pt x="83" y="912"/>
                  </a:lnTo>
                  <a:lnTo>
                    <a:pt x="80" y="898"/>
                  </a:lnTo>
                  <a:lnTo>
                    <a:pt x="80" y="898"/>
                  </a:lnTo>
                  <a:lnTo>
                    <a:pt x="75" y="887"/>
                  </a:lnTo>
                  <a:lnTo>
                    <a:pt x="70" y="874"/>
                  </a:lnTo>
                  <a:lnTo>
                    <a:pt x="70" y="869"/>
                  </a:lnTo>
                  <a:lnTo>
                    <a:pt x="67" y="861"/>
                  </a:lnTo>
                  <a:lnTo>
                    <a:pt x="64" y="847"/>
                  </a:lnTo>
                  <a:lnTo>
                    <a:pt x="64" y="847"/>
                  </a:lnTo>
                  <a:lnTo>
                    <a:pt x="64" y="847"/>
                  </a:lnTo>
                  <a:lnTo>
                    <a:pt x="64" y="844"/>
                  </a:lnTo>
                  <a:lnTo>
                    <a:pt x="64" y="842"/>
                  </a:lnTo>
                  <a:lnTo>
                    <a:pt x="64" y="834"/>
                  </a:lnTo>
                  <a:lnTo>
                    <a:pt x="62" y="820"/>
                  </a:lnTo>
                  <a:lnTo>
                    <a:pt x="62" y="815"/>
                  </a:lnTo>
                  <a:lnTo>
                    <a:pt x="62" y="815"/>
                  </a:lnTo>
                  <a:lnTo>
                    <a:pt x="62" y="807"/>
                  </a:lnTo>
                  <a:lnTo>
                    <a:pt x="62" y="807"/>
                  </a:lnTo>
                  <a:lnTo>
                    <a:pt x="59" y="780"/>
                  </a:lnTo>
                  <a:lnTo>
                    <a:pt x="62" y="753"/>
                  </a:lnTo>
                  <a:lnTo>
                    <a:pt x="67" y="727"/>
                  </a:lnTo>
                  <a:lnTo>
                    <a:pt x="67" y="727"/>
                  </a:lnTo>
                  <a:lnTo>
                    <a:pt x="75" y="703"/>
                  </a:lnTo>
                  <a:lnTo>
                    <a:pt x="75" y="703"/>
                  </a:lnTo>
                  <a:lnTo>
                    <a:pt x="86" y="678"/>
                  </a:lnTo>
                  <a:lnTo>
                    <a:pt x="91" y="668"/>
                  </a:lnTo>
                  <a:lnTo>
                    <a:pt x="91" y="668"/>
                  </a:lnTo>
                  <a:lnTo>
                    <a:pt x="99" y="657"/>
                  </a:lnTo>
                  <a:lnTo>
                    <a:pt x="105" y="649"/>
                  </a:lnTo>
                  <a:lnTo>
                    <a:pt x="105" y="649"/>
                  </a:lnTo>
                  <a:lnTo>
                    <a:pt x="110" y="644"/>
                  </a:lnTo>
                  <a:lnTo>
                    <a:pt x="115" y="638"/>
                  </a:lnTo>
                  <a:lnTo>
                    <a:pt x="123" y="627"/>
                  </a:lnTo>
                  <a:lnTo>
                    <a:pt x="123" y="627"/>
                  </a:lnTo>
                  <a:lnTo>
                    <a:pt x="132" y="619"/>
                  </a:lnTo>
                  <a:lnTo>
                    <a:pt x="142" y="611"/>
                  </a:lnTo>
                  <a:lnTo>
                    <a:pt x="153" y="603"/>
                  </a:lnTo>
                  <a:lnTo>
                    <a:pt x="153" y="603"/>
                  </a:lnTo>
                  <a:lnTo>
                    <a:pt x="174" y="590"/>
                  </a:lnTo>
                  <a:lnTo>
                    <a:pt x="174" y="590"/>
                  </a:lnTo>
                  <a:lnTo>
                    <a:pt x="198" y="576"/>
                  </a:lnTo>
                  <a:lnTo>
                    <a:pt x="225" y="566"/>
                  </a:lnTo>
                  <a:lnTo>
                    <a:pt x="225" y="566"/>
                  </a:lnTo>
                  <a:lnTo>
                    <a:pt x="250" y="558"/>
                  </a:lnTo>
                  <a:lnTo>
                    <a:pt x="276" y="550"/>
                  </a:lnTo>
                  <a:lnTo>
                    <a:pt x="282" y="547"/>
                  </a:lnTo>
                  <a:lnTo>
                    <a:pt x="284" y="544"/>
                  </a:lnTo>
                  <a:lnTo>
                    <a:pt x="287" y="544"/>
                  </a:lnTo>
                  <a:lnTo>
                    <a:pt x="308" y="531"/>
                  </a:lnTo>
                  <a:lnTo>
                    <a:pt x="300" y="507"/>
                  </a:lnTo>
                  <a:lnTo>
                    <a:pt x="300" y="507"/>
                  </a:lnTo>
                  <a:lnTo>
                    <a:pt x="295" y="491"/>
                  </a:lnTo>
                  <a:lnTo>
                    <a:pt x="290" y="477"/>
                  </a:lnTo>
                  <a:lnTo>
                    <a:pt x="290" y="477"/>
                  </a:lnTo>
                  <a:lnTo>
                    <a:pt x="290" y="461"/>
                  </a:lnTo>
                  <a:lnTo>
                    <a:pt x="290" y="461"/>
                  </a:lnTo>
                  <a:lnTo>
                    <a:pt x="290" y="453"/>
                  </a:lnTo>
                  <a:lnTo>
                    <a:pt x="290" y="445"/>
                  </a:lnTo>
                  <a:lnTo>
                    <a:pt x="290" y="373"/>
                  </a:lnTo>
                  <a:lnTo>
                    <a:pt x="287" y="373"/>
                  </a:lnTo>
                  <a:lnTo>
                    <a:pt x="290" y="373"/>
                  </a:lnTo>
                  <a:lnTo>
                    <a:pt x="290" y="370"/>
                  </a:lnTo>
                  <a:lnTo>
                    <a:pt x="290" y="370"/>
                  </a:lnTo>
                  <a:lnTo>
                    <a:pt x="290" y="370"/>
                  </a:lnTo>
                  <a:lnTo>
                    <a:pt x="290" y="351"/>
                  </a:lnTo>
                  <a:lnTo>
                    <a:pt x="292" y="330"/>
                  </a:lnTo>
                  <a:lnTo>
                    <a:pt x="298" y="311"/>
                  </a:lnTo>
                  <a:lnTo>
                    <a:pt x="303" y="289"/>
                  </a:lnTo>
                  <a:lnTo>
                    <a:pt x="303" y="289"/>
                  </a:lnTo>
                  <a:lnTo>
                    <a:pt x="314" y="271"/>
                  </a:lnTo>
                  <a:lnTo>
                    <a:pt x="325" y="255"/>
                  </a:lnTo>
                  <a:lnTo>
                    <a:pt x="338" y="236"/>
                  </a:lnTo>
                  <a:lnTo>
                    <a:pt x="351" y="220"/>
                  </a:lnTo>
                  <a:lnTo>
                    <a:pt x="351" y="220"/>
                  </a:lnTo>
                  <a:lnTo>
                    <a:pt x="384" y="190"/>
                  </a:lnTo>
                  <a:lnTo>
                    <a:pt x="421" y="164"/>
                  </a:lnTo>
                  <a:lnTo>
                    <a:pt x="421" y="164"/>
                  </a:lnTo>
                  <a:lnTo>
                    <a:pt x="459" y="139"/>
                  </a:lnTo>
                  <a:lnTo>
                    <a:pt x="502" y="120"/>
                  </a:lnTo>
                  <a:lnTo>
                    <a:pt x="502" y="120"/>
                  </a:lnTo>
                  <a:lnTo>
                    <a:pt x="544" y="105"/>
                  </a:lnTo>
                  <a:lnTo>
                    <a:pt x="587" y="91"/>
                  </a:lnTo>
                  <a:lnTo>
                    <a:pt x="633" y="80"/>
                  </a:lnTo>
                  <a:lnTo>
                    <a:pt x="678" y="72"/>
                  </a:lnTo>
                  <a:lnTo>
                    <a:pt x="678" y="72"/>
                  </a:lnTo>
                  <a:lnTo>
                    <a:pt x="724" y="67"/>
                  </a:lnTo>
                  <a:lnTo>
                    <a:pt x="772" y="64"/>
                  </a:lnTo>
                  <a:lnTo>
                    <a:pt x="794" y="64"/>
                  </a:lnTo>
                  <a:lnTo>
                    <a:pt x="818" y="64"/>
                  </a:lnTo>
                  <a:lnTo>
                    <a:pt x="842" y="64"/>
                  </a:lnTo>
                  <a:lnTo>
                    <a:pt x="842" y="64"/>
                  </a:lnTo>
                  <a:lnTo>
                    <a:pt x="866" y="67"/>
                  </a:lnTo>
                  <a:lnTo>
                    <a:pt x="866" y="67"/>
                  </a:lnTo>
                  <a:lnTo>
                    <a:pt x="912" y="72"/>
                  </a:lnTo>
                  <a:lnTo>
                    <a:pt x="912" y="72"/>
                  </a:lnTo>
                  <a:lnTo>
                    <a:pt x="957" y="77"/>
                  </a:lnTo>
                  <a:lnTo>
                    <a:pt x="982" y="83"/>
                  </a:lnTo>
                  <a:lnTo>
                    <a:pt x="1006" y="88"/>
                  </a:lnTo>
                  <a:lnTo>
                    <a:pt x="1006" y="88"/>
                  </a:lnTo>
                  <a:lnTo>
                    <a:pt x="1051" y="99"/>
                  </a:lnTo>
                  <a:lnTo>
                    <a:pt x="1051" y="99"/>
                  </a:lnTo>
                  <a:lnTo>
                    <a:pt x="1097" y="110"/>
                  </a:lnTo>
                  <a:lnTo>
                    <a:pt x="1140" y="126"/>
                  </a:lnTo>
                  <a:lnTo>
                    <a:pt x="1140" y="126"/>
                  </a:lnTo>
                  <a:lnTo>
                    <a:pt x="1185" y="142"/>
                  </a:lnTo>
                  <a:lnTo>
                    <a:pt x="1185" y="142"/>
                  </a:lnTo>
                  <a:lnTo>
                    <a:pt x="1228" y="161"/>
                  </a:lnTo>
                  <a:lnTo>
                    <a:pt x="1271" y="180"/>
                  </a:lnTo>
                  <a:lnTo>
                    <a:pt x="1271" y="180"/>
                  </a:lnTo>
                  <a:lnTo>
                    <a:pt x="1311" y="201"/>
                  </a:lnTo>
                  <a:lnTo>
                    <a:pt x="1311" y="201"/>
                  </a:lnTo>
                  <a:lnTo>
                    <a:pt x="1352" y="225"/>
                  </a:lnTo>
                  <a:lnTo>
                    <a:pt x="1352" y="225"/>
                  </a:lnTo>
                  <a:lnTo>
                    <a:pt x="1392" y="252"/>
                  </a:lnTo>
                  <a:lnTo>
                    <a:pt x="1392" y="252"/>
                  </a:lnTo>
                  <a:lnTo>
                    <a:pt x="1429" y="279"/>
                  </a:lnTo>
                  <a:lnTo>
                    <a:pt x="1464" y="308"/>
                  </a:lnTo>
                  <a:lnTo>
                    <a:pt x="1464" y="308"/>
                  </a:lnTo>
                  <a:lnTo>
                    <a:pt x="1483" y="324"/>
                  </a:lnTo>
                  <a:lnTo>
                    <a:pt x="1499" y="340"/>
                  </a:lnTo>
                  <a:lnTo>
                    <a:pt x="1507" y="348"/>
                  </a:lnTo>
                  <a:lnTo>
                    <a:pt x="1512" y="357"/>
                  </a:lnTo>
                  <a:lnTo>
                    <a:pt x="1529" y="375"/>
                  </a:lnTo>
                  <a:lnTo>
                    <a:pt x="1539" y="389"/>
                  </a:lnTo>
                  <a:lnTo>
                    <a:pt x="1558" y="386"/>
                  </a:lnTo>
                  <a:lnTo>
                    <a:pt x="1558" y="386"/>
                  </a:lnTo>
                  <a:lnTo>
                    <a:pt x="1644" y="375"/>
                  </a:lnTo>
                  <a:lnTo>
                    <a:pt x="1644" y="375"/>
                  </a:lnTo>
                  <a:lnTo>
                    <a:pt x="1684" y="373"/>
                  </a:lnTo>
                  <a:lnTo>
                    <a:pt x="1684" y="373"/>
                  </a:lnTo>
                  <a:lnTo>
                    <a:pt x="1727" y="373"/>
                  </a:lnTo>
                  <a:lnTo>
                    <a:pt x="1727" y="373"/>
                  </a:lnTo>
                  <a:lnTo>
                    <a:pt x="1770" y="373"/>
                  </a:lnTo>
                  <a:lnTo>
                    <a:pt x="1813" y="375"/>
                  </a:lnTo>
                  <a:lnTo>
                    <a:pt x="1813" y="375"/>
                  </a:lnTo>
                  <a:lnTo>
                    <a:pt x="1856" y="378"/>
                  </a:lnTo>
                  <a:lnTo>
                    <a:pt x="1898" y="383"/>
                  </a:lnTo>
                  <a:lnTo>
                    <a:pt x="1898" y="383"/>
                  </a:lnTo>
                  <a:lnTo>
                    <a:pt x="1939" y="391"/>
                  </a:lnTo>
                  <a:lnTo>
                    <a:pt x="1960" y="397"/>
                  </a:lnTo>
                  <a:lnTo>
                    <a:pt x="1960" y="397"/>
                  </a:lnTo>
                  <a:lnTo>
                    <a:pt x="1982" y="399"/>
                  </a:lnTo>
                  <a:lnTo>
                    <a:pt x="2003" y="405"/>
                  </a:lnTo>
                  <a:lnTo>
                    <a:pt x="2003" y="405"/>
                  </a:lnTo>
                  <a:lnTo>
                    <a:pt x="2022" y="410"/>
                  </a:lnTo>
                  <a:lnTo>
                    <a:pt x="2062" y="423"/>
                  </a:lnTo>
                  <a:lnTo>
                    <a:pt x="2062" y="423"/>
                  </a:lnTo>
                  <a:lnTo>
                    <a:pt x="2102" y="437"/>
                  </a:lnTo>
                  <a:lnTo>
                    <a:pt x="2102" y="437"/>
                  </a:lnTo>
                  <a:lnTo>
                    <a:pt x="2124" y="445"/>
                  </a:lnTo>
                  <a:lnTo>
                    <a:pt x="2143" y="453"/>
                  </a:lnTo>
                  <a:lnTo>
                    <a:pt x="2161" y="461"/>
                  </a:lnTo>
                  <a:lnTo>
                    <a:pt x="2161" y="461"/>
                  </a:lnTo>
                  <a:lnTo>
                    <a:pt x="2183" y="472"/>
                  </a:lnTo>
                  <a:lnTo>
                    <a:pt x="2220" y="491"/>
                  </a:lnTo>
                  <a:lnTo>
                    <a:pt x="2231" y="493"/>
                  </a:lnTo>
                  <a:lnTo>
                    <a:pt x="2239" y="499"/>
                  </a:lnTo>
                  <a:lnTo>
                    <a:pt x="2258" y="509"/>
                  </a:lnTo>
                  <a:lnTo>
                    <a:pt x="2258" y="509"/>
                  </a:lnTo>
                  <a:lnTo>
                    <a:pt x="2296" y="531"/>
                  </a:lnTo>
                  <a:lnTo>
                    <a:pt x="2333" y="552"/>
                  </a:lnTo>
                  <a:lnTo>
                    <a:pt x="2333" y="552"/>
                  </a:lnTo>
                  <a:lnTo>
                    <a:pt x="2371" y="576"/>
                  </a:lnTo>
                  <a:lnTo>
                    <a:pt x="2371" y="576"/>
                  </a:lnTo>
                  <a:lnTo>
                    <a:pt x="2405" y="600"/>
                  </a:lnTo>
                  <a:lnTo>
                    <a:pt x="2421" y="611"/>
                  </a:lnTo>
                  <a:lnTo>
                    <a:pt x="2440" y="625"/>
                  </a:lnTo>
                  <a:lnTo>
                    <a:pt x="2440" y="625"/>
                  </a:lnTo>
                  <a:lnTo>
                    <a:pt x="2472" y="651"/>
                  </a:lnTo>
                  <a:lnTo>
                    <a:pt x="2472" y="651"/>
                  </a:lnTo>
                  <a:lnTo>
                    <a:pt x="2505" y="681"/>
                  </a:lnTo>
                  <a:lnTo>
                    <a:pt x="2505" y="681"/>
                  </a:lnTo>
                  <a:lnTo>
                    <a:pt x="2534" y="710"/>
                  </a:lnTo>
                  <a:lnTo>
                    <a:pt x="2534" y="710"/>
                  </a:lnTo>
                  <a:lnTo>
                    <a:pt x="2561" y="743"/>
                  </a:lnTo>
                  <a:lnTo>
                    <a:pt x="2574" y="759"/>
                  </a:lnTo>
                  <a:lnTo>
                    <a:pt x="2574" y="759"/>
                  </a:lnTo>
                  <a:lnTo>
                    <a:pt x="2585" y="778"/>
                  </a:lnTo>
                  <a:lnTo>
                    <a:pt x="2585" y="778"/>
                  </a:lnTo>
                  <a:lnTo>
                    <a:pt x="2596" y="794"/>
                  </a:lnTo>
                  <a:lnTo>
                    <a:pt x="2607" y="812"/>
                  </a:lnTo>
                  <a:lnTo>
                    <a:pt x="2607" y="812"/>
                  </a:lnTo>
                  <a:lnTo>
                    <a:pt x="2612" y="820"/>
                  </a:lnTo>
                  <a:lnTo>
                    <a:pt x="2617" y="831"/>
                  </a:lnTo>
                  <a:lnTo>
                    <a:pt x="2625" y="850"/>
                  </a:lnTo>
                  <a:lnTo>
                    <a:pt x="2633" y="869"/>
                  </a:lnTo>
                  <a:lnTo>
                    <a:pt x="2639" y="879"/>
                  </a:lnTo>
                  <a:lnTo>
                    <a:pt x="2639" y="879"/>
                  </a:lnTo>
                  <a:lnTo>
                    <a:pt x="2641" y="887"/>
                  </a:lnTo>
                  <a:lnTo>
                    <a:pt x="2647" y="909"/>
                  </a:lnTo>
                  <a:lnTo>
                    <a:pt x="2647" y="909"/>
                  </a:lnTo>
                  <a:lnTo>
                    <a:pt x="2652" y="928"/>
                  </a:lnTo>
                  <a:lnTo>
                    <a:pt x="2655" y="938"/>
                  </a:lnTo>
                  <a:lnTo>
                    <a:pt x="2657" y="949"/>
                  </a:lnTo>
                  <a:lnTo>
                    <a:pt x="2660" y="968"/>
                  </a:lnTo>
                  <a:lnTo>
                    <a:pt x="2666" y="987"/>
                  </a:lnTo>
                  <a:lnTo>
                    <a:pt x="2679" y="990"/>
                  </a:lnTo>
                  <a:lnTo>
                    <a:pt x="2679" y="990"/>
                  </a:lnTo>
                  <a:lnTo>
                    <a:pt x="2722" y="997"/>
                  </a:lnTo>
                  <a:lnTo>
                    <a:pt x="2762" y="1005"/>
                  </a:lnTo>
                  <a:lnTo>
                    <a:pt x="2762" y="1005"/>
                  </a:lnTo>
                  <a:lnTo>
                    <a:pt x="2802" y="1019"/>
                  </a:lnTo>
                  <a:lnTo>
                    <a:pt x="2840" y="1032"/>
                  </a:lnTo>
                  <a:lnTo>
                    <a:pt x="2840" y="1032"/>
                  </a:lnTo>
                  <a:lnTo>
                    <a:pt x="2880" y="1046"/>
                  </a:lnTo>
                  <a:lnTo>
                    <a:pt x="2918" y="1065"/>
                  </a:lnTo>
                  <a:lnTo>
                    <a:pt x="2918" y="1065"/>
                  </a:lnTo>
                  <a:lnTo>
                    <a:pt x="2953" y="1083"/>
                  </a:lnTo>
                  <a:lnTo>
                    <a:pt x="2990" y="1102"/>
                  </a:lnTo>
                  <a:lnTo>
                    <a:pt x="2990" y="1102"/>
                  </a:lnTo>
                  <a:lnTo>
                    <a:pt x="3022" y="1126"/>
                  </a:lnTo>
                  <a:lnTo>
                    <a:pt x="3057" y="1150"/>
                  </a:lnTo>
                  <a:lnTo>
                    <a:pt x="3087" y="1180"/>
                  </a:lnTo>
                  <a:lnTo>
                    <a:pt x="3113" y="1209"/>
                  </a:lnTo>
                  <a:lnTo>
                    <a:pt x="3113" y="1209"/>
                  </a:lnTo>
                  <a:lnTo>
                    <a:pt x="3137" y="1242"/>
                  </a:lnTo>
                  <a:lnTo>
                    <a:pt x="3159" y="1276"/>
                  </a:lnTo>
                  <a:lnTo>
                    <a:pt x="3159" y="1276"/>
                  </a:lnTo>
                  <a:lnTo>
                    <a:pt x="3175" y="1311"/>
                  </a:lnTo>
                  <a:lnTo>
                    <a:pt x="3175" y="1311"/>
                  </a:lnTo>
                  <a:lnTo>
                    <a:pt x="3180" y="1333"/>
                  </a:lnTo>
                  <a:lnTo>
                    <a:pt x="3180" y="1333"/>
                  </a:lnTo>
                  <a:lnTo>
                    <a:pt x="3180" y="1341"/>
                  </a:lnTo>
                  <a:lnTo>
                    <a:pt x="3183" y="1349"/>
                  </a:lnTo>
                  <a:lnTo>
                    <a:pt x="3183" y="1349"/>
                  </a:lnTo>
                  <a:lnTo>
                    <a:pt x="3183" y="1359"/>
                  </a:lnTo>
                  <a:lnTo>
                    <a:pt x="3183" y="1365"/>
                  </a:lnTo>
                  <a:lnTo>
                    <a:pt x="3183" y="1370"/>
                  </a:lnTo>
                  <a:lnTo>
                    <a:pt x="3183" y="1392"/>
                  </a:lnTo>
                  <a:lnTo>
                    <a:pt x="3186" y="1435"/>
                  </a:lnTo>
                  <a:lnTo>
                    <a:pt x="3186" y="1435"/>
                  </a:lnTo>
                  <a:lnTo>
                    <a:pt x="3186" y="1456"/>
                  </a:lnTo>
                  <a:lnTo>
                    <a:pt x="3183" y="1475"/>
                  </a:lnTo>
                  <a:lnTo>
                    <a:pt x="3183" y="1475"/>
                  </a:lnTo>
                  <a:lnTo>
                    <a:pt x="3180" y="1494"/>
                  </a:lnTo>
                  <a:lnTo>
                    <a:pt x="3175" y="1512"/>
                  </a:lnTo>
                  <a:lnTo>
                    <a:pt x="3175" y="1512"/>
                  </a:lnTo>
                  <a:lnTo>
                    <a:pt x="3167" y="1531"/>
                  </a:lnTo>
                  <a:lnTo>
                    <a:pt x="3159" y="1550"/>
                  </a:lnTo>
                  <a:lnTo>
                    <a:pt x="3159" y="1550"/>
                  </a:lnTo>
                  <a:lnTo>
                    <a:pt x="3137" y="1585"/>
                  </a:lnTo>
                  <a:lnTo>
                    <a:pt x="3137" y="1585"/>
                  </a:lnTo>
                  <a:lnTo>
                    <a:pt x="3111" y="1617"/>
                  </a:lnTo>
                  <a:lnTo>
                    <a:pt x="3081" y="1644"/>
                  </a:lnTo>
                  <a:lnTo>
                    <a:pt x="3081" y="1644"/>
                  </a:lnTo>
                  <a:lnTo>
                    <a:pt x="3049" y="1670"/>
                  </a:lnTo>
                  <a:lnTo>
                    <a:pt x="3014" y="1692"/>
                  </a:lnTo>
                  <a:lnTo>
                    <a:pt x="3014" y="1692"/>
                  </a:lnTo>
                  <a:lnTo>
                    <a:pt x="2979" y="1711"/>
                  </a:lnTo>
                  <a:lnTo>
                    <a:pt x="2939" y="1729"/>
                  </a:lnTo>
                  <a:lnTo>
                    <a:pt x="2939" y="1729"/>
                  </a:lnTo>
                  <a:lnTo>
                    <a:pt x="2901" y="1743"/>
                  </a:lnTo>
                  <a:lnTo>
                    <a:pt x="2861" y="1754"/>
                  </a:lnTo>
                  <a:lnTo>
                    <a:pt x="2818" y="1762"/>
                  </a:lnTo>
                  <a:lnTo>
                    <a:pt x="2778" y="1767"/>
                  </a:lnTo>
                  <a:lnTo>
                    <a:pt x="2770" y="1767"/>
                  </a:lnTo>
                  <a:lnTo>
                    <a:pt x="2770" y="1775"/>
                  </a:lnTo>
                  <a:lnTo>
                    <a:pt x="2770" y="1829"/>
                  </a:lnTo>
                  <a:lnTo>
                    <a:pt x="2770" y="1829"/>
                  </a:lnTo>
                  <a:lnTo>
                    <a:pt x="2770" y="1856"/>
                  </a:lnTo>
                  <a:lnTo>
                    <a:pt x="2770" y="1869"/>
                  </a:lnTo>
                  <a:lnTo>
                    <a:pt x="2770" y="1874"/>
                  </a:lnTo>
                  <a:lnTo>
                    <a:pt x="2770" y="1880"/>
                  </a:lnTo>
                  <a:lnTo>
                    <a:pt x="2767" y="1893"/>
                  </a:lnTo>
                  <a:lnTo>
                    <a:pt x="2767" y="1893"/>
                  </a:lnTo>
                  <a:lnTo>
                    <a:pt x="2765" y="1906"/>
                  </a:lnTo>
                  <a:lnTo>
                    <a:pt x="2765" y="1906"/>
                  </a:lnTo>
                  <a:lnTo>
                    <a:pt x="2757" y="1931"/>
                  </a:lnTo>
                  <a:lnTo>
                    <a:pt x="2757" y="1931"/>
                  </a:lnTo>
                  <a:lnTo>
                    <a:pt x="2751" y="1944"/>
                  </a:lnTo>
                  <a:lnTo>
                    <a:pt x="2751" y="1944"/>
                  </a:lnTo>
                  <a:lnTo>
                    <a:pt x="2746" y="1955"/>
                  </a:lnTo>
                  <a:lnTo>
                    <a:pt x="2746" y="1955"/>
                  </a:lnTo>
                  <a:lnTo>
                    <a:pt x="2735" y="1979"/>
                  </a:lnTo>
                  <a:lnTo>
                    <a:pt x="2735" y="1979"/>
                  </a:lnTo>
                  <a:lnTo>
                    <a:pt x="2727" y="1990"/>
                  </a:lnTo>
                  <a:lnTo>
                    <a:pt x="2719" y="2000"/>
                  </a:lnTo>
                  <a:lnTo>
                    <a:pt x="2714" y="2006"/>
                  </a:lnTo>
                  <a:lnTo>
                    <a:pt x="2711" y="2009"/>
                  </a:lnTo>
                  <a:lnTo>
                    <a:pt x="2700" y="2019"/>
                  </a:lnTo>
                  <a:lnTo>
                    <a:pt x="2700" y="2019"/>
                  </a:lnTo>
                  <a:lnTo>
                    <a:pt x="2682" y="2038"/>
                  </a:lnTo>
                  <a:lnTo>
                    <a:pt x="2682" y="2038"/>
                  </a:lnTo>
                  <a:lnTo>
                    <a:pt x="2660" y="2054"/>
                  </a:lnTo>
                  <a:lnTo>
                    <a:pt x="2649" y="2062"/>
                  </a:lnTo>
                  <a:lnTo>
                    <a:pt x="2639" y="2070"/>
                  </a:lnTo>
                  <a:lnTo>
                    <a:pt x="2639" y="2070"/>
                  </a:lnTo>
                  <a:lnTo>
                    <a:pt x="2617" y="2084"/>
                  </a:lnTo>
                  <a:lnTo>
                    <a:pt x="2617" y="2084"/>
                  </a:lnTo>
                  <a:lnTo>
                    <a:pt x="2593" y="2097"/>
                  </a:lnTo>
                  <a:lnTo>
                    <a:pt x="2593" y="2097"/>
                  </a:lnTo>
                  <a:lnTo>
                    <a:pt x="2569" y="2108"/>
                  </a:lnTo>
                  <a:lnTo>
                    <a:pt x="2569" y="2108"/>
                  </a:lnTo>
                  <a:lnTo>
                    <a:pt x="2593" y="2097"/>
                  </a:lnTo>
                  <a:lnTo>
                    <a:pt x="2593" y="2097"/>
                  </a:lnTo>
                  <a:lnTo>
                    <a:pt x="2617" y="2086"/>
                  </a:lnTo>
                  <a:lnTo>
                    <a:pt x="2617" y="2086"/>
                  </a:lnTo>
                  <a:lnTo>
                    <a:pt x="2641" y="2073"/>
                  </a:lnTo>
                  <a:lnTo>
                    <a:pt x="2652" y="2065"/>
                  </a:lnTo>
                  <a:lnTo>
                    <a:pt x="2663" y="2057"/>
                  </a:lnTo>
                  <a:lnTo>
                    <a:pt x="2663" y="2057"/>
                  </a:lnTo>
                  <a:lnTo>
                    <a:pt x="2684" y="2040"/>
                  </a:lnTo>
                  <a:lnTo>
                    <a:pt x="2684" y="2040"/>
                  </a:lnTo>
                  <a:lnTo>
                    <a:pt x="2706" y="2025"/>
                  </a:lnTo>
                  <a:lnTo>
                    <a:pt x="2714" y="2014"/>
                  </a:lnTo>
                  <a:lnTo>
                    <a:pt x="2719" y="2009"/>
                  </a:lnTo>
                  <a:lnTo>
                    <a:pt x="2724" y="2003"/>
                  </a:lnTo>
                  <a:lnTo>
                    <a:pt x="2732" y="1992"/>
                  </a:lnTo>
                  <a:lnTo>
                    <a:pt x="2732" y="1992"/>
                  </a:lnTo>
                  <a:lnTo>
                    <a:pt x="2741" y="1981"/>
                  </a:lnTo>
                  <a:lnTo>
                    <a:pt x="2741" y="1981"/>
                  </a:lnTo>
                  <a:lnTo>
                    <a:pt x="2754" y="1960"/>
                  </a:lnTo>
                  <a:lnTo>
                    <a:pt x="2754" y="1960"/>
                  </a:lnTo>
                  <a:lnTo>
                    <a:pt x="2762" y="1947"/>
                  </a:lnTo>
                  <a:lnTo>
                    <a:pt x="2762" y="1947"/>
                  </a:lnTo>
                  <a:lnTo>
                    <a:pt x="2767" y="1936"/>
                  </a:lnTo>
                  <a:lnTo>
                    <a:pt x="2767" y="1936"/>
                  </a:lnTo>
                  <a:lnTo>
                    <a:pt x="2776" y="1909"/>
                  </a:lnTo>
                  <a:lnTo>
                    <a:pt x="2776" y="1909"/>
                  </a:lnTo>
                  <a:lnTo>
                    <a:pt x="2778" y="1896"/>
                  </a:lnTo>
                  <a:lnTo>
                    <a:pt x="2781" y="1882"/>
                  </a:lnTo>
                  <a:lnTo>
                    <a:pt x="2781" y="1874"/>
                  </a:lnTo>
                  <a:lnTo>
                    <a:pt x="2783" y="1869"/>
                  </a:lnTo>
                  <a:lnTo>
                    <a:pt x="2783" y="1856"/>
                  </a:lnTo>
                  <a:lnTo>
                    <a:pt x="2783" y="1856"/>
                  </a:lnTo>
                  <a:lnTo>
                    <a:pt x="2783" y="1829"/>
                  </a:lnTo>
                  <a:lnTo>
                    <a:pt x="2786" y="1783"/>
                  </a:lnTo>
                  <a:lnTo>
                    <a:pt x="2786" y="1783"/>
                  </a:lnTo>
                  <a:lnTo>
                    <a:pt x="2826" y="1778"/>
                  </a:lnTo>
                  <a:lnTo>
                    <a:pt x="2866" y="1770"/>
                  </a:lnTo>
                  <a:lnTo>
                    <a:pt x="2907" y="1759"/>
                  </a:lnTo>
                  <a:lnTo>
                    <a:pt x="2947" y="1748"/>
                  </a:lnTo>
                  <a:lnTo>
                    <a:pt x="2947" y="1748"/>
                  </a:lnTo>
                  <a:lnTo>
                    <a:pt x="2987" y="1732"/>
                  </a:lnTo>
                  <a:lnTo>
                    <a:pt x="3028" y="1713"/>
                  </a:lnTo>
                  <a:lnTo>
                    <a:pt x="3028" y="1713"/>
                  </a:lnTo>
                  <a:lnTo>
                    <a:pt x="3062" y="1689"/>
                  </a:lnTo>
                  <a:lnTo>
                    <a:pt x="3097" y="1663"/>
                  </a:lnTo>
                  <a:lnTo>
                    <a:pt x="3097" y="1663"/>
                  </a:lnTo>
                  <a:lnTo>
                    <a:pt x="3132" y="1633"/>
                  </a:lnTo>
                  <a:lnTo>
                    <a:pt x="3159" y="1601"/>
                  </a:lnTo>
                  <a:lnTo>
                    <a:pt x="3159" y="1601"/>
                  </a:lnTo>
                  <a:lnTo>
                    <a:pt x="3172" y="1582"/>
                  </a:lnTo>
                  <a:lnTo>
                    <a:pt x="3183" y="1563"/>
                  </a:lnTo>
                  <a:lnTo>
                    <a:pt x="3183" y="1563"/>
                  </a:lnTo>
                  <a:lnTo>
                    <a:pt x="3194" y="1545"/>
                  </a:lnTo>
                  <a:lnTo>
                    <a:pt x="3202" y="1523"/>
                  </a:lnTo>
                  <a:lnTo>
                    <a:pt x="3202" y="1523"/>
                  </a:lnTo>
                  <a:lnTo>
                    <a:pt x="3210" y="1501"/>
                  </a:lnTo>
                  <a:lnTo>
                    <a:pt x="3212" y="1477"/>
                  </a:lnTo>
                  <a:lnTo>
                    <a:pt x="3212" y="1477"/>
                  </a:lnTo>
                  <a:lnTo>
                    <a:pt x="3215" y="1456"/>
                  </a:lnTo>
                  <a:lnTo>
                    <a:pt x="3215" y="1435"/>
                  </a:lnTo>
                  <a:lnTo>
                    <a:pt x="3218" y="1392"/>
                  </a:lnTo>
                  <a:lnTo>
                    <a:pt x="3218" y="1370"/>
                  </a:lnTo>
                  <a:lnTo>
                    <a:pt x="3218" y="1365"/>
                  </a:lnTo>
                  <a:lnTo>
                    <a:pt x="3218" y="1359"/>
                  </a:lnTo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86" name="Freeform 34"/>
            <p:cNvSpPr>
              <a:spLocks noChangeArrowheads="1"/>
            </p:cNvSpPr>
            <p:nvPr/>
          </p:nvSpPr>
          <p:spPr bwMode="gray">
            <a:xfrm>
              <a:off x="1135474" y="6172806"/>
              <a:ext cx="516840" cy="354000"/>
            </a:xfrm>
            <a:custGeom>
              <a:avLst/>
              <a:gdLst>
                <a:gd name="T0" fmla="*/ 3143 w 3219"/>
                <a:gd name="T1" fmla="*/ 1185 h 2205"/>
                <a:gd name="T2" fmla="*/ 2773 w 3219"/>
                <a:gd name="T3" fmla="*/ 962 h 2205"/>
                <a:gd name="T4" fmla="*/ 2657 w 3219"/>
                <a:gd name="T5" fmla="*/ 799 h 2205"/>
                <a:gd name="T6" fmla="*/ 2539 w 3219"/>
                <a:gd name="T7" fmla="*/ 644 h 2205"/>
                <a:gd name="T8" fmla="*/ 2266 w 3219"/>
                <a:gd name="T9" fmla="*/ 450 h 2205"/>
                <a:gd name="T10" fmla="*/ 2016 w 3219"/>
                <a:gd name="T11" fmla="*/ 348 h 2205"/>
                <a:gd name="T12" fmla="*/ 1681 w 3219"/>
                <a:gd name="T13" fmla="*/ 311 h 2205"/>
                <a:gd name="T14" fmla="*/ 1427 w 3219"/>
                <a:gd name="T15" fmla="*/ 198 h 2205"/>
                <a:gd name="T16" fmla="*/ 1067 w 3219"/>
                <a:gd name="T17" fmla="*/ 35 h 2205"/>
                <a:gd name="T18" fmla="*/ 770 w 3219"/>
                <a:gd name="T19" fmla="*/ 0 h 2205"/>
                <a:gd name="T20" fmla="*/ 306 w 3219"/>
                <a:gd name="T21" fmla="*/ 177 h 2205"/>
                <a:gd name="T22" fmla="*/ 225 w 3219"/>
                <a:gd name="T23" fmla="*/ 456 h 2205"/>
                <a:gd name="T24" fmla="*/ 91 w 3219"/>
                <a:gd name="T25" fmla="*/ 574 h 2205"/>
                <a:gd name="T26" fmla="*/ 8 w 3219"/>
                <a:gd name="T27" fmla="*/ 713 h 2205"/>
                <a:gd name="T28" fmla="*/ 5 w 3219"/>
                <a:gd name="T29" fmla="*/ 858 h 2205"/>
                <a:gd name="T30" fmla="*/ 62 w 3219"/>
                <a:gd name="T31" fmla="*/ 992 h 2205"/>
                <a:gd name="T32" fmla="*/ 274 w 3219"/>
                <a:gd name="T33" fmla="*/ 1169 h 2205"/>
                <a:gd name="T34" fmla="*/ 303 w 3219"/>
                <a:gd name="T35" fmla="*/ 1322 h 2205"/>
                <a:gd name="T36" fmla="*/ 335 w 3219"/>
                <a:gd name="T37" fmla="*/ 1416 h 2205"/>
                <a:gd name="T38" fmla="*/ 499 w 3219"/>
                <a:gd name="T39" fmla="*/ 1585 h 2205"/>
                <a:gd name="T40" fmla="*/ 721 w 3219"/>
                <a:gd name="T41" fmla="*/ 1697 h 2205"/>
                <a:gd name="T42" fmla="*/ 1032 w 3219"/>
                <a:gd name="T43" fmla="*/ 1756 h 2205"/>
                <a:gd name="T44" fmla="*/ 1271 w 3219"/>
                <a:gd name="T45" fmla="*/ 1915 h 2205"/>
                <a:gd name="T46" fmla="*/ 1507 w 3219"/>
                <a:gd name="T47" fmla="*/ 2078 h 2205"/>
                <a:gd name="T48" fmla="*/ 1979 w 3219"/>
                <a:gd name="T49" fmla="*/ 2199 h 2205"/>
                <a:gd name="T50" fmla="*/ 2060 w 3219"/>
                <a:gd name="T51" fmla="*/ 2193 h 2205"/>
                <a:gd name="T52" fmla="*/ 1593 w 3219"/>
                <a:gd name="T53" fmla="*/ 2089 h 2205"/>
                <a:gd name="T54" fmla="*/ 1295 w 3219"/>
                <a:gd name="T55" fmla="*/ 1891 h 2205"/>
                <a:gd name="T56" fmla="*/ 1070 w 3219"/>
                <a:gd name="T57" fmla="*/ 1719 h 2205"/>
                <a:gd name="T58" fmla="*/ 802 w 3219"/>
                <a:gd name="T59" fmla="*/ 1673 h 2205"/>
                <a:gd name="T60" fmla="*/ 542 w 3219"/>
                <a:gd name="T61" fmla="*/ 1555 h 2205"/>
                <a:gd name="T62" fmla="*/ 389 w 3219"/>
                <a:gd name="T63" fmla="*/ 1402 h 2205"/>
                <a:gd name="T64" fmla="*/ 373 w 3219"/>
                <a:gd name="T65" fmla="*/ 1231 h 2205"/>
                <a:gd name="T66" fmla="*/ 279 w 3219"/>
                <a:gd name="T67" fmla="*/ 1105 h 2205"/>
                <a:gd name="T68" fmla="*/ 97 w 3219"/>
                <a:gd name="T69" fmla="*/ 936 h 2205"/>
                <a:gd name="T70" fmla="*/ 64 w 3219"/>
                <a:gd name="T71" fmla="*/ 834 h 2205"/>
                <a:gd name="T72" fmla="*/ 91 w 3219"/>
                <a:gd name="T73" fmla="*/ 668 h 2205"/>
                <a:gd name="T74" fmla="*/ 198 w 3219"/>
                <a:gd name="T75" fmla="*/ 576 h 2205"/>
                <a:gd name="T76" fmla="*/ 290 w 3219"/>
                <a:gd name="T77" fmla="*/ 461 h 2205"/>
                <a:gd name="T78" fmla="*/ 303 w 3219"/>
                <a:gd name="T79" fmla="*/ 289 h 2205"/>
                <a:gd name="T80" fmla="*/ 633 w 3219"/>
                <a:gd name="T81" fmla="*/ 80 h 2205"/>
                <a:gd name="T82" fmla="*/ 982 w 3219"/>
                <a:gd name="T83" fmla="*/ 83 h 2205"/>
                <a:gd name="T84" fmla="*/ 1311 w 3219"/>
                <a:gd name="T85" fmla="*/ 201 h 2205"/>
                <a:gd name="T86" fmla="*/ 1558 w 3219"/>
                <a:gd name="T87" fmla="*/ 386 h 2205"/>
                <a:gd name="T88" fmla="*/ 1939 w 3219"/>
                <a:gd name="T89" fmla="*/ 391 h 2205"/>
                <a:gd name="T90" fmla="*/ 2161 w 3219"/>
                <a:gd name="T91" fmla="*/ 461 h 2205"/>
                <a:gd name="T92" fmla="*/ 2440 w 3219"/>
                <a:gd name="T93" fmla="*/ 625 h 2205"/>
                <a:gd name="T94" fmla="*/ 2607 w 3219"/>
                <a:gd name="T95" fmla="*/ 812 h 2205"/>
                <a:gd name="T96" fmla="*/ 2660 w 3219"/>
                <a:gd name="T97" fmla="*/ 968 h 2205"/>
                <a:gd name="T98" fmla="*/ 2990 w 3219"/>
                <a:gd name="T99" fmla="*/ 1102 h 2205"/>
                <a:gd name="T100" fmla="*/ 3180 w 3219"/>
                <a:gd name="T101" fmla="*/ 1341 h 2205"/>
                <a:gd name="T102" fmla="*/ 3175 w 3219"/>
                <a:gd name="T103" fmla="*/ 1512 h 2205"/>
                <a:gd name="T104" fmla="*/ 2939 w 3219"/>
                <a:gd name="T105" fmla="*/ 1729 h 2205"/>
                <a:gd name="T106" fmla="*/ 2767 w 3219"/>
                <a:gd name="T107" fmla="*/ 1893 h 2205"/>
                <a:gd name="T108" fmla="*/ 2711 w 3219"/>
                <a:gd name="T109" fmla="*/ 2009 h 2205"/>
                <a:gd name="T110" fmla="*/ 2569 w 3219"/>
                <a:gd name="T111" fmla="*/ 2108 h 2205"/>
                <a:gd name="T112" fmla="*/ 2724 w 3219"/>
                <a:gd name="T113" fmla="*/ 2003 h 2205"/>
                <a:gd name="T114" fmla="*/ 2781 w 3219"/>
                <a:gd name="T115" fmla="*/ 1882 h 2205"/>
                <a:gd name="T116" fmla="*/ 3028 w 3219"/>
                <a:gd name="T117" fmla="*/ 1713 h 2205"/>
                <a:gd name="T118" fmla="*/ 3210 w 3219"/>
                <a:gd name="T119" fmla="*/ 1501 h 2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219" h="2205">
                  <a:moveTo>
                    <a:pt x="3218" y="1359"/>
                  </a:moveTo>
                  <a:lnTo>
                    <a:pt x="3218" y="1359"/>
                  </a:lnTo>
                  <a:lnTo>
                    <a:pt x="3215" y="1349"/>
                  </a:lnTo>
                  <a:lnTo>
                    <a:pt x="3215" y="1335"/>
                  </a:lnTo>
                  <a:lnTo>
                    <a:pt x="3215" y="1335"/>
                  </a:lnTo>
                  <a:lnTo>
                    <a:pt x="3212" y="1325"/>
                  </a:lnTo>
                  <a:lnTo>
                    <a:pt x="3212" y="1325"/>
                  </a:lnTo>
                  <a:lnTo>
                    <a:pt x="3207" y="1303"/>
                  </a:lnTo>
                  <a:lnTo>
                    <a:pt x="3207" y="1303"/>
                  </a:lnTo>
                  <a:lnTo>
                    <a:pt x="3199" y="1282"/>
                  </a:lnTo>
                  <a:lnTo>
                    <a:pt x="3191" y="1260"/>
                  </a:lnTo>
                  <a:lnTo>
                    <a:pt x="3191" y="1260"/>
                  </a:lnTo>
                  <a:lnTo>
                    <a:pt x="3170" y="1220"/>
                  </a:lnTo>
                  <a:lnTo>
                    <a:pt x="3143" y="1185"/>
                  </a:lnTo>
                  <a:lnTo>
                    <a:pt x="3143" y="1185"/>
                  </a:lnTo>
                  <a:lnTo>
                    <a:pt x="3113" y="1153"/>
                  </a:lnTo>
                  <a:lnTo>
                    <a:pt x="3081" y="1121"/>
                  </a:lnTo>
                  <a:lnTo>
                    <a:pt x="3046" y="1094"/>
                  </a:lnTo>
                  <a:lnTo>
                    <a:pt x="3011" y="1070"/>
                  </a:lnTo>
                  <a:lnTo>
                    <a:pt x="3011" y="1070"/>
                  </a:lnTo>
                  <a:lnTo>
                    <a:pt x="2974" y="1046"/>
                  </a:lnTo>
                  <a:lnTo>
                    <a:pt x="2936" y="1024"/>
                  </a:lnTo>
                  <a:lnTo>
                    <a:pt x="2936" y="1024"/>
                  </a:lnTo>
                  <a:lnTo>
                    <a:pt x="2896" y="1005"/>
                  </a:lnTo>
                  <a:lnTo>
                    <a:pt x="2856" y="990"/>
                  </a:lnTo>
                  <a:lnTo>
                    <a:pt x="2856" y="990"/>
                  </a:lnTo>
                  <a:lnTo>
                    <a:pt x="2816" y="976"/>
                  </a:lnTo>
                  <a:lnTo>
                    <a:pt x="2773" y="962"/>
                  </a:lnTo>
                  <a:lnTo>
                    <a:pt x="2773" y="962"/>
                  </a:lnTo>
                  <a:lnTo>
                    <a:pt x="2706" y="946"/>
                  </a:lnTo>
                  <a:lnTo>
                    <a:pt x="2703" y="941"/>
                  </a:lnTo>
                  <a:lnTo>
                    <a:pt x="2700" y="928"/>
                  </a:lnTo>
                  <a:lnTo>
                    <a:pt x="2700" y="917"/>
                  </a:lnTo>
                  <a:lnTo>
                    <a:pt x="2700" y="917"/>
                  </a:lnTo>
                  <a:lnTo>
                    <a:pt x="2695" y="896"/>
                  </a:lnTo>
                  <a:lnTo>
                    <a:pt x="2687" y="874"/>
                  </a:lnTo>
                  <a:lnTo>
                    <a:pt x="2687" y="874"/>
                  </a:lnTo>
                  <a:lnTo>
                    <a:pt x="2684" y="863"/>
                  </a:lnTo>
                  <a:lnTo>
                    <a:pt x="2679" y="850"/>
                  </a:lnTo>
                  <a:lnTo>
                    <a:pt x="2671" y="828"/>
                  </a:lnTo>
                  <a:lnTo>
                    <a:pt x="2660" y="810"/>
                  </a:lnTo>
                  <a:lnTo>
                    <a:pt x="2657" y="799"/>
                  </a:lnTo>
                  <a:lnTo>
                    <a:pt x="2657" y="799"/>
                  </a:lnTo>
                  <a:lnTo>
                    <a:pt x="2649" y="788"/>
                  </a:lnTo>
                  <a:lnTo>
                    <a:pt x="2639" y="769"/>
                  </a:lnTo>
                  <a:lnTo>
                    <a:pt x="2639" y="769"/>
                  </a:lnTo>
                  <a:lnTo>
                    <a:pt x="2628" y="748"/>
                  </a:lnTo>
                  <a:lnTo>
                    <a:pt x="2628" y="748"/>
                  </a:lnTo>
                  <a:lnTo>
                    <a:pt x="2614" y="729"/>
                  </a:lnTo>
                  <a:lnTo>
                    <a:pt x="2601" y="710"/>
                  </a:lnTo>
                  <a:lnTo>
                    <a:pt x="2601" y="710"/>
                  </a:lnTo>
                  <a:lnTo>
                    <a:pt x="2572" y="675"/>
                  </a:lnTo>
                  <a:lnTo>
                    <a:pt x="2572" y="675"/>
                  </a:lnTo>
                  <a:lnTo>
                    <a:pt x="2555" y="660"/>
                  </a:lnTo>
                  <a:lnTo>
                    <a:pt x="2539" y="644"/>
                  </a:lnTo>
                  <a:lnTo>
                    <a:pt x="2539" y="644"/>
                  </a:lnTo>
                  <a:lnTo>
                    <a:pt x="2507" y="614"/>
                  </a:lnTo>
                  <a:lnTo>
                    <a:pt x="2507" y="614"/>
                  </a:lnTo>
                  <a:lnTo>
                    <a:pt x="2472" y="585"/>
                  </a:lnTo>
                  <a:lnTo>
                    <a:pt x="2472" y="585"/>
                  </a:lnTo>
                  <a:lnTo>
                    <a:pt x="2456" y="568"/>
                  </a:lnTo>
                  <a:lnTo>
                    <a:pt x="2438" y="558"/>
                  </a:lnTo>
                  <a:lnTo>
                    <a:pt x="2438" y="558"/>
                  </a:lnTo>
                  <a:lnTo>
                    <a:pt x="2400" y="531"/>
                  </a:lnTo>
                  <a:lnTo>
                    <a:pt x="2400" y="531"/>
                  </a:lnTo>
                  <a:lnTo>
                    <a:pt x="2362" y="507"/>
                  </a:lnTo>
                  <a:lnTo>
                    <a:pt x="2325" y="482"/>
                  </a:lnTo>
                  <a:lnTo>
                    <a:pt x="2325" y="482"/>
                  </a:lnTo>
                  <a:lnTo>
                    <a:pt x="2285" y="461"/>
                  </a:lnTo>
                  <a:lnTo>
                    <a:pt x="2266" y="450"/>
                  </a:lnTo>
                  <a:lnTo>
                    <a:pt x="2255" y="445"/>
                  </a:lnTo>
                  <a:lnTo>
                    <a:pt x="2247" y="440"/>
                  </a:lnTo>
                  <a:lnTo>
                    <a:pt x="2207" y="421"/>
                  </a:lnTo>
                  <a:lnTo>
                    <a:pt x="2207" y="421"/>
                  </a:lnTo>
                  <a:lnTo>
                    <a:pt x="2185" y="410"/>
                  </a:lnTo>
                  <a:lnTo>
                    <a:pt x="2167" y="402"/>
                  </a:lnTo>
                  <a:lnTo>
                    <a:pt x="2145" y="391"/>
                  </a:lnTo>
                  <a:lnTo>
                    <a:pt x="2145" y="391"/>
                  </a:lnTo>
                  <a:lnTo>
                    <a:pt x="2124" y="383"/>
                  </a:lnTo>
                  <a:lnTo>
                    <a:pt x="2124" y="383"/>
                  </a:lnTo>
                  <a:lnTo>
                    <a:pt x="2081" y="370"/>
                  </a:lnTo>
                  <a:lnTo>
                    <a:pt x="2038" y="357"/>
                  </a:lnTo>
                  <a:lnTo>
                    <a:pt x="2038" y="357"/>
                  </a:lnTo>
                  <a:lnTo>
                    <a:pt x="2016" y="348"/>
                  </a:lnTo>
                  <a:lnTo>
                    <a:pt x="1995" y="343"/>
                  </a:lnTo>
                  <a:lnTo>
                    <a:pt x="1995" y="343"/>
                  </a:lnTo>
                  <a:lnTo>
                    <a:pt x="1974" y="338"/>
                  </a:lnTo>
                  <a:lnTo>
                    <a:pt x="1952" y="332"/>
                  </a:lnTo>
                  <a:lnTo>
                    <a:pt x="1952" y="332"/>
                  </a:lnTo>
                  <a:lnTo>
                    <a:pt x="1907" y="324"/>
                  </a:lnTo>
                  <a:lnTo>
                    <a:pt x="1907" y="324"/>
                  </a:lnTo>
                  <a:lnTo>
                    <a:pt x="1861" y="319"/>
                  </a:lnTo>
                  <a:lnTo>
                    <a:pt x="1818" y="314"/>
                  </a:lnTo>
                  <a:lnTo>
                    <a:pt x="1818" y="314"/>
                  </a:lnTo>
                  <a:lnTo>
                    <a:pt x="1773" y="311"/>
                  </a:lnTo>
                  <a:lnTo>
                    <a:pt x="1727" y="311"/>
                  </a:lnTo>
                  <a:lnTo>
                    <a:pt x="1727" y="311"/>
                  </a:lnTo>
                  <a:lnTo>
                    <a:pt x="1681" y="311"/>
                  </a:lnTo>
                  <a:lnTo>
                    <a:pt x="1681" y="311"/>
                  </a:lnTo>
                  <a:lnTo>
                    <a:pt x="1639" y="314"/>
                  </a:lnTo>
                  <a:lnTo>
                    <a:pt x="1639" y="314"/>
                  </a:lnTo>
                  <a:lnTo>
                    <a:pt x="1566" y="322"/>
                  </a:lnTo>
                  <a:lnTo>
                    <a:pt x="1561" y="316"/>
                  </a:lnTo>
                  <a:lnTo>
                    <a:pt x="1553" y="305"/>
                  </a:lnTo>
                  <a:lnTo>
                    <a:pt x="1542" y="298"/>
                  </a:lnTo>
                  <a:lnTo>
                    <a:pt x="1526" y="279"/>
                  </a:lnTo>
                  <a:lnTo>
                    <a:pt x="1526" y="279"/>
                  </a:lnTo>
                  <a:lnTo>
                    <a:pt x="1507" y="263"/>
                  </a:lnTo>
                  <a:lnTo>
                    <a:pt x="1507" y="263"/>
                  </a:lnTo>
                  <a:lnTo>
                    <a:pt x="1467" y="230"/>
                  </a:lnTo>
                  <a:lnTo>
                    <a:pt x="1427" y="198"/>
                  </a:lnTo>
                  <a:lnTo>
                    <a:pt x="1427" y="198"/>
                  </a:lnTo>
                  <a:lnTo>
                    <a:pt x="1387" y="171"/>
                  </a:lnTo>
                  <a:lnTo>
                    <a:pt x="1387" y="171"/>
                  </a:lnTo>
                  <a:lnTo>
                    <a:pt x="1344" y="147"/>
                  </a:lnTo>
                  <a:lnTo>
                    <a:pt x="1344" y="147"/>
                  </a:lnTo>
                  <a:lnTo>
                    <a:pt x="1298" y="123"/>
                  </a:lnTo>
                  <a:lnTo>
                    <a:pt x="1298" y="123"/>
                  </a:lnTo>
                  <a:lnTo>
                    <a:pt x="1255" y="102"/>
                  </a:lnTo>
                  <a:lnTo>
                    <a:pt x="1255" y="102"/>
                  </a:lnTo>
                  <a:lnTo>
                    <a:pt x="1210" y="83"/>
                  </a:lnTo>
                  <a:lnTo>
                    <a:pt x="1210" y="83"/>
                  </a:lnTo>
                  <a:lnTo>
                    <a:pt x="1161" y="64"/>
                  </a:lnTo>
                  <a:lnTo>
                    <a:pt x="1161" y="64"/>
                  </a:lnTo>
                  <a:lnTo>
                    <a:pt x="1116" y="48"/>
                  </a:lnTo>
                  <a:lnTo>
                    <a:pt x="1067" y="35"/>
                  </a:lnTo>
                  <a:lnTo>
                    <a:pt x="1067" y="35"/>
                  </a:lnTo>
                  <a:lnTo>
                    <a:pt x="1019" y="24"/>
                  </a:lnTo>
                  <a:lnTo>
                    <a:pt x="995" y="19"/>
                  </a:lnTo>
                  <a:lnTo>
                    <a:pt x="968" y="16"/>
                  </a:lnTo>
                  <a:lnTo>
                    <a:pt x="968" y="16"/>
                  </a:lnTo>
                  <a:lnTo>
                    <a:pt x="920" y="8"/>
                  </a:lnTo>
                  <a:lnTo>
                    <a:pt x="920" y="8"/>
                  </a:lnTo>
                  <a:lnTo>
                    <a:pt x="869" y="2"/>
                  </a:lnTo>
                  <a:lnTo>
                    <a:pt x="869" y="2"/>
                  </a:lnTo>
                  <a:lnTo>
                    <a:pt x="845" y="0"/>
                  </a:lnTo>
                  <a:lnTo>
                    <a:pt x="821" y="0"/>
                  </a:lnTo>
                  <a:lnTo>
                    <a:pt x="794" y="0"/>
                  </a:lnTo>
                  <a:lnTo>
                    <a:pt x="770" y="0"/>
                  </a:lnTo>
                  <a:lnTo>
                    <a:pt x="770" y="0"/>
                  </a:lnTo>
                  <a:lnTo>
                    <a:pt x="719" y="2"/>
                  </a:lnTo>
                  <a:lnTo>
                    <a:pt x="671" y="8"/>
                  </a:lnTo>
                  <a:lnTo>
                    <a:pt x="671" y="8"/>
                  </a:lnTo>
                  <a:lnTo>
                    <a:pt x="619" y="16"/>
                  </a:lnTo>
                  <a:lnTo>
                    <a:pt x="571" y="29"/>
                  </a:lnTo>
                  <a:lnTo>
                    <a:pt x="523" y="43"/>
                  </a:lnTo>
                  <a:lnTo>
                    <a:pt x="475" y="61"/>
                  </a:lnTo>
                  <a:lnTo>
                    <a:pt x="475" y="61"/>
                  </a:lnTo>
                  <a:lnTo>
                    <a:pt x="429" y="83"/>
                  </a:lnTo>
                  <a:lnTo>
                    <a:pt x="386" y="110"/>
                  </a:lnTo>
                  <a:lnTo>
                    <a:pt x="386" y="110"/>
                  </a:lnTo>
                  <a:lnTo>
                    <a:pt x="343" y="139"/>
                  </a:lnTo>
                  <a:lnTo>
                    <a:pt x="325" y="158"/>
                  </a:lnTo>
                  <a:lnTo>
                    <a:pt x="306" y="177"/>
                  </a:lnTo>
                  <a:lnTo>
                    <a:pt x="306" y="177"/>
                  </a:lnTo>
                  <a:lnTo>
                    <a:pt x="287" y="195"/>
                  </a:lnTo>
                  <a:lnTo>
                    <a:pt x="271" y="217"/>
                  </a:lnTo>
                  <a:lnTo>
                    <a:pt x="257" y="241"/>
                  </a:lnTo>
                  <a:lnTo>
                    <a:pt x="244" y="265"/>
                  </a:lnTo>
                  <a:lnTo>
                    <a:pt x="244" y="265"/>
                  </a:lnTo>
                  <a:lnTo>
                    <a:pt x="236" y="292"/>
                  </a:lnTo>
                  <a:lnTo>
                    <a:pt x="231" y="316"/>
                  </a:lnTo>
                  <a:lnTo>
                    <a:pt x="225" y="343"/>
                  </a:lnTo>
                  <a:lnTo>
                    <a:pt x="225" y="373"/>
                  </a:lnTo>
                  <a:lnTo>
                    <a:pt x="225" y="373"/>
                  </a:lnTo>
                  <a:lnTo>
                    <a:pt x="225" y="445"/>
                  </a:lnTo>
                  <a:lnTo>
                    <a:pt x="225" y="456"/>
                  </a:lnTo>
                  <a:lnTo>
                    <a:pt x="225" y="456"/>
                  </a:lnTo>
                  <a:lnTo>
                    <a:pt x="225" y="466"/>
                  </a:lnTo>
                  <a:lnTo>
                    <a:pt x="225" y="466"/>
                  </a:lnTo>
                  <a:lnTo>
                    <a:pt x="228" y="488"/>
                  </a:lnTo>
                  <a:lnTo>
                    <a:pt x="228" y="488"/>
                  </a:lnTo>
                  <a:lnTo>
                    <a:pt x="231" y="496"/>
                  </a:lnTo>
                  <a:lnTo>
                    <a:pt x="231" y="496"/>
                  </a:lnTo>
                  <a:lnTo>
                    <a:pt x="201" y="507"/>
                  </a:lnTo>
                  <a:lnTo>
                    <a:pt x="201" y="507"/>
                  </a:lnTo>
                  <a:lnTo>
                    <a:pt x="172" y="520"/>
                  </a:lnTo>
                  <a:lnTo>
                    <a:pt x="145" y="533"/>
                  </a:lnTo>
                  <a:lnTo>
                    <a:pt x="145" y="533"/>
                  </a:lnTo>
                  <a:lnTo>
                    <a:pt x="115" y="552"/>
                  </a:lnTo>
                  <a:lnTo>
                    <a:pt x="105" y="563"/>
                  </a:lnTo>
                  <a:lnTo>
                    <a:pt x="91" y="574"/>
                  </a:lnTo>
                  <a:lnTo>
                    <a:pt x="91" y="574"/>
                  </a:lnTo>
                  <a:lnTo>
                    <a:pt x="78" y="585"/>
                  </a:lnTo>
                  <a:lnTo>
                    <a:pt x="67" y="595"/>
                  </a:lnTo>
                  <a:lnTo>
                    <a:pt x="62" y="603"/>
                  </a:lnTo>
                  <a:lnTo>
                    <a:pt x="62" y="603"/>
                  </a:lnTo>
                  <a:lnTo>
                    <a:pt x="56" y="609"/>
                  </a:lnTo>
                  <a:lnTo>
                    <a:pt x="46" y="622"/>
                  </a:lnTo>
                  <a:lnTo>
                    <a:pt x="46" y="622"/>
                  </a:lnTo>
                  <a:lnTo>
                    <a:pt x="38" y="635"/>
                  </a:lnTo>
                  <a:lnTo>
                    <a:pt x="30" y="651"/>
                  </a:lnTo>
                  <a:lnTo>
                    <a:pt x="30" y="651"/>
                  </a:lnTo>
                  <a:lnTo>
                    <a:pt x="16" y="681"/>
                  </a:lnTo>
                  <a:lnTo>
                    <a:pt x="16" y="681"/>
                  </a:lnTo>
                  <a:lnTo>
                    <a:pt x="8" y="713"/>
                  </a:lnTo>
                  <a:lnTo>
                    <a:pt x="8" y="713"/>
                  </a:lnTo>
                  <a:lnTo>
                    <a:pt x="3" y="745"/>
                  </a:lnTo>
                  <a:lnTo>
                    <a:pt x="0" y="778"/>
                  </a:lnTo>
                  <a:lnTo>
                    <a:pt x="0" y="778"/>
                  </a:lnTo>
                  <a:lnTo>
                    <a:pt x="0" y="810"/>
                  </a:lnTo>
                  <a:lnTo>
                    <a:pt x="0" y="810"/>
                  </a:lnTo>
                  <a:lnTo>
                    <a:pt x="0" y="818"/>
                  </a:lnTo>
                  <a:lnTo>
                    <a:pt x="3" y="826"/>
                  </a:lnTo>
                  <a:lnTo>
                    <a:pt x="3" y="842"/>
                  </a:lnTo>
                  <a:lnTo>
                    <a:pt x="5" y="850"/>
                  </a:lnTo>
                  <a:lnTo>
                    <a:pt x="5" y="855"/>
                  </a:lnTo>
                  <a:lnTo>
                    <a:pt x="5" y="855"/>
                  </a:lnTo>
                  <a:lnTo>
                    <a:pt x="5" y="858"/>
                  </a:lnTo>
                  <a:lnTo>
                    <a:pt x="5" y="858"/>
                  </a:lnTo>
                  <a:lnTo>
                    <a:pt x="5" y="858"/>
                  </a:lnTo>
                  <a:lnTo>
                    <a:pt x="8" y="874"/>
                  </a:lnTo>
                  <a:lnTo>
                    <a:pt x="11" y="882"/>
                  </a:lnTo>
                  <a:lnTo>
                    <a:pt x="14" y="890"/>
                  </a:lnTo>
                  <a:lnTo>
                    <a:pt x="19" y="906"/>
                  </a:lnTo>
                  <a:lnTo>
                    <a:pt x="19" y="906"/>
                  </a:lnTo>
                  <a:lnTo>
                    <a:pt x="24" y="920"/>
                  </a:lnTo>
                  <a:lnTo>
                    <a:pt x="24" y="920"/>
                  </a:lnTo>
                  <a:lnTo>
                    <a:pt x="30" y="936"/>
                  </a:lnTo>
                  <a:lnTo>
                    <a:pt x="30" y="936"/>
                  </a:lnTo>
                  <a:lnTo>
                    <a:pt x="46" y="965"/>
                  </a:lnTo>
                  <a:lnTo>
                    <a:pt x="54" y="979"/>
                  </a:lnTo>
                  <a:lnTo>
                    <a:pt x="62" y="992"/>
                  </a:lnTo>
                  <a:lnTo>
                    <a:pt x="62" y="992"/>
                  </a:lnTo>
                  <a:lnTo>
                    <a:pt x="80" y="1016"/>
                  </a:lnTo>
                  <a:lnTo>
                    <a:pt x="80" y="1016"/>
                  </a:lnTo>
                  <a:lnTo>
                    <a:pt x="102" y="1040"/>
                  </a:lnTo>
                  <a:lnTo>
                    <a:pt x="102" y="1040"/>
                  </a:lnTo>
                  <a:lnTo>
                    <a:pt x="126" y="1062"/>
                  </a:lnTo>
                  <a:lnTo>
                    <a:pt x="148" y="1083"/>
                  </a:lnTo>
                  <a:lnTo>
                    <a:pt x="148" y="1083"/>
                  </a:lnTo>
                  <a:lnTo>
                    <a:pt x="172" y="1102"/>
                  </a:lnTo>
                  <a:lnTo>
                    <a:pt x="172" y="1102"/>
                  </a:lnTo>
                  <a:lnTo>
                    <a:pt x="196" y="1121"/>
                  </a:lnTo>
                  <a:lnTo>
                    <a:pt x="196" y="1121"/>
                  </a:lnTo>
                  <a:lnTo>
                    <a:pt x="247" y="1153"/>
                  </a:lnTo>
                  <a:lnTo>
                    <a:pt x="274" y="1169"/>
                  </a:lnTo>
                  <a:lnTo>
                    <a:pt x="274" y="1169"/>
                  </a:lnTo>
                  <a:lnTo>
                    <a:pt x="300" y="1185"/>
                  </a:lnTo>
                  <a:lnTo>
                    <a:pt x="300" y="1185"/>
                  </a:lnTo>
                  <a:lnTo>
                    <a:pt x="327" y="1199"/>
                  </a:lnTo>
                  <a:lnTo>
                    <a:pt x="327" y="1199"/>
                  </a:lnTo>
                  <a:lnTo>
                    <a:pt x="325" y="1207"/>
                  </a:lnTo>
                  <a:lnTo>
                    <a:pt x="325" y="1207"/>
                  </a:lnTo>
                  <a:lnTo>
                    <a:pt x="316" y="1225"/>
                  </a:lnTo>
                  <a:lnTo>
                    <a:pt x="311" y="1244"/>
                  </a:lnTo>
                  <a:lnTo>
                    <a:pt x="311" y="1244"/>
                  </a:lnTo>
                  <a:lnTo>
                    <a:pt x="306" y="1263"/>
                  </a:lnTo>
                  <a:lnTo>
                    <a:pt x="303" y="1282"/>
                  </a:lnTo>
                  <a:lnTo>
                    <a:pt x="303" y="1303"/>
                  </a:lnTo>
                  <a:lnTo>
                    <a:pt x="303" y="1322"/>
                  </a:lnTo>
                  <a:lnTo>
                    <a:pt x="303" y="1322"/>
                  </a:lnTo>
                  <a:lnTo>
                    <a:pt x="306" y="1341"/>
                  </a:lnTo>
                  <a:lnTo>
                    <a:pt x="306" y="1341"/>
                  </a:lnTo>
                  <a:lnTo>
                    <a:pt x="311" y="1362"/>
                  </a:lnTo>
                  <a:lnTo>
                    <a:pt x="316" y="1381"/>
                  </a:lnTo>
                  <a:lnTo>
                    <a:pt x="316" y="1381"/>
                  </a:lnTo>
                  <a:lnTo>
                    <a:pt x="325" y="1397"/>
                  </a:lnTo>
                  <a:lnTo>
                    <a:pt x="330" y="1408"/>
                  </a:lnTo>
                  <a:lnTo>
                    <a:pt x="330" y="1408"/>
                  </a:lnTo>
                  <a:lnTo>
                    <a:pt x="330" y="1408"/>
                  </a:lnTo>
                  <a:lnTo>
                    <a:pt x="330" y="1408"/>
                  </a:lnTo>
                  <a:lnTo>
                    <a:pt x="330" y="1411"/>
                  </a:lnTo>
                  <a:lnTo>
                    <a:pt x="333" y="1411"/>
                  </a:lnTo>
                  <a:lnTo>
                    <a:pt x="335" y="1416"/>
                  </a:lnTo>
                  <a:lnTo>
                    <a:pt x="335" y="1416"/>
                  </a:lnTo>
                  <a:lnTo>
                    <a:pt x="343" y="1429"/>
                  </a:lnTo>
                  <a:lnTo>
                    <a:pt x="343" y="1429"/>
                  </a:lnTo>
                  <a:lnTo>
                    <a:pt x="365" y="1461"/>
                  </a:lnTo>
                  <a:lnTo>
                    <a:pt x="378" y="1475"/>
                  </a:lnTo>
                  <a:lnTo>
                    <a:pt x="378" y="1475"/>
                  </a:lnTo>
                  <a:lnTo>
                    <a:pt x="389" y="1488"/>
                  </a:lnTo>
                  <a:lnTo>
                    <a:pt x="389" y="1488"/>
                  </a:lnTo>
                  <a:lnTo>
                    <a:pt x="416" y="1515"/>
                  </a:lnTo>
                  <a:lnTo>
                    <a:pt x="426" y="1529"/>
                  </a:lnTo>
                  <a:lnTo>
                    <a:pt x="426" y="1529"/>
                  </a:lnTo>
                  <a:lnTo>
                    <a:pt x="440" y="1539"/>
                  </a:lnTo>
                  <a:lnTo>
                    <a:pt x="469" y="1563"/>
                  </a:lnTo>
                  <a:lnTo>
                    <a:pt x="469" y="1563"/>
                  </a:lnTo>
                  <a:lnTo>
                    <a:pt x="499" y="1585"/>
                  </a:lnTo>
                  <a:lnTo>
                    <a:pt x="499" y="1585"/>
                  </a:lnTo>
                  <a:lnTo>
                    <a:pt x="512" y="1595"/>
                  </a:lnTo>
                  <a:lnTo>
                    <a:pt x="528" y="1604"/>
                  </a:lnTo>
                  <a:lnTo>
                    <a:pt x="528" y="1604"/>
                  </a:lnTo>
                  <a:lnTo>
                    <a:pt x="558" y="1622"/>
                  </a:lnTo>
                  <a:lnTo>
                    <a:pt x="590" y="1641"/>
                  </a:lnTo>
                  <a:lnTo>
                    <a:pt x="606" y="1649"/>
                  </a:lnTo>
                  <a:lnTo>
                    <a:pt x="606" y="1649"/>
                  </a:lnTo>
                  <a:lnTo>
                    <a:pt x="622" y="1657"/>
                  </a:lnTo>
                  <a:lnTo>
                    <a:pt x="654" y="1670"/>
                  </a:lnTo>
                  <a:lnTo>
                    <a:pt x="654" y="1670"/>
                  </a:lnTo>
                  <a:lnTo>
                    <a:pt x="687" y="1684"/>
                  </a:lnTo>
                  <a:lnTo>
                    <a:pt x="721" y="1697"/>
                  </a:lnTo>
                  <a:lnTo>
                    <a:pt x="721" y="1697"/>
                  </a:lnTo>
                  <a:lnTo>
                    <a:pt x="789" y="1719"/>
                  </a:lnTo>
                  <a:lnTo>
                    <a:pt x="789" y="1719"/>
                  </a:lnTo>
                  <a:lnTo>
                    <a:pt x="807" y="1722"/>
                  </a:lnTo>
                  <a:lnTo>
                    <a:pt x="823" y="1727"/>
                  </a:lnTo>
                  <a:lnTo>
                    <a:pt x="858" y="1732"/>
                  </a:lnTo>
                  <a:lnTo>
                    <a:pt x="858" y="1732"/>
                  </a:lnTo>
                  <a:lnTo>
                    <a:pt x="893" y="1740"/>
                  </a:lnTo>
                  <a:lnTo>
                    <a:pt x="928" y="1746"/>
                  </a:lnTo>
                  <a:lnTo>
                    <a:pt x="947" y="1748"/>
                  </a:lnTo>
                  <a:lnTo>
                    <a:pt x="955" y="1748"/>
                  </a:lnTo>
                  <a:lnTo>
                    <a:pt x="963" y="1751"/>
                  </a:lnTo>
                  <a:lnTo>
                    <a:pt x="998" y="1754"/>
                  </a:lnTo>
                  <a:lnTo>
                    <a:pt x="998" y="1754"/>
                  </a:lnTo>
                  <a:lnTo>
                    <a:pt x="1032" y="1756"/>
                  </a:lnTo>
                  <a:lnTo>
                    <a:pt x="1070" y="1759"/>
                  </a:lnTo>
                  <a:lnTo>
                    <a:pt x="1121" y="1759"/>
                  </a:lnTo>
                  <a:lnTo>
                    <a:pt x="1121" y="1762"/>
                  </a:lnTo>
                  <a:lnTo>
                    <a:pt x="1140" y="1762"/>
                  </a:lnTo>
                  <a:lnTo>
                    <a:pt x="1148" y="1762"/>
                  </a:lnTo>
                  <a:lnTo>
                    <a:pt x="1164" y="1788"/>
                  </a:lnTo>
                  <a:lnTo>
                    <a:pt x="1164" y="1788"/>
                  </a:lnTo>
                  <a:lnTo>
                    <a:pt x="1191" y="1821"/>
                  </a:lnTo>
                  <a:lnTo>
                    <a:pt x="1191" y="1821"/>
                  </a:lnTo>
                  <a:lnTo>
                    <a:pt x="1215" y="1853"/>
                  </a:lnTo>
                  <a:lnTo>
                    <a:pt x="1215" y="1853"/>
                  </a:lnTo>
                  <a:lnTo>
                    <a:pt x="1242" y="1885"/>
                  </a:lnTo>
                  <a:lnTo>
                    <a:pt x="1242" y="1885"/>
                  </a:lnTo>
                  <a:lnTo>
                    <a:pt x="1271" y="1915"/>
                  </a:lnTo>
                  <a:lnTo>
                    <a:pt x="1271" y="1915"/>
                  </a:lnTo>
                  <a:lnTo>
                    <a:pt x="1303" y="1941"/>
                  </a:lnTo>
                  <a:lnTo>
                    <a:pt x="1303" y="1941"/>
                  </a:lnTo>
                  <a:lnTo>
                    <a:pt x="1333" y="1968"/>
                  </a:lnTo>
                  <a:lnTo>
                    <a:pt x="1333" y="1968"/>
                  </a:lnTo>
                  <a:lnTo>
                    <a:pt x="1368" y="1992"/>
                  </a:lnTo>
                  <a:lnTo>
                    <a:pt x="1368" y="1992"/>
                  </a:lnTo>
                  <a:lnTo>
                    <a:pt x="1400" y="2016"/>
                  </a:lnTo>
                  <a:lnTo>
                    <a:pt x="1400" y="2016"/>
                  </a:lnTo>
                  <a:lnTo>
                    <a:pt x="1435" y="2038"/>
                  </a:lnTo>
                  <a:lnTo>
                    <a:pt x="1472" y="2059"/>
                  </a:lnTo>
                  <a:lnTo>
                    <a:pt x="1472" y="2059"/>
                  </a:lnTo>
                  <a:lnTo>
                    <a:pt x="1507" y="2078"/>
                  </a:lnTo>
                  <a:lnTo>
                    <a:pt x="1507" y="2078"/>
                  </a:lnTo>
                  <a:lnTo>
                    <a:pt x="1582" y="2110"/>
                  </a:lnTo>
                  <a:lnTo>
                    <a:pt x="1582" y="2110"/>
                  </a:lnTo>
                  <a:lnTo>
                    <a:pt x="1620" y="2124"/>
                  </a:lnTo>
                  <a:lnTo>
                    <a:pt x="1639" y="2132"/>
                  </a:lnTo>
                  <a:lnTo>
                    <a:pt x="1660" y="2137"/>
                  </a:lnTo>
                  <a:lnTo>
                    <a:pt x="1660" y="2137"/>
                  </a:lnTo>
                  <a:lnTo>
                    <a:pt x="1738" y="2161"/>
                  </a:lnTo>
                  <a:lnTo>
                    <a:pt x="1738" y="2161"/>
                  </a:lnTo>
                  <a:lnTo>
                    <a:pt x="1818" y="2177"/>
                  </a:lnTo>
                  <a:lnTo>
                    <a:pt x="1818" y="2177"/>
                  </a:lnTo>
                  <a:lnTo>
                    <a:pt x="1898" y="2191"/>
                  </a:lnTo>
                  <a:lnTo>
                    <a:pt x="1898" y="2191"/>
                  </a:lnTo>
                  <a:lnTo>
                    <a:pt x="1979" y="2199"/>
                  </a:lnTo>
                  <a:lnTo>
                    <a:pt x="1979" y="2199"/>
                  </a:lnTo>
                  <a:lnTo>
                    <a:pt x="2060" y="2204"/>
                  </a:lnTo>
                  <a:lnTo>
                    <a:pt x="2060" y="2204"/>
                  </a:lnTo>
                  <a:lnTo>
                    <a:pt x="2100" y="2202"/>
                  </a:lnTo>
                  <a:lnTo>
                    <a:pt x="2140" y="2202"/>
                  </a:lnTo>
                  <a:lnTo>
                    <a:pt x="2140" y="2202"/>
                  </a:lnTo>
                  <a:lnTo>
                    <a:pt x="2220" y="2193"/>
                  </a:lnTo>
                  <a:lnTo>
                    <a:pt x="2301" y="2180"/>
                  </a:lnTo>
                  <a:lnTo>
                    <a:pt x="2301" y="2180"/>
                  </a:lnTo>
                  <a:lnTo>
                    <a:pt x="2220" y="2191"/>
                  </a:lnTo>
                  <a:lnTo>
                    <a:pt x="2140" y="2193"/>
                  </a:lnTo>
                  <a:lnTo>
                    <a:pt x="2140" y="2193"/>
                  </a:lnTo>
                  <a:lnTo>
                    <a:pt x="2100" y="2196"/>
                  </a:lnTo>
                  <a:lnTo>
                    <a:pt x="2060" y="2193"/>
                  </a:lnTo>
                  <a:lnTo>
                    <a:pt x="2060" y="2193"/>
                  </a:lnTo>
                  <a:lnTo>
                    <a:pt x="1979" y="2188"/>
                  </a:lnTo>
                  <a:lnTo>
                    <a:pt x="1979" y="2188"/>
                  </a:lnTo>
                  <a:lnTo>
                    <a:pt x="1898" y="2177"/>
                  </a:lnTo>
                  <a:lnTo>
                    <a:pt x="1898" y="2177"/>
                  </a:lnTo>
                  <a:lnTo>
                    <a:pt x="1821" y="2161"/>
                  </a:lnTo>
                  <a:lnTo>
                    <a:pt x="1821" y="2161"/>
                  </a:lnTo>
                  <a:lnTo>
                    <a:pt x="1743" y="2143"/>
                  </a:lnTo>
                  <a:lnTo>
                    <a:pt x="1743" y="2143"/>
                  </a:lnTo>
                  <a:lnTo>
                    <a:pt x="1665" y="2116"/>
                  </a:lnTo>
                  <a:lnTo>
                    <a:pt x="1646" y="2110"/>
                  </a:lnTo>
                  <a:lnTo>
                    <a:pt x="1628" y="2102"/>
                  </a:lnTo>
                  <a:lnTo>
                    <a:pt x="1628" y="2102"/>
                  </a:lnTo>
                  <a:lnTo>
                    <a:pt x="1593" y="2089"/>
                  </a:lnTo>
                  <a:lnTo>
                    <a:pt x="1593" y="2089"/>
                  </a:lnTo>
                  <a:lnTo>
                    <a:pt x="1521" y="2054"/>
                  </a:lnTo>
                  <a:lnTo>
                    <a:pt x="1521" y="2054"/>
                  </a:lnTo>
                  <a:lnTo>
                    <a:pt x="1486" y="2035"/>
                  </a:lnTo>
                  <a:lnTo>
                    <a:pt x="1451" y="2014"/>
                  </a:lnTo>
                  <a:lnTo>
                    <a:pt x="1451" y="2014"/>
                  </a:lnTo>
                  <a:lnTo>
                    <a:pt x="1416" y="1992"/>
                  </a:lnTo>
                  <a:lnTo>
                    <a:pt x="1416" y="1992"/>
                  </a:lnTo>
                  <a:lnTo>
                    <a:pt x="1384" y="1968"/>
                  </a:lnTo>
                  <a:lnTo>
                    <a:pt x="1384" y="1968"/>
                  </a:lnTo>
                  <a:lnTo>
                    <a:pt x="1354" y="1944"/>
                  </a:lnTo>
                  <a:lnTo>
                    <a:pt x="1354" y="1944"/>
                  </a:lnTo>
                  <a:lnTo>
                    <a:pt x="1325" y="1917"/>
                  </a:lnTo>
                  <a:lnTo>
                    <a:pt x="1325" y="1917"/>
                  </a:lnTo>
                  <a:lnTo>
                    <a:pt x="1295" y="1891"/>
                  </a:lnTo>
                  <a:lnTo>
                    <a:pt x="1295" y="1891"/>
                  </a:lnTo>
                  <a:lnTo>
                    <a:pt x="1269" y="1861"/>
                  </a:lnTo>
                  <a:lnTo>
                    <a:pt x="1269" y="1861"/>
                  </a:lnTo>
                  <a:lnTo>
                    <a:pt x="1242" y="1831"/>
                  </a:lnTo>
                  <a:lnTo>
                    <a:pt x="1242" y="1831"/>
                  </a:lnTo>
                  <a:lnTo>
                    <a:pt x="1217" y="1799"/>
                  </a:lnTo>
                  <a:lnTo>
                    <a:pt x="1217" y="1799"/>
                  </a:lnTo>
                  <a:lnTo>
                    <a:pt x="1196" y="1767"/>
                  </a:lnTo>
                  <a:lnTo>
                    <a:pt x="1175" y="1735"/>
                  </a:lnTo>
                  <a:lnTo>
                    <a:pt x="1169" y="1724"/>
                  </a:lnTo>
                  <a:lnTo>
                    <a:pt x="1159" y="1724"/>
                  </a:lnTo>
                  <a:lnTo>
                    <a:pt x="1159" y="1724"/>
                  </a:lnTo>
                  <a:lnTo>
                    <a:pt x="1140" y="1722"/>
                  </a:lnTo>
                  <a:lnTo>
                    <a:pt x="1070" y="1719"/>
                  </a:lnTo>
                  <a:lnTo>
                    <a:pt x="1070" y="1719"/>
                  </a:lnTo>
                  <a:lnTo>
                    <a:pt x="1038" y="1716"/>
                  </a:lnTo>
                  <a:lnTo>
                    <a:pt x="1003" y="1713"/>
                  </a:lnTo>
                  <a:lnTo>
                    <a:pt x="968" y="1708"/>
                  </a:lnTo>
                  <a:lnTo>
                    <a:pt x="960" y="1708"/>
                  </a:lnTo>
                  <a:lnTo>
                    <a:pt x="952" y="1705"/>
                  </a:lnTo>
                  <a:lnTo>
                    <a:pt x="936" y="1703"/>
                  </a:lnTo>
                  <a:lnTo>
                    <a:pt x="901" y="1697"/>
                  </a:lnTo>
                  <a:lnTo>
                    <a:pt x="901" y="1697"/>
                  </a:lnTo>
                  <a:lnTo>
                    <a:pt x="866" y="1692"/>
                  </a:lnTo>
                  <a:lnTo>
                    <a:pt x="834" y="1681"/>
                  </a:lnTo>
                  <a:lnTo>
                    <a:pt x="818" y="1679"/>
                  </a:lnTo>
                  <a:lnTo>
                    <a:pt x="818" y="1679"/>
                  </a:lnTo>
                  <a:lnTo>
                    <a:pt x="802" y="1673"/>
                  </a:lnTo>
                  <a:lnTo>
                    <a:pt x="802" y="1673"/>
                  </a:lnTo>
                  <a:lnTo>
                    <a:pt x="737" y="1654"/>
                  </a:lnTo>
                  <a:lnTo>
                    <a:pt x="705" y="1641"/>
                  </a:lnTo>
                  <a:lnTo>
                    <a:pt x="705" y="1641"/>
                  </a:lnTo>
                  <a:lnTo>
                    <a:pt x="673" y="1628"/>
                  </a:lnTo>
                  <a:lnTo>
                    <a:pt x="644" y="1614"/>
                  </a:lnTo>
                  <a:lnTo>
                    <a:pt x="644" y="1614"/>
                  </a:lnTo>
                  <a:lnTo>
                    <a:pt x="628" y="1606"/>
                  </a:lnTo>
                  <a:lnTo>
                    <a:pt x="612" y="1598"/>
                  </a:lnTo>
                  <a:lnTo>
                    <a:pt x="582" y="1582"/>
                  </a:lnTo>
                  <a:lnTo>
                    <a:pt x="582" y="1582"/>
                  </a:lnTo>
                  <a:lnTo>
                    <a:pt x="555" y="1563"/>
                  </a:lnTo>
                  <a:lnTo>
                    <a:pt x="542" y="1555"/>
                  </a:lnTo>
                  <a:lnTo>
                    <a:pt x="542" y="1555"/>
                  </a:lnTo>
                  <a:lnTo>
                    <a:pt x="526" y="1545"/>
                  </a:lnTo>
                  <a:lnTo>
                    <a:pt x="499" y="1523"/>
                  </a:lnTo>
                  <a:lnTo>
                    <a:pt x="475" y="1501"/>
                  </a:lnTo>
                  <a:lnTo>
                    <a:pt x="475" y="1501"/>
                  </a:lnTo>
                  <a:lnTo>
                    <a:pt x="461" y="1491"/>
                  </a:lnTo>
                  <a:lnTo>
                    <a:pt x="450" y="1480"/>
                  </a:lnTo>
                  <a:lnTo>
                    <a:pt x="450" y="1480"/>
                  </a:lnTo>
                  <a:lnTo>
                    <a:pt x="429" y="1456"/>
                  </a:lnTo>
                  <a:lnTo>
                    <a:pt x="429" y="1456"/>
                  </a:lnTo>
                  <a:lnTo>
                    <a:pt x="419" y="1442"/>
                  </a:lnTo>
                  <a:lnTo>
                    <a:pt x="408" y="1429"/>
                  </a:lnTo>
                  <a:lnTo>
                    <a:pt x="408" y="1429"/>
                  </a:lnTo>
                  <a:lnTo>
                    <a:pt x="389" y="1402"/>
                  </a:lnTo>
                  <a:lnTo>
                    <a:pt x="389" y="1402"/>
                  </a:lnTo>
                  <a:lnTo>
                    <a:pt x="381" y="1389"/>
                  </a:lnTo>
                  <a:lnTo>
                    <a:pt x="375" y="1381"/>
                  </a:lnTo>
                  <a:lnTo>
                    <a:pt x="373" y="1376"/>
                  </a:lnTo>
                  <a:lnTo>
                    <a:pt x="373" y="1376"/>
                  </a:lnTo>
                  <a:lnTo>
                    <a:pt x="367" y="1362"/>
                  </a:lnTo>
                  <a:lnTo>
                    <a:pt x="362" y="1346"/>
                  </a:lnTo>
                  <a:lnTo>
                    <a:pt x="360" y="1333"/>
                  </a:lnTo>
                  <a:lnTo>
                    <a:pt x="360" y="1333"/>
                  </a:lnTo>
                  <a:lnTo>
                    <a:pt x="357" y="1317"/>
                  </a:lnTo>
                  <a:lnTo>
                    <a:pt x="357" y="1317"/>
                  </a:lnTo>
                  <a:lnTo>
                    <a:pt x="357" y="1287"/>
                  </a:lnTo>
                  <a:lnTo>
                    <a:pt x="365" y="1258"/>
                  </a:lnTo>
                  <a:lnTo>
                    <a:pt x="365" y="1258"/>
                  </a:lnTo>
                  <a:lnTo>
                    <a:pt x="373" y="1231"/>
                  </a:lnTo>
                  <a:lnTo>
                    <a:pt x="373" y="1231"/>
                  </a:lnTo>
                  <a:lnTo>
                    <a:pt x="381" y="1217"/>
                  </a:lnTo>
                  <a:lnTo>
                    <a:pt x="381" y="1217"/>
                  </a:lnTo>
                  <a:lnTo>
                    <a:pt x="384" y="1209"/>
                  </a:lnTo>
                  <a:lnTo>
                    <a:pt x="384" y="1209"/>
                  </a:lnTo>
                  <a:lnTo>
                    <a:pt x="389" y="1204"/>
                  </a:lnTo>
                  <a:lnTo>
                    <a:pt x="408" y="1177"/>
                  </a:lnTo>
                  <a:lnTo>
                    <a:pt x="378" y="1164"/>
                  </a:lnTo>
                  <a:lnTo>
                    <a:pt x="378" y="1164"/>
                  </a:lnTo>
                  <a:lnTo>
                    <a:pt x="327" y="1134"/>
                  </a:lnTo>
                  <a:lnTo>
                    <a:pt x="327" y="1134"/>
                  </a:lnTo>
                  <a:lnTo>
                    <a:pt x="303" y="1121"/>
                  </a:lnTo>
                  <a:lnTo>
                    <a:pt x="279" y="1105"/>
                  </a:lnTo>
                  <a:lnTo>
                    <a:pt x="279" y="1105"/>
                  </a:lnTo>
                  <a:lnTo>
                    <a:pt x="231" y="1072"/>
                  </a:lnTo>
                  <a:lnTo>
                    <a:pt x="231" y="1072"/>
                  </a:lnTo>
                  <a:lnTo>
                    <a:pt x="207" y="1056"/>
                  </a:lnTo>
                  <a:lnTo>
                    <a:pt x="207" y="1056"/>
                  </a:lnTo>
                  <a:lnTo>
                    <a:pt x="185" y="1038"/>
                  </a:lnTo>
                  <a:lnTo>
                    <a:pt x="185" y="1038"/>
                  </a:lnTo>
                  <a:lnTo>
                    <a:pt x="145" y="1000"/>
                  </a:lnTo>
                  <a:lnTo>
                    <a:pt x="145" y="1000"/>
                  </a:lnTo>
                  <a:lnTo>
                    <a:pt x="126" y="979"/>
                  </a:lnTo>
                  <a:lnTo>
                    <a:pt x="126" y="979"/>
                  </a:lnTo>
                  <a:lnTo>
                    <a:pt x="110" y="957"/>
                  </a:lnTo>
                  <a:lnTo>
                    <a:pt x="102" y="946"/>
                  </a:lnTo>
                  <a:lnTo>
                    <a:pt x="97" y="936"/>
                  </a:lnTo>
                  <a:lnTo>
                    <a:pt x="97" y="936"/>
                  </a:lnTo>
                  <a:lnTo>
                    <a:pt x="83" y="912"/>
                  </a:lnTo>
                  <a:lnTo>
                    <a:pt x="83" y="912"/>
                  </a:lnTo>
                  <a:lnTo>
                    <a:pt x="80" y="898"/>
                  </a:lnTo>
                  <a:lnTo>
                    <a:pt x="80" y="898"/>
                  </a:lnTo>
                  <a:lnTo>
                    <a:pt x="75" y="887"/>
                  </a:lnTo>
                  <a:lnTo>
                    <a:pt x="70" y="874"/>
                  </a:lnTo>
                  <a:lnTo>
                    <a:pt x="70" y="869"/>
                  </a:lnTo>
                  <a:lnTo>
                    <a:pt x="67" y="861"/>
                  </a:lnTo>
                  <a:lnTo>
                    <a:pt x="64" y="847"/>
                  </a:lnTo>
                  <a:lnTo>
                    <a:pt x="64" y="847"/>
                  </a:lnTo>
                  <a:lnTo>
                    <a:pt x="64" y="847"/>
                  </a:lnTo>
                  <a:lnTo>
                    <a:pt x="64" y="844"/>
                  </a:lnTo>
                  <a:lnTo>
                    <a:pt x="64" y="842"/>
                  </a:lnTo>
                  <a:lnTo>
                    <a:pt x="64" y="834"/>
                  </a:lnTo>
                  <a:lnTo>
                    <a:pt x="62" y="820"/>
                  </a:lnTo>
                  <a:lnTo>
                    <a:pt x="62" y="815"/>
                  </a:lnTo>
                  <a:lnTo>
                    <a:pt x="62" y="815"/>
                  </a:lnTo>
                  <a:lnTo>
                    <a:pt x="62" y="807"/>
                  </a:lnTo>
                  <a:lnTo>
                    <a:pt x="62" y="807"/>
                  </a:lnTo>
                  <a:lnTo>
                    <a:pt x="59" y="780"/>
                  </a:lnTo>
                  <a:lnTo>
                    <a:pt x="62" y="753"/>
                  </a:lnTo>
                  <a:lnTo>
                    <a:pt x="67" y="727"/>
                  </a:lnTo>
                  <a:lnTo>
                    <a:pt x="67" y="727"/>
                  </a:lnTo>
                  <a:lnTo>
                    <a:pt x="75" y="703"/>
                  </a:lnTo>
                  <a:lnTo>
                    <a:pt x="75" y="703"/>
                  </a:lnTo>
                  <a:lnTo>
                    <a:pt x="86" y="678"/>
                  </a:lnTo>
                  <a:lnTo>
                    <a:pt x="91" y="668"/>
                  </a:lnTo>
                  <a:lnTo>
                    <a:pt x="91" y="668"/>
                  </a:lnTo>
                  <a:lnTo>
                    <a:pt x="99" y="657"/>
                  </a:lnTo>
                  <a:lnTo>
                    <a:pt x="105" y="649"/>
                  </a:lnTo>
                  <a:lnTo>
                    <a:pt x="105" y="649"/>
                  </a:lnTo>
                  <a:lnTo>
                    <a:pt x="110" y="644"/>
                  </a:lnTo>
                  <a:lnTo>
                    <a:pt x="115" y="638"/>
                  </a:lnTo>
                  <a:lnTo>
                    <a:pt x="123" y="627"/>
                  </a:lnTo>
                  <a:lnTo>
                    <a:pt x="123" y="627"/>
                  </a:lnTo>
                  <a:lnTo>
                    <a:pt x="132" y="619"/>
                  </a:lnTo>
                  <a:lnTo>
                    <a:pt x="142" y="611"/>
                  </a:lnTo>
                  <a:lnTo>
                    <a:pt x="153" y="603"/>
                  </a:lnTo>
                  <a:lnTo>
                    <a:pt x="153" y="603"/>
                  </a:lnTo>
                  <a:lnTo>
                    <a:pt x="174" y="590"/>
                  </a:lnTo>
                  <a:lnTo>
                    <a:pt x="174" y="590"/>
                  </a:lnTo>
                  <a:lnTo>
                    <a:pt x="198" y="576"/>
                  </a:lnTo>
                  <a:lnTo>
                    <a:pt x="225" y="566"/>
                  </a:lnTo>
                  <a:lnTo>
                    <a:pt x="225" y="566"/>
                  </a:lnTo>
                  <a:lnTo>
                    <a:pt x="250" y="558"/>
                  </a:lnTo>
                  <a:lnTo>
                    <a:pt x="276" y="550"/>
                  </a:lnTo>
                  <a:lnTo>
                    <a:pt x="282" y="547"/>
                  </a:lnTo>
                  <a:lnTo>
                    <a:pt x="284" y="544"/>
                  </a:lnTo>
                  <a:lnTo>
                    <a:pt x="287" y="544"/>
                  </a:lnTo>
                  <a:lnTo>
                    <a:pt x="308" y="531"/>
                  </a:lnTo>
                  <a:lnTo>
                    <a:pt x="300" y="507"/>
                  </a:lnTo>
                  <a:lnTo>
                    <a:pt x="300" y="507"/>
                  </a:lnTo>
                  <a:lnTo>
                    <a:pt x="295" y="491"/>
                  </a:lnTo>
                  <a:lnTo>
                    <a:pt x="290" y="477"/>
                  </a:lnTo>
                  <a:lnTo>
                    <a:pt x="290" y="477"/>
                  </a:lnTo>
                  <a:lnTo>
                    <a:pt x="290" y="461"/>
                  </a:lnTo>
                  <a:lnTo>
                    <a:pt x="290" y="461"/>
                  </a:lnTo>
                  <a:lnTo>
                    <a:pt x="290" y="453"/>
                  </a:lnTo>
                  <a:lnTo>
                    <a:pt x="290" y="445"/>
                  </a:lnTo>
                  <a:lnTo>
                    <a:pt x="290" y="373"/>
                  </a:lnTo>
                  <a:lnTo>
                    <a:pt x="287" y="373"/>
                  </a:lnTo>
                  <a:lnTo>
                    <a:pt x="290" y="373"/>
                  </a:lnTo>
                  <a:lnTo>
                    <a:pt x="290" y="370"/>
                  </a:lnTo>
                  <a:lnTo>
                    <a:pt x="290" y="370"/>
                  </a:lnTo>
                  <a:lnTo>
                    <a:pt x="290" y="370"/>
                  </a:lnTo>
                  <a:lnTo>
                    <a:pt x="290" y="351"/>
                  </a:lnTo>
                  <a:lnTo>
                    <a:pt x="292" y="330"/>
                  </a:lnTo>
                  <a:lnTo>
                    <a:pt x="298" y="311"/>
                  </a:lnTo>
                  <a:lnTo>
                    <a:pt x="303" y="289"/>
                  </a:lnTo>
                  <a:lnTo>
                    <a:pt x="303" y="289"/>
                  </a:lnTo>
                  <a:lnTo>
                    <a:pt x="314" y="271"/>
                  </a:lnTo>
                  <a:lnTo>
                    <a:pt x="325" y="255"/>
                  </a:lnTo>
                  <a:lnTo>
                    <a:pt x="338" y="236"/>
                  </a:lnTo>
                  <a:lnTo>
                    <a:pt x="351" y="220"/>
                  </a:lnTo>
                  <a:lnTo>
                    <a:pt x="351" y="220"/>
                  </a:lnTo>
                  <a:lnTo>
                    <a:pt x="384" y="190"/>
                  </a:lnTo>
                  <a:lnTo>
                    <a:pt x="421" y="164"/>
                  </a:lnTo>
                  <a:lnTo>
                    <a:pt x="421" y="164"/>
                  </a:lnTo>
                  <a:lnTo>
                    <a:pt x="459" y="139"/>
                  </a:lnTo>
                  <a:lnTo>
                    <a:pt x="502" y="120"/>
                  </a:lnTo>
                  <a:lnTo>
                    <a:pt x="502" y="120"/>
                  </a:lnTo>
                  <a:lnTo>
                    <a:pt x="544" y="105"/>
                  </a:lnTo>
                  <a:lnTo>
                    <a:pt x="587" y="91"/>
                  </a:lnTo>
                  <a:lnTo>
                    <a:pt x="633" y="80"/>
                  </a:lnTo>
                  <a:lnTo>
                    <a:pt x="678" y="72"/>
                  </a:lnTo>
                  <a:lnTo>
                    <a:pt x="678" y="72"/>
                  </a:lnTo>
                  <a:lnTo>
                    <a:pt x="724" y="67"/>
                  </a:lnTo>
                  <a:lnTo>
                    <a:pt x="772" y="64"/>
                  </a:lnTo>
                  <a:lnTo>
                    <a:pt x="794" y="64"/>
                  </a:lnTo>
                  <a:lnTo>
                    <a:pt x="818" y="64"/>
                  </a:lnTo>
                  <a:lnTo>
                    <a:pt x="842" y="64"/>
                  </a:lnTo>
                  <a:lnTo>
                    <a:pt x="842" y="64"/>
                  </a:lnTo>
                  <a:lnTo>
                    <a:pt x="866" y="67"/>
                  </a:lnTo>
                  <a:lnTo>
                    <a:pt x="866" y="67"/>
                  </a:lnTo>
                  <a:lnTo>
                    <a:pt x="912" y="72"/>
                  </a:lnTo>
                  <a:lnTo>
                    <a:pt x="912" y="72"/>
                  </a:lnTo>
                  <a:lnTo>
                    <a:pt x="957" y="77"/>
                  </a:lnTo>
                  <a:lnTo>
                    <a:pt x="982" y="83"/>
                  </a:lnTo>
                  <a:lnTo>
                    <a:pt x="1006" y="88"/>
                  </a:lnTo>
                  <a:lnTo>
                    <a:pt x="1006" y="88"/>
                  </a:lnTo>
                  <a:lnTo>
                    <a:pt x="1051" y="99"/>
                  </a:lnTo>
                  <a:lnTo>
                    <a:pt x="1051" y="99"/>
                  </a:lnTo>
                  <a:lnTo>
                    <a:pt x="1097" y="110"/>
                  </a:lnTo>
                  <a:lnTo>
                    <a:pt x="1140" y="126"/>
                  </a:lnTo>
                  <a:lnTo>
                    <a:pt x="1140" y="126"/>
                  </a:lnTo>
                  <a:lnTo>
                    <a:pt x="1185" y="142"/>
                  </a:lnTo>
                  <a:lnTo>
                    <a:pt x="1185" y="142"/>
                  </a:lnTo>
                  <a:lnTo>
                    <a:pt x="1228" y="161"/>
                  </a:lnTo>
                  <a:lnTo>
                    <a:pt x="1271" y="180"/>
                  </a:lnTo>
                  <a:lnTo>
                    <a:pt x="1271" y="180"/>
                  </a:lnTo>
                  <a:lnTo>
                    <a:pt x="1311" y="201"/>
                  </a:lnTo>
                  <a:lnTo>
                    <a:pt x="1311" y="201"/>
                  </a:lnTo>
                  <a:lnTo>
                    <a:pt x="1352" y="225"/>
                  </a:lnTo>
                  <a:lnTo>
                    <a:pt x="1352" y="225"/>
                  </a:lnTo>
                  <a:lnTo>
                    <a:pt x="1392" y="252"/>
                  </a:lnTo>
                  <a:lnTo>
                    <a:pt x="1392" y="252"/>
                  </a:lnTo>
                  <a:lnTo>
                    <a:pt x="1429" y="279"/>
                  </a:lnTo>
                  <a:lnTo>
                    <a:pt x="1464" y="308"/>
                  </a:lnTo>
                  <a:lnTo>
                    <a:pt x="1464" y="308"/>
                  </a:lnTo>
                  <a:lnTo>
                    <a:pt x="1483" y="324"/>
                  </a:lnTo>
                  <a:lnTo>
                    <a:pt x="1499" y="340"/>
                  </a:lnTo>
                  <a:lnTo>
                    <a:pt x="1507" y="348"/>
                  </a:lnTo>
                  <a:lnTo>
                    <a:pt x="1512" y="357"/>
                  </a:lnTo>
                  <a:lnTo>
                    <a:pt x="1529" y="375"/>
                  </a:lnTo>
                  <a:lnTo>
                    <a:pt x="1539" y="389"/>
                  </a:lnTo>
                  <a:lnTo>
                    <a:pt x="1558" y="386"/>
                  </a:lnTo>
                  <a:lnTo>
                    <a:pt x="1558" y="386"/>
                  </a:lnTo>
                  <a:lnTo>
                    <a:pt x="1644" y="375"/>
                  </a:lnTo>
                  <a:lnTo>
                    <a:pt x="1644" y="375"/>
                  </a:lnTo>
                  <a:lnTo>
                    <a:pt x="1684" y="373"/>
                  </a:lnTo>
                  <a:lnTo>
                    <a:pt x="1684" y="373"/>
                  </a:lnTo>
                  <a:lnTo>
                    <a:pt x="1727" y="373"/>
                  </a:lnTo>
                  <a:lnTo>
                    <a:pt x="1727" y="373"/>
                  </a:lnTo>
                  <a:lnTo>
                    <a:pt x="1770" y="373"/>
                  </a:lnTo>
                  <a:lnTo>
                    <a:pt x="1813" y="375"/>
                  </a:lnTo>
                  <a:lnTo>
                    <a:pt x="1813" y="375"/>
                  </a:lnTo>
                  <a:lnTo>
                    <a:pt x="1856" y="378"/>
                  </a:lnTo>
                  <a:lnTo>
                    <a:pt x="1898" y="383"/>
                  </a:lnTo>
                  <a:lnTo>
                    <a:pt x="1898" y="383"/>
                  </a:lnTo>
                  <a:lnTo>
                    <a:pt x="1939" y="391"/>
                  </a:lnTo>
                  <a:lnTo>
                    <a:pt x="1960" y="397"/>
                  </a:lnTo>
                  <a:lnTo>
                    <a:pt x="1960" y="397"/>
                  </a:lnTo>
                  <a:lnTo>
                    <a:pt x="1982" y="399"/>
                  </a:lnTo>
                  <a:lnTo>
                    <a:pt x="2003" y="405"/>
                  </a:lnTo>
                  <a:lnTo>
                    <a:pt x="2003" y="405"/>
                  </a:lnTo>
                  <a:lnTo>
                    <a:pt x="2022" y="410"/>
                  </a:lnTo>
                  <a:lnTo>
                    <a:pt x="2062" y="423"/>
                  </a:lnTo>
                  <a:lnTo>
                    <a:pt x="2062" y="423"/>
                  </a:lnTo>
                  <a:lnTo>
                    <a:pt x="2102" y="437"/>
                  </a:lnTo>
                  <a:lnTo>
                    <a:pt x="2102" y="437"/>
                  </a:lnTo>
                  <a:lnTo>
                    <a:pt x="2124" y="445"/>
                  </a:lnTo>
                  <a:lnTo>
                    <a:pt x="2143" y="453"/>
                  </a:lnTo>
                  <a:lnTo>
                    <a:pt x="2161" y="461"/>
                  </a:lnTo>
                  <a:lnTo>
                    <a:pt x="2161" y="461"/>
                  </a:lnTo>
                  <a:lnTo>
                    <a:pt x="2183" y="472"/>
                  </a:lnTo>
                  <a:lnTo>
                    <a:pt x="2220" y="491"/>
                  </a:lnTo>
                  <a:lnTo>
                    <a:pt x="2231" y="493"/>
                  </a:lnTo>
                  <a:lnTo>
                    <a:pt x="2239" y="499"/>
                  </a:lnTo>
                  <a:lnTo>
                    <a:pt x="2258" y="509"/>
                  </a:lnTo>
                  <a:lnTo>
                    <a:pt x="2258" y="509"/>
                  </a:lnTo>
                  <a:lnTo>
                    <a:pt x="2296" y="531"/>
                  </a:lnTo>
                  <a:lnTo>
                    <a:pt x="2333" y="552"/>
                  </a:lnTo>
                  <a:lnTo>
                    <a:pt x="2333" y="552"/>
                  </a:lnTo>
                  <a:lnTo>
                    <a:pt x="2371" y="576"/>
                  </a:lnTo>
                  <a:lnTo>
                    <a:pt x="2371" y="576"/>
                  </a:lnTo>
                  <a:lnTo>
                    <a:pt x="2405" y="600"/>
                  </a:lnTo>
                  <a:lnTo>
                    <a:pt x="2421" y="611"/>
                  </a:lnTo>
                  <a:lnTo>
                    <a:pt x="2440" y="625"/>
                  </a:lnTo>
                  <a:lnTo>
                    <a:pt x="2440" y="625"/>
                  </a:lnTo>
                  <a:lnTo>
                    <a:pt x="2472" y="651"/>
                  </a:lnTo>
                  <a:lnTo>
                    <a:pt x="2472" y="651"/>
                  </a:lnTo>
                  <a:lnTo>
                    <a:pt x="2505" y="681"/>
                  </a:lnTo>
                  <a:lnTo>
                    <a:pt x="2505" y="681"/>
                  </a:lnTo>
                  <a:lnTo>
                    <a:pt x="2534" y="710"/>
                  </a:lnTo>
                  <a:lnTo>
                    <a:pt x="2534" y="710"/>
                  </a:lnTo>
                  <a:lnTo>
                    <a:pt x="2561" y="743"/>
                  </a:lnTo>
                  <a:lnTo>
                    <a:pt x="2574" y="759"/>
                  </a:lnTo>
                  <a:lnTo>
                    <a:pt x="2574" y="759"/>
                  </a:lnTo>
                  <a:lnTo>
                    <a:pt x="2585" y="778"/>
                  </a:lnTo>
                  <a:lnTo>
                    <a:pt x="2585" y="778"/>
                  </a:lnTo>
                  <a:lnTo>
                    <a:pt x="2596" y="794"/>
                  </a:lnTo>
                  <a:lnTo>
                    <a:pt x="2607" y="812"/>
                  </a:lnTo>
                  <a:lnTo>
                    <a:pt x="2607" y="812"/>
                  </a:lnTo>
                  <a:lnTo>
                    <a:pt x="2612" y="820"/>
                  </a:lnTo>
                  <a:lnTo>
                    <a:pt x="2617" y="831"/>
                  </a:lnTo>
                  <a:lnTo>
                    <a:pt x="2625" y="850"/>
                  </a:lnTo>
                  <a:lnTo>
                    <a:pt x="2633" y="869"/>
                  </a:lnTo>
                  <a:lnTo>
                    <a:pt x="2639" y="879"/>
                  </a:lnTo>
                  <a:lnTo>
                    <a:pt x="2639" y="879"/>
                  </a:lnTo>
                  <a:lnTo>
                    <a:pt x="2641" y="887"/>
                  </a:lnTo>
                  <a:lnTo>
                    <a:pt x="2647" y="909"/>
                  </a:lnTo>
                  <a:lnTo>
                    <a:pt x="2647" y="909"/>
                  </a:lnTo>
                  <a:lnTo>
                    <a:pt x="2652" y="928"/>
                  </a:lnTo>
                  <a:lnTo>
                    <a:pt x="2655" y="938"/>
                  </a:lnTo>
                  <a:lnTo>
                    <a:pt x="2657" y="949"/>
                  </a:lnTo>
                  <a:lnTo>
                    <a:pt x="2660" y="968"/>
                  </a:lnTo>
                  <a:lnTo>
                    <a:pt x="2666" y="987"/>
                  </a:lnTo>
                  <a:lnTo>
                    <a:pt x="2679" y="990"/>
                  </a:lnTo>
                  <a:lnTo>
                    <a:pt x="2679" y="990"/>
                  </a:lnTo>
                  <a:lnTo>
                    <a:pt x="2722" y="997"/>
                  </a:lnTo>
                  <a:lnTo>
                    <a:pt x="2762" y="1005"/>
                  </a:lnTo>
                  <a:lnTo>
                    <a:pt x="2762" y="1005"/>
                  </a:lnTo>
                  <a:lnTo>
                    <a:pt x="2802" y="1019"/>
                  </a:lnTo>
                  <a:lnTo>
                    <a:pt x="2840" y="1032"/>
                  </a:lnTo>
                  <a:lnTo>
                    <a:pt x="2840" y="1032"/>
                  </a:lnTo>
                  <a:lnTo>
                    <a:pt x="2880" y="1046"/>
                  </a:lnTo>
                  <a:lnTo>
                    <a:pt x="2918" y="1065"/>
                  </a:lnTo>
                  <a:lnTo>
                    <a:pt x="2918" y="1065"/>
                  </a:lnTo>
                  <a:lnTo>
                    <a:pt x="2953" y="1083"/>
                  </a:lnTo>
                  <a:lnTo>
                    <a:pt x="2990" y="1102"/>
                  </a:lnTo>
                  <a:lnTo>
                    <a:pt x="2990" y="1102"/>
                  </a:lnTo>
                  <a:lnTo>
                    <a:pt x="3022" y="1126"/>
                  </a:lnTo>
                  <a:lnTo>
                    <a:pt x="3057" y="1150"/>
                  </a:lnTo>
                  <a:lnTo>
                    <a:pt x="3087" y="1180"/>
                  </a:lnTo>
                  <a:lnTo>
                    <a:pt x="3113" y="1209"/>
                  </a:lnTo>
                  <a:lnTo>
                    <a:pt x="3113" y="1209"/>
                  </a:lnTo>
                  <a:lnTo>
                    <a:pt x="3137" y="1242"/>
                  </a:lnTo>
                  <a:lnTo>
                    <a:pt x="3159" y="1276"/>
                  </a:lnTo>
                  <a:lnTo>
                    <a:pt x="3159" y="1276"/>
                  </a:lnTo>
                  <a:lnTo>
                    <a:pt x="3175" y="1311"/>
                  </a:lnTo>
                  <a:lnTo>
                    <a:pt x="3175" y="1311"/>
                  </a:lnTo>
                  <a:lnTo>
                    <a:pt x="3180" y="1333"/>
                  </a:lnTo>
                  <a:lnTo>
                    <a:pt x="3180" y="1333"/>
                  </a:lnTo>
                  <a:lnTo>
                    <a:pt x="3180" y="1341"/>
                  </a:lnTo>
                  <a:lnTo>
                    <a:pt x="3183" y="1349"/>
                  </a:lnTo>
                  <a:lnTo>
                    <a:pt x="3183" y="1349"/>
                  </a:lnTo>
                  <a:lnTo>
                    <a:pt x="3183" y="1359"/>
                  </a:lnTo>
                  <a:lnTo>
                    <a:pt x="3183" y="1365"/>
                  </a:lnTo>
                  <a:lnTo>
                    <a:pt x="3183" y="1370"/>
                  </a:lnTo>
                  <a:lnTo>
                    <a:pt x="3183" y="1392"/>
                  </a:lnTo>
                  <a:lnTo>
                    <a:pt x="3186" y="1435"/>
                  </a:lnTo>
                  <a:lnTo>
                    <a:pt x="3186" y="1435"/>
                  </a:lnTo>
                  <a:lnTo>
                    <a:pt x="3186" y="1456"/>
                  </a:lnTo>
                  <a:lnTo>
                    <a:pt x="3183" y="1475"/>
                  </a:lnTo>
                  <a:lnTo>
                    <a:pt x="3183" y="1475"/>
                  </a:lnTo>
                  <a:lnTo>
                    <a:pt x="3180" y="1494"/>
                  </a:lnTo>
                  <a:lnTo>
                    <a:pt x="3175" y="1512"/>
                  </a:lnTo>
                  <a:lnTo>
                    <a:pt x="3175" y="1512"/>
                  </a:lnTo>
                  <a:lnTo>
                    <a:pt x="3167" y="1531"/>
                  </a:lnTo>
                  <a:lnTo>
                    <a:pt x="3159" y="1550"/>
                  </a:lnTo>
                  <a:lnTo>
                    <a:pt x="3159" y="1550"/>
                  </a:lnTo>
                  <a:lnTo>
                    <a:pt x="3137" y="1585"/>
                  </a:lnTo>
                  <a:lnTo>
                    <a:pt x="3137" y="1585"/>
                  </a:lnTo>
                  <a:lnTo>
                    <a:pt x="3111" y="1617"/>
                  </a:lnTo>
                  <a:lnTo>
                    <a:pt x="3081" y="1644"/>
                  </a:lnTo>
                  <a:lnTo>
                    <a:pt x="3081" y="1644"/>
                  </a:lnTo>
                  <a:lnTo>
                    <a:pt x="3049" y="1670"/>
                  </a:lnTo>
                  <a:lnTo>
                    <a:pt x="3014" y="1692"/>
                  </a:lnTo>
                  <a:lnTo>
                    <a:pt x="3014" y="1692"/>
                  </a:lnTo>
                  <a:lnTo>
                    <a:pt x="2979" y="1711"/>
                  </a:lnTo>
                  <a:lnTo>
                    <a:pt x="2939" y="1729"/>
                  </a:lnTo>
                  <a:lnTo>
                    <a:pt x="2939" y="1729"/>
                  </a:lnTo>
                  <a:lnTo>
                    <a:pt x="2901" y="1743"/>
                  </a:lnTo>
                  <a:lnTo>
                    <a:pt x="2861" y="1754"/>
                  </a:lnTo>
                  <a:lnTo>
                    <a:pt x="2818" y="1762"/>
                  </a:lnTo>
                  <a:lnTo>
                    <a:pt x="2778" y="1767"/>
                  </a:lnTo>
                  <a:lnTo>
                    <a:pt x="2770" y="1767"/>
                  </a:lnTo>
                  <a:lnTo>
                    <a:pt x="2770" y="1775"/>
                  </a:lnTo>
                  <a:lnTo>
                    <a:pt x="2770" y="1829"/>
                  </a:lnTo>
                  <a:lnTo>
                    <a:pt x="2770" y="1829"/>
                  </a:lnTo>
                  <a:lnTo>
                    <a:pt x="2770" y="1856"/>
                  </a:lnTo>
                  <a:lnTo>
                    <a:pt x="2770" y="1869"/>
                  </a:lnTo>
                  <a:lnTo>
                    <a:pt x="2770" y="1874"/>
                  </a:lnTo>
                  <a:lnTo>
                    <a:pt x="2770" y="1880"/>
                  </a:lnTo>
                  <a:lnTo>
                    <a:pt x="2767" y="1893"/>
                  </a:lnTo>
                  <a:lnTo>
                    <a:pt x="2767" y="1893"/>
                  </a:lnTo>
                  <a:lnTo>
                    <a:pt x="2765" y="1906"/>
                  </a:lnTo>
                  <a:lnTo>
                    <a:pt x="2765" y="1906"/>
                  </a:lnTo>
                  <a:lnTo>
                    <a:pt x="2757" y="1931"/>
                  </a:lnTo>
                  <a:lnTo>
                    <a:pt x="2757" y="1931"/>
                  </a:lnTo>
                  <a:lnTo>
                    <a:pt x="2751" y="1944"/>
                  </a:lnTo>
                  <a:lnTo>
                    <a:pt x="2751" y="1944"/>
                  </a:lnTo>
                  <a:lnTo>
                    <a:pt x="2746" y="1955"/>
                  </a:lnTo>
                  <a:lnTo>
                    <a:pt x="2746" y="1955"/>
                  </a:lnTo>
                  <a:lnTo>
                    <a:pt x="2735" y="1979"/>
                  </a:lnTo>
                  <a:lnTo>
                    <a:pt x="2735" y="1979"/>
                  </a:lnTo>
                  <a:lnTo>
                    <a:pt x="2727" y="1990"/>
                  </a:lnTo>
                  <a:lnTo>
                    <a:pt x="2719" y="2000"/>
                  </a:lnTo>
                  <a:lnTo>
                    <a:pt x="2714" y="2006"/>
                  </a:lnTo>
                  <a:lnTo>
                    <a:pt x="2711" y="2009"/>
                  </a:lnTo>
                  <a:lnTo>
                    <a:pt x="2700" y="2019"/>
                  </a:lnTo>
                  <a:lnTo>
                    <a:pt x="2700" y="2019"/>
                  </a:lnTo>
                  <a:lnTo>
                    <a:pt x="2682" y="2038"/>
                  </a:lnTo>
                  <a:lnTo>
                    <a:pt x="2682" y="2038"/>
                  </a:lnTo>
                  <a:lnTo>
                    <a:pt x="2660" y="2054"/>
                  </a:lnTo>
                  <a:lnTo>
                    <a:pt x="2649" y="2062"/>
                  </a:lnTo>
                  <a:lnTo>
                    <a:pt x="2639" y="2070"/>
                  </a:lnTo>
                  <a:lnTo>
                    <a:pt x="2639" y="2070"/>
                  </a:lnTo>
                  <a:lnTo>
                    <a:pt x="2617" y="2084"/>
                  </a:lnTo>
                  <a:lnTo>
                    <a:pt x="2617" y="2084"/>
                  </a:lnTo>
                  <a:lnTo>
                    <a:pt x="2593" y="2097"/>
                  </a:lnTo>
                  <a:lnTo>
                    <a:pt x="2593" y="2097"/>
                  </a:lnTo>
                  <a:lnTo>
                    <a:pt x="2569" y="2108"/>
                  </a:lnTo>
                  <a:lnTo>
                    <a:pt x="2569" y="2108"/>
                  </a:lnTo>
                  <a:lnTo>
                    <a:pt x="2593" y="2097"/>
                  </a:lnTo>
                  <a:lnTo>
                    <a:pt x="2593" y="2097"/>
                  </a:lnTo>
                  <a:lnTo>
                    <a:pt x="2617" y="2086"/>
                  </a:lnTo>
                  <a:lnTo>
                    <a:pt x="2617" y="2086"/>
                  </a:lnTo>
                  <a:lnTo>
                    <a:pt x="2641" y="2073"/>
                  </a:lnTo>
                  <a:lnTo>
                    <a:pt x="2652" y="2065"/>
                  </a:lnTo>
                  <a:lnTo>
                    <a:pt x="2663" y="2057"/>
                  </a:lnTo>
                  <a:lnTo>
                    <a:pt x="2663" y="2057"/>
                  </a:lnTo>
                  <a:lnTo>
                    <a:pt x="2684" y="2040"/>
                  </a:lnTo>
                  <a:lnTo>
                    <a:pt x="2684" y="2040"/>
                  </a:lnTo>
                  <a:lnTo>
                    <a:pt x="2706" y="2025"/>
                  </a:lnTo>
                  <a:lnTo>
                    <a:pt x="2714" y="2014"/>
                  </a:lnTo>
                  <a:lnTo>
                    <a:pt x="2719" y="2009"/>
                  </a:lnTo>
                  <a:lnTo>
                    <a:pt x="2724" y="2003"/>
                  </a:lnTo>
                  <a:lnTo>
                    <a:pt x="2732" y="1992"/>
                  </a:lnTo>
                  <a:lnTo>
                    <a:pt x="2732" y="1992"/>
                  </a:lnTo>
                  <a:lnTo>
                    <a:pt x="2741" y="1981"/>
                  </a:lnTo>
                  <a:lnTo>
                    <a:pt x="2741" y="1981"/>
                  </a:lnTo>
                  <a:lnTo>
                    <a:pt x="2754" y="1960"/>
                  </a:lnTo>
                  <a:lnTo>
                    <a:pt x="2754" y="1960"/>
                  </a:lnTo>
                  <a:lnTo>
                    <a:pt x="2762" y="1947"/>
                  </a:lnTo>
                  <a:lnTo>
                    <a:pt x="2762" y="1947"/>
                  </a:lnTo>
                  <a:lnTo>
                    <a:pt x="2767" y="1936"/>
                  </a:lnTo>
                  <a:lnTo>
                    <a:pt x="2767" y="1936"/>
                  </a:lnTo>
                  <a:lnTo>
                    <a:pt x="2776" y="1909"/>
                  </a:lnTo>
                  <a:lnTo>
                    <a:pt x="2776" y="1909"/>
                  </a:lnTo>
                  <a:lnTo>
                    <a:pt x="2778" y="1896"/>
                  </a:lnTo>
                  <a:lnTo>
                    <a:pt x="2781" y="1882"/>
                  </a:lnTo>
                  <a:lnTo>
                    <a:pt x="2781" y="1874"/>
                  </a:lnTo>
                  <a:lnTo>
                    <a:pt x="2783" y="1869"/>
                  </a:lnTo>
                  <a:lnTo>
                    <a:pt x="2783" y="1856"/>
                  </a:lnTo>
                  <a:lnTo>
                    <a:pt x="2783" y="1856"/>
                  </a:lnTo>
                  <a:lnTo>
                    <a:pt x="2783" y="1829"/>
                  </a:lnTo>
                  <a:lnTo>
                    <a:pt x="2786" y="1783"/>
                  </a:lnTo>
                  <a:lnTo>
                    <a:pt x="2786" y="1783"/>
                  </a:lnTo>
                  <a:lnTo>
                    <a:pt x="2826" y="1778"/>
                  </a:lnTo>
                  <a:lnTo>
                    <a:pt x="2866" y="1770"/>
                  </a:lnTo>
                  <a:lnTo>
                    <a:pt x="2907" y="1759"/>
                  </a:lnTo>
                  <a:lnTo>
                    <a:pt x="2947" y="1748"/>
                  </a:lnTo>
                  <a:lnTo>
                    <a:pt x="2947" y="1748"/>
                  </a:lnTo>
                  <a:lnTo>
                    <a:pt x="2987" y="1732"/>
                  </a:lnTo>
                  <a:lnTo>
                    <a:pt x="3028" y="1713"/>
                  </a:lnTo>
                  <a:lnTo>
                    <a:pt x="3028" y="1713"/>
                  </a:lnTo>
                  <a:lnTo>
                    <a:pt x="3062" y="1689"/>
                  </a:lnTo>
                  <a:lnTo>
                    <a:pt x="3097" y="1663"/>
                  </a:lnTo>
                  <a:lnTo>
                    <a:pt x="3097" y="1663"/>
                  </a:lnTo>
                  <a:lnTo>
                    <a:pt x="3132" y="1633"/>
                  </a:lnTo>
                  <a:lnTo>
                    <a:pt x="3159" y="1601"/>
                  </a:lnTo>
                  <a:lnTo>
                    <a:pt x="3159" y="1601"/>
                  </a:lnTo>
                  <a:lnTo>
                    <a:pt x="3172" y="1582"/>
                  </a:lnTo>
                  <a:lnTo>
                    <a:pt x="3183" y="1563"/>
                  </a:lnTo>
                  <a:lnTo>
                    <a:pt x="3183" y="1563"/>
                  </a:lnTo>
                  <a:lnTo>
                    <a:pt x="3194" y="1545"/>
                  </a:lnTo>
                  <a:lnTo>
                    <a:pt x="3202" y="1523"/>
                  </a:lnTo>
                  <a:lnTo>
                    <a:pt x="3202" y="1523"/>
                  </a:lnTo>
                  <a:lnTo>
                    <a:pt x="3210" y="1501"/>
                  </a:lnTo>
                  <a:lnTo>
                    <a:pt x="3212" y="1477"/>
                  </a:lnTo>
                  <a:lnTo>
                    <a:pt x="3212" y="1477"/>
                  </a:lnTo>
                  <a:lnTo>
                    <a:pt x="3215" y="1456"/>
                  </a:lnTo>
                  <a:lnTo>
                    <a:pt x="3215" y="1435"/>
                  </a:lnTo>
                  <a:lnTo>
                    <a:pt x="3218" y="1392"/>
                  </a:lnTo>
                  <a:lnTo>
                    <a:pt x="3218" y="1370"/>
                  </a:lnTo>
                  <a:lnTo>
                    <a:pt x="3218" y="1365"/>
                  </a:lnTo>
                  <a:lnTo>
                    <a:pt x="3218" y="1359"/>
                  </a:lnTo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87" name="Freeform 34"/>
            <p:cNvSpPr>
              <a:spLocks noChangeArrowheads="1"/>
            </p:cNvSpPr>
            <p:nvPr/>
          </p:nvSpPr>
          <p:spPr bwMode="gray">
            <a:xfrm>
              <a:off x="279397" y="5899369"/>
              <a:ext cx="709999" cy="486301"/>
            </a:xfrm>
            <a:custGeom>
              <a:avLst/>
              <a:gdLst>
                <a:gd name="T0" fmla="*/ 3143 w 3219"/>
                <a:gd name="T1" fmla="*/ 1185 h 2205"/>
                <a:gd name="T2" fmla="*/ 2773 w 3219"/>
                <a:gd name="T3" fmla="*/ 962 h 2205"/>
                <a:gd name="T4" fmla="*/ 2657 w 3219"/>
                <a:gd name="T5" fmla="*/ 799 h 2205"/>
                <a:gd name="T6" fmla="*/ 2539 w 3219"/>
                <a:gd name="T7" fmla="*/ 644 h 2205"/>
                <a:gd name="T8" fmla="*/ 2266 w 3219"/>
                <a:gd name="T9" fmla="*/ 450 h 2205"/>
                <a:gd name="T10" fmla="*/ 2016 w 3219"/>
                <a:gd name="T11" fmla="*/ 348 h 2205"/>
                <a:gd name="T12" fmla="*/ 1681 w 3219"/>
                <a:gd name="T13" fmla="*/ 311 h 2205"/>
                <a:gd name="T14" fmla="*/ 1427 w 3219"/>
                <a:gd name="T15" fmla="*/ 198 h 2205"/>
                <a:gd name="T16" fmla="*/ 1067 w 3219"/>
                <a:gd name="T17" fmla="*/ 35 h 2205"/>
                <a:gd name="T18" fmla="*/ 770 w 3219"/>
                <a:gd name="T19" fmla="*/ 0 h 2205"/>
                <a:gd name="T20" fmla="*/ 306 w 3219"/>
                <a:gd name="T21" fmla="*/ 177 h 2205"/>
                <a:gd name="T22" fmla="*/ 225 w 3219"/>
                <a:gd name="T23" fmla="*/ 456 h 2205"/>
                <a:gd name="T24" fmla="*/ 91 w 3219"/>
                <a:gd name="T25" fmla="*/ 574 h 2205"/>
                <a:gd name="T26" fmla="*/ 8 w 3219"/>
                <a:gd name="T27" fmla="*/ 713 h 2205"/>
                <a:gd name="T28" fmla="*/ 5 w 3219"/>
                <a:gd name="T29" fmla="*/ 858 h 2205"/>
                <a:gd name="T30" fmla="*/ 62 w 3219"/>
                <a:gd name="T31" fmla="*/ 992 h 2205"/>
                <a:gd name="T32" fmla="*/ 274 w 3219"/>
                <a:gd name="T33" fmla="*/ 1169 h 2205"/>
                <a:gd name="T34" fmla="*/ 303 w 3219"/>
                <a:gd name="T35" fmla="*/ 1322 h 2205"/>
                <a:gd name="T36" fmla="*/ 335 w 3219"/>
                <a:gd name="T37" fmla="*/ 1416 h 2205"/>
                <a:gd name="T38" fmla="*/ 499 w 3219"/>
                <a:gd name="T39" fmla="*/ 1585 h 2205"/>
                <a:gd name="T40" fmla="*/ 721 w 3219"/>
                <a:gd name="T41" fmla="*/ 1697 h 2205"/>
                <a:gd name="T42" fmla="*/ 1032 w 3219"/>
                <a:gd name="T43" fmla="*/ 1756 h 2205"/>
                <a:gd name="T44" fmla="*/ 1271 w 3219"/>
                <a:gd name="T45" fmla="*/ 1915 h 2205"/>
                <a:gd name="T46" fmla="*/ 1507 w 3219"/>
                <a:gd name="T47" fmla="*/ 2078 h 2205"/>
                <a:gd name="T48" fmla="*/ 1979 w 3219"/>
                <a:gd name="T49" fmla="*/ 2199 h 2205"/>
                <a:gd name="T50" fmla="*/ 2060 w 3219"/>
                <a:gd name="T51" fmla="*/ 2193 h 2205"/>
                <a:gd name="T52" fmla="*/ 1593 w 3219"/>
                <a:gd name="T53" fmla="*/ 2089 h 2205"/>
                <a:gd name="T54" fmla="*/ 1295 w 3219"/>
                <a:gd name="T55" fmla="*/ 1891 h 2205"/>
                <a:gd name="T56" fmla="*/ 1070 w 3219"/>
                <a:gd name="T57" fmla="*/ 1719 h 2205"/>
                <a:gd name="T58" fmla="*/ 802 w 3219"/>
                <a:gd name="T59" fmla="*/ 1673 h 2205"/>
                <a:gd name="T60" fmla="*/ 542 w 3219"/>
                <a:gd name="T61" fmla="*/ 1555 h 2205"/>
                <a:gd name="T62" fmla="*/ 389 w 3219"/>
                <a:gd name="T63" fmla="*/ 1402 h 2205"/>
                <a:gd name="T64" fmla="*/ 373 w 3219"/>
                <a:gd name="T65" fmla="*/ 1231 h 2205"/>
                <a:gd name="T66" fmla="*/ 279 w 3219"/>
                <a:gd name="T67" fmla="*/ 1105 h 2205"/>
                <a:gd name="T68" fmla="*/ 97 w 3219"/>
                <a:gd name="T69" fmla="*/ 936 h 2205"/>
                <a:gd name="T70" fmla="*/ 64 w 3219"/>
                <a:gd name="T71" fmla="*/ 834 h 2205"/>
                <a:gd name="T72" fmla="*/ 91 w 3219"/>
                <a:gd name="T73" fmla="*/ 668 h 2205"/>
                <a:gd name="T74" fmla="*/ 198 w 3219"/>
                <a:gd name="T75" fmla="*/ 576 h 2205"/>
                <a:gd name="T76" fmla="*/ 290 w 3219"/>
                <a:gd name="T77" fmla="*/ 461 h 2205"/>
                <a:gd name="T78" fmla="*/ 303 w 3219"/>
                <a:gd name="T79" fmla="*/ 289 h 2205"/>
                <a:gd name="T80" fmla="*/ 633 w 3219"/>
                <a:gd name="T81" fmla="*/ 80 h 2205"/>
                <a:gd name="T82" fmla="*/ 982 w 3219"/>
                <a:gd name="T83" fmla="*/ 83 h 2205"/>
                <a:gd name="T84" fmla="*/ 1311 w 3219"/>
                <a:gd name="T85" fmla="*/ 201 h 2205"/>
                <a:gd name="T86" fmla="*/ 1558 w 3219"/>
                <a:gd name="T87" fmla="*/ 386 h 2205"/>
                <a:gd name="T88" fmla="*/ 1939 w 3219"/>
                <a:gd name="T89" fmla="*/ 391 h 2205"/>
                <a:gd name="T90" fmla="*/ 2161 w 3219"/>
                <a:gd name="T91" fmla="*/ 461 h 2205"/>
                <a:gd name="T92" fmla="*/ 2440 w 3219"/>
                <a:gd name="T93" fmla="*/ 625 h 2205"/>
                <a:gd name="T94" fmla="*/ 2607 w 3219"/>
                <a:gd name="T95" fmla="*/ 812 h 2205"/>
                <a:gd name="T96" fmla="*/ 2660 w 3219"/>
                <a:gd name="T97" fmla="*/ 968 h 2205"/>
                <a:gd name="T98" fmla="*/ 2990 w 3219"/>
                <a:gd name="T99" fmla="*/ 1102 h 2205"/>
                <a:gd name="T100" fmla="*/ 3180 w 3219"/>
                <a:gd name="T101" fmla="*/ 1341 h 2205"/>
                <a:gd name="T102" fmla="*/ 3175 w 3219"/>
                <a:gd name="T103" fmla="*/ 1512 h 2205"/>
                <a:gd name="T104" fmla="*/ 2939 w 3219"/>
                <a:gd name="T105" fmla="*/ 1729 h 2205"/>
                <a:gd name="T106" fmla="*/ 2767 w 3219"/>
                <a:gd name="T107" fmla="*/ 1893 h 2205"/>
                <a:gd name="T108" fmla="*/ 2711 w 3219"/>
                <a:gd name="T109" fmla="*/ 2009 h 2205"/>
                <a:gd name="T110" fmla="*/ 2569 w 3219"/>
                <a:gd name="T111" fmla="*/ 2108 h 2205"/>
                <a:gd name="T112" fmla="*/ 2724 w 3219"/>
                <a:gd name="T113" fmla="*/ 2003 h 2205"/>
                <a:gd name="T114" fmla="*/ 2781 w 3219"/>
                <a:gd name="T115" fmla="*/ 1882 h 2205"/>
                <a:gd name="T116" fmla="*/ 3028 w 3219"/>
                <a:gd name="T117" fmla="*/ 1713 h 2205"/>
                <a:gd name="T118" fmla="*/ 3210 w 3219"/>
                <a:gd name="T119" fmla="*/ 1501 h 2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219" h="2205">
                  <a:moveTo>
                    <a:pt x="3218" y="1359"/>
                  </a:moveTo>
                  <a:lnTo>
                    <a:pt x="3218" y="1359"/>
                  </a:lnTo>
                  <a:lnTo>
                    <a:pt x="3215" y="1349"/>
                  </a:lnTo>
                  <a:lnTo>
                    <a:pt x="3215" y="1335"/>
                  </a:lnTo>
                  <a:lnTo>
                    <a:pt x="3215" y="1335"/>
                  </a:lnTo>
                  <a:lnTo>
                    <a:pt x="3212" y="1325"/>
                  </a:lnTo>
                  <a:lnTo>
                    <a:pt x="3212" y="1325"/>
                  </a:lnTo>
                  <a:lnTo>
                    <a:pt x="3207" y="1303"/>
                  </a:lnTo>
                  <a:lnTo>
                    <a:pt x="3207" y="1303"/>
                  </a:lnTo>
                  <a:lnTo>
                    <a:pt x="3199" y="1282"/>
                  </a:lnTo>
                  <a:lnTo>
                    <a:pt x="3191" y="1260"/>
                  </a:lnTo>
                  <a:lnTo>
                    <a:pt x="3191" y="1260"/>
                  </a:lnTo>
                  <a:lnTo>
                    <a:pt x="3170" y="1220"/>
                  </a:lnTo>
                  <a:lnTo>
                    <a:pt x="3143" y="1185"/>
                  </a:lnTo>
                  <a:lnTo>
                    <a:pt x="3143" y="1185"/>
                  </a:lnTo>
                  <a:lnTo>
                    <a:pt x="3113" y="1153"/>
                  </a:lnTo>
                  <a:lnTo>
                    <a:pt x="3081" y="1121"/>
                  </a:lnTo>
                  <a:lnTo>
                    <a:pt x="3046" y="1094"/>
                  </a:lnTo>
                  <a:lnTo>
                    <a:pt x="3011" y="1070"/>
                  </a:lnTo>
                  <a:lnTo>
                    <a:pt x="3011" y="1070"/>
                  </a:lnTo>
                  <a:lnTo>
                    <a:pt x="2974" y="1046"/>
                  </a:lnTo>
                  <a:lnTo>
                    <a:pt x="2936" y="1024"/>
                  </a:lnTo>
                  <a:lnTo>
                    <a:pt x="2936" y="1024"/>
                  </a:lnTo>
                  <a:lnTo>
                    <a:pt x="2896" y="1005"/>
                  </a:lnTo>
                  <a:lnTo>
                    <a:pt x="2856" y="990"/>
                  </a:lnTo>
                  <a:lnTo>
                    <a:pt x="2856" y="990"/>
                  </a:lnTo>
                  <a:lnTo>
                    <a:pt x="2816" y="976"/>
                  </a:lnTo>
                  <a:lnTo>
                    <a:pt x="2773" y="962"/>
                  </a:lnTo>
                  <a:lnTo>
                    <a:pt x="2773" y="962"/>
                  </a:lnTo>
                  <a:lnTo>
                    <a:pt x="2706" y="946"/>
                  </a:lnTo>
                  <a:lnTo>
                    <a:pt x="2703" y="941"/>
                  </a:lnTo>
                  <a:lnTo>
                    <a:pt x="2700" y="928"/>
                  </a:lnTo>
                  <a:lnTo>
                    <a:pt x="2700" y="917"/>
                  </a:lnTo>
                  <a:lnTo>
                    <a:pt x="2700" y="917"/>
                  </a:lnTo>
                  <a:lnTo>
                    <a:pt x="2695" y="896"/>
                  </a:lnTo>
                  <a:lnTo>
                    <a:pt x="2687" y="874"/>
                  </a:lnTo>
                  <a:lnTo>
                    <a:pt x="2687" y="874"/>
                  </a:lnTo>
                  <a:lnTo>
                    <a:pt x="2684" y="863"/>
                  </a:lnTo>
                  <a:lnTo>
                    <a:pt x="2679" y="850"/>
                  </a:lnTo>
                  <a:lnTo>
                    <a:pt x="2671" y="828"/>
                  </a:lnTo>
                  <a:lnTo>
                    <a:pt x="2660" y="810"/>
                  </a:lnTo>
                  <a:lnTo>
                    <a:pt x="2657" y="799"/>
                  </a:lnTo>
                  <a:lnTo>
                    <a:pt x="2657" y="799"/>
                  </a:lnTo>
                  <a:lnTo>
                    <a:pt x="2649" y="788"/>
                  </a:lnTo>
                  <a:lnTo>
                    <a:pt x="2639" y="769"/>
                  </a:lnTo>
                  <a:lnTo>
                    <a:pt x="2639" y="769"/>
                  </a:lnTo>
                  <a:lnTo>
                    <a:pt x="2628" y="748"/>
                  </a:lnTo>
                  <a:lnTo>
                    <a:pt x="2628" y="748"/>
                  </a:lnTo>
                  <a:lnTo>
                    <a:pt x="2614" y="729"/>
                  </a:lnTo>
                  <a:lnTo>
                    <a:pt x="2601" y="710"/>
                  </a:lnTo>
                  <a:lnTo>
                    <a:pt x="2601" y="710"/>
                  </a:lnTo>
                  <a:lnTo>
                    <a:pt x="2572" y="675"/>
                  </a:lnTo>
                  <a:lnTo>
                    <a:pt x="2572" y="675"/>
                  </a:lnTo>
                  <a:lnTo>
                    <a:pt x="2555" y="660"/>
                  </a:lnTo>
                  <a:lnTo>
                    <a:pt x="2539" y="644"/>
                  </a:lnTo>
                  <a:lnTo>
                    <a:pt x="2539" y="644"/>
                  </a:lnTo>
                  <a:lnTo>
                    <a:pt x="2507" y="614"/>
                  </a:lnTo>
                  <a:lnTo>
                    <a:pt x="2507" y="614"/>
                  </a:lnTo>
                  <a:lnTo>
                    <a:pt x="2472" y="585"/>
                  </a:lnTo>
                  <a:lnTo>
                    <a:pt x="2472" y="585"/>
                  </a:lnTo>
                  <a:lnTo>
                    <a:pt x="2456" y="568"/>
                  </a:lnTo>
                  <a:lnTo>
                    <a:pt x="2438" y="558"/>
                  </a:lnTo>
                  <a:lnTo>
                    <a:pt x="2438" y="558"/>
                  </a:lnTo>
                  <a:lnTo>
                    <a:pt x="2400" y="531"/>
                  </a:lnTo>
                  <a:lnTo>
                    <a:pt x="2400" y="531"/>
                  </a:lnTo>
                  <a:lnTo>
                    <a:pt x="2362" y="507"/>
                  </a:lnTo>
                  <a:lnTo>
                    <a:pt x="2325" y="482"/>
                  </a:lnTo>
                  <a:lnTo>
                    <a:pt x="2325" y="482"/>
                  </a:lnTo>
                  <a:lnTo>
                    <a:pt x="2285" y="461"/>
                  </a:lnTo>
                  <a:lnTo>
                    <a:pt x="2266" y="450"/>
                  </a:lnTo>
                  <a:lnTo>
                    <a:pt x="2255" y="445"/>
                  </a:lnTo>
                  <a:lnTo>
                    <a:pt x="2247" y="440"/>
                  </a:lnTo>
                  <a:lnTo>
                    <a:pt x="2207" y="421"/>
                  </a:lnTo>
                  <a:lnTo>
                    <a:pt x="2207" y="421"/>
                  </a:lnTo>
                  <a:lnTo>
                    <a:pt x="2185" y="410"/>
                  </a:lnTo>
                  <a:lnTo>
                    <a:pt x="2167" y="402"/>
                  </a:lnTo>
                  <a:lnTo>
                    <a:pt x="2145" y="391"/>
                  </a:lnTo>
                  <a:lnTo>
                    <a:pt x="2145" y="391"/>
                  </a:lnTo>
                  <a:lnTo>
                    <a:pt x="2124" y="383"/>
                  </a:lnTo>
                  <a:lnTo>
                    <a:pt x="2124" y="383"/>
                  </a:lnTo>
                  <a:lnTo>
                    <a:pt x="2081" y="370"/>
                  </a:lnTo>
                  <a:lnTo>
                    <a:pt x="2038" y="357"/>
                  </a:lnTo>
                  <a:lnTo>
                    <a:pt x="2038" y="357"/>
                  </a:lnTo>
                  <a:lnTo>
                    <a:pt x="2016" y="348"/>
                  </a:lnTo>
                  <a:lnTo>
                    <a:pt x="1995" y="343"/>
                  </a:lnTo>
                  <a:lnTo>
                    <a:pt x="1995" y="343"/>
                  </a:lnTo>
                  <a:lnTo>
                    <a:pt x="1974" y="338"/>
                  </a:lnTo>
                  <a:lnTo>
                    <a:pt x="1952" y="332"/>
                  </a:lnTo>
                  <a:lnTo>
                    <a:pt x="1952" y="332"/>
                  </a:lnTo>
                  <a:lnTo>
                    <a:pt x="1907" y="324"/>
                  </a:lnTo>
                  <a:lnTo>
                    <a:pt x="1907" y="324"/>
                  </a:lnTo>
                  <a:lnTo>
                    <a:pt x="1861" y="319"/>
                  </a:lnTo>
                  <a:lnTo>
                    <a:pt x="1818" y="314"/>
                  </a:lnTo>
                  <a:lnTo>
                    <a:pt x="1818" y="314"/>
                  </a:lnTo>
                  <a:lnTo>
                    <a:pt x="1773" y="311"/>
                  </a:lnTo>
                  <a:lnTo>
                    <a:pt x="1727" y="311"/>
                  </a:lnTo>
                  <a:lnTo>
                    <a:pt x="1727" y="311"/>
                  </a:lnTo>
                  <a:lnTo>
                    <a:pt x="1681" y="311"/>
                  </a:lnTo>
                  <a:lnTo>
                    <a:pt x="1681" y="311"/>
                  </a:lnTo>
                  <a:lnTo>
                    <a:pt x="1639" y="314"/>
                  </a:lnTo>
                  <a:lnTo>
                    <a:pt x="1639" y="314"/>
                  </a:lnTo>
                  <a:lnTo>
                    <a:pt x="1566" y="322"/>
                  </a:lnTo>
                  <a:lnTo>
                    <a:pt x="1561" y="316"/>
                  </a:lnTo>
                  <a:lnTo>
                    <a:pt x="1553" y="305"/>
                  </a:lnTo>
                  <a:lnTo>
                    <a:pt x="1542" y="298"/>
                  </a:lnTo>
                  <a:lnTo>
                    <a:pt x="1526" y="279"/>
                  </a:lnTo>
                  <a:lnTo>
                    <a:pt x="1526" y="279"/>
                  </a:lnTo>
                  <a:lnTo>
                    <a:pt x="1507" y="263"/>
                  </a:lnTo>
                  <a:lnTo>
                    <a:pt x="1507" y="263"/>
                  </a:lnTo>
                  <a:lnTo>
                    <a:pt x="1467" y="230"/>
                  </a:lnTo>
                  <a:lnTo>
                    <a:pt x="1427" y="198"/>
                  </a:lnTo>
                  <a:lnTo>
                    <a:pt x="1427" y="198"/>
                  </a:lnTo>
                  <a:lnTo>
                    <a:pt x="1387" y="171"/>
                  </a:lnTo>
                  <a:lnTo>
                    <a:pt x="1387" y="171"/>
                  </a:lnTo>
                  <a:lnTo>
                    <a:pt x="1344" y="147"/>
                  </a:lnTo>
                  <a:lnTo>
                    <a:pt x="1344" y="147"/>
                  </a:lnTo>
                  <a:lnTo>
                    <a:pt x="1298" y="123"/>
                  </a:lnTo>
                  <a:lnTo>
                    <a:pt x="1298" y="123"/>
                  </a:lnTo>
                  <a:lnTo>
                    <a:pt x="1255" y="102"/>
                  </a:lnTo>
                  <a:lnTo>
                    <a:pt x="1255" y="102"/>
                  </a:lnTo>
                  <a:lnTo>
                    <a:pt x="1210" y="83"/>
                  </a:lnTo>
                  <a:lnTo>
                    <a:pt x="1210" y="83"/>
                  </a:lnTo>
                  <a:lnTo>
                    <a:pt x="1161" y="64"/>
                  </a:lnTo>
                  <a:lnTo>
                    <a:pt x="1161" y="64"/>
                  </a:lnTo>
                  <a:lnTo>
                    <a:pt x="1116" y="48"/>
                  </a:lnTo>
                  <a:lnTo>
                    <a:pt x="1067" y="35"/>
                  </a:lnTo>
                  <a:lnTo>
                    <a:pt x="1067" y="35"/>
                  </a:lnTo>
                  <a:lnTo>
                    <a:pt x="1019" y="24"/>
                  </a:lnTo>
                  <a:lnTo>
                    <a:pt x="995" y="19"/>
                  </a:lnTo>
                  <a:lnTo>
                    <a:pt x="968" y="16"/>
                  </a:lnTo>
                  <a:lnTo>
                    <a:pt x="968" y="16"/>
                  </a:lnTo>
                  <a:lnTo>
                    <a:pt x="920" y="8"/>
                  </a:lnTo>
                  <a:lnTo>
                    <a:pt x="920" y="8"/>
                  </a:lnTo>
                  <a:lnTo>
                    <a:pt x="869" y="2"/>
                  </a:lnTo>
                  <a:lnTo>
                    <a:pt x="869" y="2"/>
                  </a:lnTo>
                  <a:lnTo>
                    <a:pt x="845" y="0"/>
                  </a:lnTo>
                  <a:lnTo>
                    <a:pt x="821" y="0"/>
                  </a:lnTo>
                  <a:lnTo>
                    <a:pt x="794" y="0"/>
                  </a:lnTo>
                  <a:lnTo>
                    <a:pt x="770" y="0"/>
                  </a:lnTo>
                  <a:lnTo>
                    <a:pt x="770" y="0"/>
                  </a:lnTo>
                  <a:lnTo>
                    <a:pt x="719" y="2"/>
                  </a:lnTo>
                  <a:lnTo>
                    <a:pt x="671" y="8"/>
                  </a:lnTo>
                  <a:lnTo>
                    <a:pt x="671" y="8"/>
                  </a:lnTo>
                  <a:lnTo>
                    <a:pt x="619" y="16"/>
                  </a:lnTo>
                  <a:lnTo>
                    <a:pt x="571" y="29"/>
                  </a:lnTo>
                  <a:lnTo>
                    <a:pt x="523" y="43"/>
                  </a:lnTo>
                  <a:lnTo>
                    <a:pt x="475" y="61"/>
                  </a:lnTo>
                  <a:lnTo>
                    <a:pt x="475" y="61"/>
                  </a:lnTo>
                  <a:lnTo>
                    <a:pt x="429" y="83"/>
                  </a:lnTo>
                  <a:lnTo>
                    <a:pt x="386" y="110"/>
                  </a:lnTo>
                  <a:lnTo>
                    <a:pt x="386" y="110"/>
                  </a:lnTo>
                  <a:lnTo>
                    <a:pt x="343" y="139"/>
                  </a:lnTo>
                  <a:lnTo>
                    <a:pt x="325" y="158"/>
                  </a:lnTo>
                  <a:lnTo>
                    <a:pt x="306" y="177"/>
                  </a:lnTo>
                  <a:lnTo>
                    <a:pt x="306" y="177"/>
                  </a:lnTo>
                  <a:lnTo>
                    <a:pt x="287" y="195"/>
                  </a:lnTo>
                  <a:lnTo>
                    <a:pt x="271" y="217"/>
                  </a:lnTo>
                  <a:lnTo>
                    <a:pt x="257" y="241"/>
                  </a:lnTo>
                  <a:lnTo>
                    <a:pt x="244" y="265"/>
                  </a:lnTo>
                  <a:lnTo>
                    <a:pt x="244" y="265"/>
                  </a:lnTo>
                  <a:lnTo>
                    <a:pt x="236" y="292"/>
                  </a:lnTo>
                  <a:lnTo>
                    <a:pt x="231" y="316"/>
                  </a:lnTo>
                  <a:lnTo>
                    <a:pt x="225" y="343"/>
                  </a:lnTo>
                  <a:lnTo>
                    <a:pt x="225" y="373"/>
                  </a:lnTo>
                  <a:lnTo>
                    <a:pt x="225" y="373"/>
                  </a:lnTo>
                  <a:lnTo>
                    <a:pt x="225" y="445"/>
                  </a:lnTo>
                  <a:lnTo>
                    <a:pt x="225" y="456"/>
                  </a:lnTo>
                  <a:lnTo>
                    <a:pt x="225" y="456"/>
                  </a:lnTo>
                  <a:lnTo>
                    <a:pt x="225" y="466"/>
                  </a:lnTo>
                  <a:lnTo>
                    <a:pt x="225" y="466"/>
                  </a:lnTo>
                  <a:lnTo>
                    <a:pt x="228" y="488"/>
                  </a:lnTo>
                  <a:lnTo>
                    <a:pt x="228" y="488"/>
                  </a:lnTo>
                  <a:lnTo>
                    <a:pt x="231" y="496"/>
                  </a:lnTo>
                  <a:lnTo>
                    <a:pt x="231" y="496"/>
                  </a:lnTo>
                  <a:lnTo>
                    <a:pt x="201" y="507"/>
                  </a:lnTo>
                  <a:lnTo>
                    <a:pt x="201" y="507"/>
                  </a:lnTo>
                  <a:lnTo>
                    <a:pt x="172" y="520"/>
                  </a:lnTo>
                  <a:lnTo>
                    <a:pt x="145" y="533"/>
                  </a:lnTo>
                  <a:lnTo>
                    <a:pt x="145" y="533"/>
                  </a:lnTo>
                  <a:lnTo>
                    <a:pt x="115" y="552"/>
                  </a:lnTo>
                  <a:lnTo>
                    <a:pt x="105" y="563"/>
                  </a:lnTo>
                  <a:lnTo>
                    <a:pt x="91" y="574"/>
                  </a:lnTo>
                  <a:lnTo>
                    <a:pt x="91" y="574"/>
                  </a:lnTo>
                  <a:lnTo>
                    <a:pt x="78" y="585"/>
                  </a:lnTo>
                  <a:lnTo>
                    <a:pt x="67" y="595"/>
                  </a:lnTo>
                  <a:lnTo>
                    <a:pt x="62" y="603"/>
                  </a:lnTo>
                  <a:lnTo>
                    <a:pt x="62" y="603"/>
                  </a:lnTo>
                  <a:lnTo>
                    <a:pt x="56" y="609"/>
                  </a:lnTo>
                  <a:lnTo>
                    <a:pt x="46" y="622"/>
                  </a:lnTo>
                  <a:lnTo>
                    <a:pt x="46" y="622"/>
                  </a:lnTo>
                  <a:lnTo>
                    <a:pt x="38" y="635"/>
                  </a:lnTo>
                  <a:lnTo>
                    <a:pt x="30" y="651"/>
                  </a:lnTo>
                  <a:lnTo>
                    <a:pt x="30" y="651"/>
                  </a:lnTo>
                  <a:lnTo>
                    <a:pt x="16" y="681"/>
                  </a:lnTo>
                  <a:lnTo>
                    <a:pt x="16" y="681"/>
                  </a:lnTo>
                  <a:lnTo>
                    <a:pt x="8" y="713"/>
                  </a:lnTo>
                  <a:lnTo>
                    <a:pt x="8" y="713"/>
                  </a:lnTo>
                  <a:lnTo>
                    <a:pt x="3" y="745"/>
                  </a:lnTo>
                  <a:lnTo>
                    <a:pt x="0" y="778"/>
                  </a:lnTo>
                  <a:lnTo>
                    <a:pt x="0" y="778"/>
                  </a:lnTo>
                  <a:lnTo>
                    <a:pt x="0" y="810"/>
                  </a:lnTo>
                  <a:lnTo>
                    <a:pt x="0" y="810"/>
                  </a:lnTo>
                  <a:lnTo>
                    <a:pt x="0" y="818"/>
                  </a:lnTo>
                  <a:lnTo>
                    <a:pt x="3" y="826"/>
                  </a:lnTo>
                  <a:lnTo>
                    <a:pt x="3" y="842"/>
                  </a:lnTo>
                  <a:lnTo>
                    <a:pt x="5" y="850"/>
                  </a:lnTo>
                  <a:lnTo>
                    <a:pt x="5" y="855"/>
                  </a:lnTo>
                  <a:lnTo>
                    <a:pt x="5" y="855"/>
                  </a:lnTo>
                  <a:lnTo>
                    <a:pt x="5" y="858"/>
                  </a:lnTo>
                  <a:lnTo>
                    <a:pt x="5" y="858"/>
                  </a:lnTo>
                  <a:lnTo>
                    <a:pt x="5" y="858"/>
                  </a:lnTo>
                  <a:lnTo>
                    <a:pt x="8" y="874"/>
                  </a:lnTo>
                  <a:lnTo>
                    <a:pt x="11" y="882"/>
                  </a:lnTo>
                  <a:lnTo>
                    <a:pt x="14" y="890"/>
                  </a:lnTo>
                  <a:lnTo>
                    <a:pt x="19" y="906"/>
                  </a:lnTo>
                  <a:lnTo>
                    <a:pt x="19" y="906"/>
                  </a:lnTo>
                  <a:lnTo>
                    <a:pt x="24" y="920"/>
                  </a:lnTo>
                  <a:lnTo>
                    <a:pt x="24" y="920"/>
                  </a:lnTo>
                  <a:lnTo>
                    <a:pt x="30" y="936"/>
                  </a:lnTo>
                  <a:lnTo>
                    <a:pt x="30" y="936"/>
                  </a:lnTo>
                  <a:lnTo>
                    <a:pt x="46" y="965"/>
                  </a:lnTo>
                  <a:lnTo>
                    <a:pt x="54" y="979"/>
                  </a:lnTo>
                  <a:lnTo>
                    <a:pt x="62" y="992"/>
                  </a:lnTo>
                  <a:lnTo>
                    <a:pt x="62" y="992"/>
                  </a:lnTo>
                  <a:lnTo>
                    <a:pt x="80" y="1016"/>
                  </a:lnTo>
                  <a:lnTo>
                    <a:pt x="80" y="1016"/>
                  </a:lnTo>
                  <a:lnTo>
                    <a:pt x="102" y="1040"/>
                  </a:lnTo>
                  <a:lnTo>
                    <a:pt x="102" y="1040"/>
                  </a:lnTo>
                  <a:lnTo>
                    <a:pt x="126" y="1062"/>
                  </a:lnTo>
                  <a:lnTo>
                    <a:pt x="148" y="1083"/>
                  </a:lnTo>
                  <a:lnTo>
                    <a:pt x="148" y="1083"/>
                  </a:lnTo>
                  <a:lnTo>
                    <a:pt x="172" y="1102"/>
                  </a:lnTo>
                  <a:lnTo>
                    <a:pt x="172" y="1102"/>
                  </a:lnTo>
                  <a:lnTo>
                    <a:pt x="196" y="1121"/>
                  </a:lnTo>
                  <a:lnTo>
                    <a:pt x="196" y="1121"/>
                  </a:lnTo>
                  <a:lnTo>
                    <a:pt x="247" y="1153"/>
                  </a:lnTo>
                  <a:lnTo>
                    <a:pt x="274" y="1169"/>
                  </a:lnTo>
                  <a:lnTo>
                    <a:pt x="274" y="1169"/>
                  </a:lnTo>
                  <a:lnTo>
                    <a:pt x="300" y="1185"/>
                  </a:lnTo>
                  <a:lnTo>
                    <a:pt x="300" y="1185"/>
                  </a:lnTo>
                  <a:lnTo>
                    <a:pt x="327" y="1199"/>
                  </a:lnTo>
                  <a:lnTo>
                    <a:pt x="327" y="1199"/>
                  </a:lnTo>
                  <a:lnTo>
                    <a:pt x="325" y="1207"/>
                  </a:lnTo>
                  <a:lnTo>
                    <a:pt x="325" y="1207"/>
                  </a:lnTo>
                  <a:lnTo>
                    <a:pt x="316" y="1225"/>
                  </a:lnTo>
                  <a:lnTo>
                    <a:pt x="311" y="1244"/>
                  </a:lnTo>
                  <a:lnTo>
                    <a:pt x="311" y="1244"/>
                  </a:lnTo>
                  <a:lnTo>
                    <a:pt x="306" y="1263"/>
                  </a:lnTo>
                  <a:lnTo>
                    <a:pt x="303" y="1282"/>
                  </a:lnTo>
                  <a:lnTo>
                    <a:pt x="303" y="1303"/>
                  </a:lnTo>
                  <a:lnTo>
                    <a:pt x="303" y="1322"/>
                  </a:lnTo>
                  <a:lnTo>
                    <a:pt x="303" y="1322"/>
                  </a:lnTo>
                  <a:lnTo>
                    <a:pt x="306" y="1341"/>
                  </a:lnTo>
                  <a:lnTo>
                    <a:pt x="306" y="1341"/>
                  </a:lnTo>
                  <a:lnTo>
                    <a:pt x="311" y="1362"/>
                  </a:lnTo>
                  <a:lnTo>
                    <a:pt x="316" y="1381"/>
                  </a:lnTo>
                  <a:lnTo>
                    <a:pt x="316" y="1381"/>
                  </a:lnTo>
                  <a:lnTo>
                    <a:pt x="325" y="1397"/>
                  </a:lnTo>
                  <a:lnTo>
                    <a:pt x="330" y="1408"/>
                  </a:lnTo>
                  <a:lnTo>
                    <a:pt x="330" y="1408"/>
                  </a:lnTo>
                  <a:lnTo>
                    <a:pt x="330" y="1408"/>
                  </a:lnTo>
                  <a:lnTo>
                    <a:pt x="330" y="1408"/>
                  </a:lnTo>
                  <a:lnTo>
                    <a:pt x="330" y="1411"/>
                  </a:lnTo>
                  <a:lnTo>
                    <a:pt x="333" y="1411"/>
                  </a:lnTo>
                  <a:lnTo>
                    <a:pt x="335" y="1416"/>
                  </a:lnTo>
                  <a:lnTo>
                    <a:pt x="335" y="1416"/>
                  </a:lnTo>
                  <a:lnTo>
                    <a:pt x="343" y="1429"/>
                  </a:lnTo>
                  <a:lnTo>
                    <a:pt x="343" y="1429"/>
                  </a:lnTo>
                  <a:lnTo>
                    <a:pt x="365" y="1461"/>
                  </a:lnTo>
                  <a:lnTo>
                    <a:pt x="378" y="1475"/>
                  </a:lnTo>
                  <a:lnTo>
                    <a:pt x="378" y="1475"/>
                  </a:lnTo>
                  <a:lnTo>
                    <a:pt x="389" y="1488"/>
                  </a:lnTo>
                  <a:lnTo>
                    <a:pt x="389" y="1488"/>
                  </a:lnTo>
                  <a:lnTo>
                    <a:pt x="416" y="1515"/>
                  </a:lnTo>
                  <a:lnTo>
                    <a:pt x="426" y="1529"/>
                  </a:lnTo>
                  <a:lnTo>
                    <a:pt x="426" y="1529"/>
                  </a:lnTo>
                  <a:lnTo>
                    <a:pt x="440" y="1539"/>
                  </a:lnTo>
                  <a:lnTo>
                    <a:pt x="469" y="1563"/>
                  </a:lnTo>
                  <a:lnTo>
                    <a:pt x="469" y="1563"/>
                  </a:lnTo>
                  <a:lnTo>
                    <a:pt x="499" y="1585"/>
                  </a:lnTo>
                  <a:lnTo>
                    <a:pt x="499" y="1585"/>
                  </a:lnTo>
                  <a:lnTo>
                    <a:pt x="512" y="1595"/>
                  </a:lnTo>
                  <a:lnTo>
                    <a:pt x="528" y="1604"/>
                  </a:lnTo>
                  <a:lnTo>
                    <a:pt x="528" y="1604"/>
                  </a:lnTo>
                  <a:lnTo>
                    <a:pt x="558" y="1622"/>
                  </a:lnTo>
                  <a:lnTo>
                    <a:pt x="590" y="1641"/>
                  </a:lnTo>
                  <a:lnTo>
                    <a:pt x="606" y="1649"/>
                  </a:lnTo>
                  <a:lnTo>
                    <a:pt x="606" y="1649"/>
                  </a:lnTo>
                  <a:lnTo>
                    <a:pt x="622" y="1657"/>
                  </a:lnTo>
                  <a:lnTo>
                    <a:pt x="654" y="1670"/>
                  </a:lnTo>
                  <a:lnTo>
                    <a:pt x="654" y="1670"/>
                  </a:lnTo>
                  <a:lnTo>
                    <a:pt x="687" y="1684"/>
                  </a:lnTo>
                  <a:lnTo>
                    <a:pt x="721" y="1697"/>
                  </a:lnTo>
                  <a:lnTo>
                    <a:pt x="721" y="1697"/>
                  </a:lnTo>
                  <a:lnTo>
                    <a:pt x="789" y="1719"/>
                  </a:lnTo>
                  <a:lnTo>
                    <a:pt x="789" y="1719"/>
                  </a:lnTo>
                  <a:lnTo>
                    <a:pt x="807" y="1722"/>
                  </a:lnTo>
                  <a:lnTo>
                    <a:pt x="823" y="1727"/>
                  </a:lnTo>
                  <a:lnTo>
                    <a:pt x="858" y="1732"/>
                  </a:lnTo>
                  <a:lnTo>
                    <a:pt x="858" y="1732"/>
                  </a:lnTo>
                  <a:lnTo>
                    <a:pt x="893" y="1740"/>
                  </a:lnTo>
                  <a:lnTo>
                    <a:pt x="928" y="1746"/>
                  </a:lnTo>
                  <a:lnTo>
                    <a:pt x="947" y="1748"/>
                  </a:lnTo>
                  <a:lnTo>
                    <a:pt x="955" y="1748"/>
                  </a:lnTo>
                  <a:lnTo>
                    <a:pt x="963" y="1751"/>
                  </a:lnTo>
                  <a:lnTo>
                    <a:pt x="998" y="1754"/>
                  </a:lnTo>
                  <a:lnTo>
                    <a:pt x="998" y="1754"/>
                  </a:lnTo>
                  <a:lnTo>
                    <a:pt x="1032" y="1756"/>
                  </a:lnTo>
                  <a:lnTo>
                    <a:pt x="1070" y="1759"/>
                  </a:lnTo>
                  <a:lnTo>
                    <a:pt x="1121" y="1759"/>
                  </a:lnTo>
                  <a:lnTo>
                    <a:pt x="1121" y="1762"/>
                  </a:lnTo>
                  <a:lnTo>
                    <a:pt x="1140" y="1762"/>
                  </a:lnTo>
                  <a:lnTo>
                    <a:pt x="1148" y="1762"/>
                  </a:lnTo>
                  <a:lnTo>
                    <a:pt x="1164" y="1788"/>
                  </a:lnTo>
                  <a:lnTo>
                    <a:pt x="1164" y="1788"/>
                  </a:lnTo>
                  <a:lnTo>
                    <a:pt x="1191" y="1821"/>
                  </a:lnTo>
                  <a:lnTo>
                    <a:pt x="1191" y="1821"/>
                  </a:lnTo>
                  <a:lnTo>
                    <a:pt x="1215" y="1853"/>
                  </a:lnTo>
                  <a:lnTo>
                    <a:pt x="1215" y="1853"/>
                  </a:lnTo>
                  <a:lnTo>
                    <a:pt x="1242" y="1885"/>
                  </a:lnTo>
                  <a:lnTo>
                    <a:pt x="1242" y="1885"/>
                  </a:lnTo>
                  <a:lnTo>
                    <a:pt x="1271" y="1915"/>
                  </a:lnTo>
                  <a:lnTo>
                    <a:pt x="1271" y="1915"/>
                  </a:lnTo>
                  <a:lnTo>
                    <a:pt x="1303" y="1941"/>
                  </a:lnTo>
                  <a:lnTo>
                    <a:pt x="1303" y="1941"/>
                  </a:lnTo>
                  <a:lnTo>
                    <a:pt x="1333" y="1968"/>
                  </a:lnTo>
                  <a:lnTo>
                    <a:pt x="1333" y="1968"/>
                  </a:lnTo>
                  <a:lnTo>
                    <a:pt x="1368" y="1992"/>
                  </a:lnTo>
                  <a:lnTo>
                    <a:pt x="1368" y="1992"/>
                  </a:lnTo>
                  <a:lnTo>
                    <a:pt x="1400" y="2016"/>
                  </a:lnTo>
                  <a:lnTo>
                    <a:pt x="1400" y="2016"/>
                  </a:lnTo>
                  <a:lnTo>
                    <a:pt x="1435" y="2038"/>
                  </a:lnTo>
                  <a:lnTo>
                    <a:pt x="1472" y="2059"/>
                  </a:lnTo>
                  <a:lnTo>
                    <a:pt x="1472" y="2059"/>
                  </a:lnTo>
                  <a:lnTo>
                    <a:pt x="1507" y="2078"/>
                  </a:lnTo>
                  <a:lnTo>
                    <a:pt x="1507" y="2078"/>
                  </a:lnTo>
                  <a:lnTo>
                    <a:pt x="1582" y="2110"/>
                  </a:lnTo>
                  <a:lnTo>
                    <a:pt x="1582" y="2110"/>
                  </a:lnTo>
                  <a:lnTo>
                    <a:pt x="1620" y="2124"/>
                  </a:lnTo>
                  <a:lnTo>
                    <a:pt x="1639" y="2132"/>
                  </a:lnTo>
                  <a:lnTo>
                    <a:pt x="1660" y="2137"/>
                  </a:lnTo>
                  <a:lnTo>
                    <a:pt x="1660" y="2137"/>
                  </a:lnTo>
                  <a:lnTo>
                    <a:pt x="1738" y="2161"/>
                  </a:lnTo>
                  <a:lnTo>
                    <a:pt x="1738" y="2161"/>
                  </a:lnTo>
                  <a:lnTo>
                    <a:pt x="1818" y="2177"/>
                  </a:lnTo>
                  <a:lnTo>
                    <a:pt x="1818" y="2177"/>
                  </a:lnTo>
                  <a:lnTo>
                    <a:pt x="1898" y="2191"/>
                  </a:lnTo>
                  <a:lnTo>
                    <a:pt x="1898" y="2191"/>
                  </a:lnTo>
                  <a:lnTo>
                    <a:pt x="1979" y="2199"/>
                  </a:lnTo>
                  <a:lnTo>
                    <a:pt x="1979" y="2199"/>
                  </a:lnTo>
                  <a:lnTo>
                    <a:pt x="2060" y="2204"/>
                  </a:lnTo>
                  <a:lnTo>
                    <a:pt x="2060" y="2204"/>
                  </a:lnTo>
                  <a:lnTo>
                    <a:pt x="2100" y="2202"/>
                  </a:lnTo>
                  <a:lnTo>
                    <a:pt x="2140" y="2202"/>
                  </a:lnTo>
                  <a:lnTo>
                    <a:pt x="2140" y="2202"/>
                  </a:lnTo>
                  <a:lnTo>
                    <a:pt x="2220" y="2193"/>
                  </a:lnTo>
                  <a:lnTo>
                    <a:pt x="2301" y="2180"/>
                  </a:lnTo>
                  <a:lnTo>
                    <a:pt x="2301" y="2180"/>
                  </a:lnTo>
                  <a:lnTo>
                    <a:pt x="2220" y="2191"/>
                  </a:lnTo>
                  <a:lnTo>
                    <a:pt x="2140" y="2193"/>
                  </a:lnTo>
                  <a:lnTo>
                    <a:pt x="2140" y="2193"/>
                  </a:lnTo>
                  <a:lnTo>
                    <a:pt x="2100" y="2196"/>
                  </a:lnTo>
                  <a:lnTo>
                    <a:pt x="2060" y="2193"/>
                  </a:lnTo>
                  <a:lnTo>
                    <a:pt x="2060" y="2193"/>
                  </a:lnTo>
                  <a:lnTo>
                    <a:pt x="1979" y="2188"/>
                  </a:lnTo>
                  <a:lnTo>
                    <a:pt x="1979" y="2188"/>
                  </a:lnTo>
                  <a:lnTo>
                    <a:pt x="1898" y="2177"/>
                  </a:lnTo>
                  <a:lnTo>
                    <a:pt x="1898" y="2177"/>
                  </a:lnTo>
                  <a:lnTo>
                    <a:pt x="1821" y="2161"/>
                  </a:lnTo>
                  <a:lnTo>
                    <a:pt x="1821" y="2161"/>
                  </a:lnTo>
                  <a:lnTo>
                    <a:pt x="1743" y="2143"/>
                  </a:lnTo>
                  <a:lnTo>
                    <a:pt x="1743" y="2143"/>
                  </a:lnTo>
                  <a:lnTo>
                    <a:pt x="1665" y="2116"/>
                  </a:lnTo>
                  <a:lnTo>
                    <a:pt x="1646" y="2110"/>
                  </a:lnTo>
                  <a:lnTo>
                    <a:pt x="1628" y="2102"/>
                  </a:lnTo>
                  <a:lnTo>
                    <a:pt x="1628" y="2102"/>
                  </a:lnTo>
                  <a:lnTo>
                    <a:pt x="1593" y="2089"/>
                  </a:lnTo>
                  <a:lnTo>
                    <a:pt x="1593" y="2089"/>
                  </a:lnTo>
                  <a:lnTo>
                    <a:pt x="1521" y="2054"/>
                  </a:lnTo>
                  <a:lnTo>
                    <a:pt x="1521" y="2054"/>
                  </a:lnTo>
                  <a:lnTo>
                    <a:pt x="1486" y="2035"/>
                  </a:lnTo>
                  <a:lnTo>
                    <a:pt x="1451" y="2014"/>
                  </a:lnTo>
                  <a:lnTo>
                    <a:pt x="1451" y="2014"/>
                  </a:lnTo>
                  <a:lnTo>
                    <a:pt x="1416" y="1992"/>
                  </a:lnTo>
                  <a:lnTo>
                    <a:pt x="1416" y="1992"/>
                  </a:lnTo>
                  <a:lnTo>
                    <a:pt x="1384" y="1968"/>
                  </a:lnTo>
                  <a:lnTo>
                    <a:pt x="1384" y="1968"/>
                  </a:lnTo>
                  <a:lnTo>
                    <a:pt x="1354" y="1944"/>
                  </a:lnTo>
                  <a:lnTo>
                    <a:pt x="1354" y="1944"/>
                  </a:lnTo>
                  <a:lnTo>
                    <a:pt x="1325" y="1917"/>
                  </a:lnTo>
                  <a:lnTo>
                    <a:pt x="1325" y="1917"/>
                  </a:lnTo>
                  <a:lnTo>
                    <a:pt x="1295" y="1891"/>
                  </a:lnTo>
                  <a:lnTo>
                    <a:pt x="1295" y="1891"/>
                  </a:lnTo>
                  <a:lnTo>
                    <a:pt x="1269" y="1861"/>
                  </a:lnTo>
                  <a:lnTo>
                    <a:pt x="1269" y="1861"/>
                  </a:lnTo>
                  <a:lnTo>
                    <a:pt x="1242" y="1831"/>
                  </a:lnTo>
                  <a:lnTo>
                    <a:pt x="1242" y="1831"/>
                  </a:lnTo>
                  <a:lnTo>
                    <a:pt x="1217" y="1799"/>
                  </a:lnTo>
                  <a:lnTo>
                    <a:pt x="1217" y="1799"/>
                  </a:lnTo>
                  <a:lnTo>
                    <a:pt x="1196" y="1767"/>
                  </a:lnTo>
                  <a:lnTo>
                    <a:pt x="1175" y="1735"/>
                  </a:lnTo>
                  <a:lnTo>
                    <a:pt x="1169" y="1724"/>
                  </a:lnTo>
                  <a:lnTo>
                    <a:pt x="1159" y="1724"/>
                  </a:lnTo>
                  <a:lnTo>
                    <a:pt x="1159" y="1724"/>
                  </a:lnTo>
                  <a:lnTo>
                    <a:pt x="1140" y="1722"/>
                  </a:lnTo>
                  <a:lnTo>
                    <a:pt x="1070" y="1719"/>
                  </a:lnTo>
                  <a:lnTo>
                    <a:pt x="1070" y="1719"/>
                  </a:lnTo>
                  <a:lnTo>
                    <a:pt x="1038" y="1716"/>
                  </a:lnTo>
                  <a:lnTo>
                    <a:pt x="1003" y="1713"/>
                  </a:lnTo>
                  <a:lnTo>
                    <a:pt x="968" y="1708"/>
                  </a:lnTo>
                  <a:lnTo>
                    <a:pt x="960" y="1708"/>
                  </a:lnTo>
                  <a:lnTo>
                    <a:pt x="952" y="1705"/>
                  </a:lnTo>
                  <a:lnTo>
                    <a:pt x="936" y="1703"/>
                  </a:lnTo>
                  <a:lnTo>
                    <a:pt x="901" y="1697"/>
                  </a:lnTo>
                  <a:lnTo>
                    <a:pt x="901" y="1697"/>
                  </a:lnTo>
                  <a:lnTo>
                    <a:pt x="866" y="1692"/>
                  </a:lnTo>
                  <a:lnTo>
                    <a:pt x="834" y="1681"/>
                  </a:lnTo>
                  <a:lnTo>
                    <a:pt x="818" y="1679"/>
                  </a:lnTo>
                  <a:lnTo>
                    <a:pt x="818" y="1679"/>
                  </a:lnTo>
                  <a:lnTo>
                    <a:pt x="802" y="1673"/>
                  </a:lnTo>
                  <a:lnTo>
                    <a:pt x="802" y="1673"/>
                  </a:lnTo>
                  <a:lnTo>
                    <a:pt x="737" y="1654"/>
                  </a:lnTo>
                  <a:lnTo>
                    <a:pt x="705" y="1641"/>
                  </a:lnTo>
                  <a:lnTo>
                    <a:pt x="705" y="1641"/>
                  </a:lnTo>
                  <a:lnTo>
                    <a:pt x="673" y="1628"/>
                  </a:lnTo>
                  <a:lnTo>
                    <a:pt x="644" y="1614"/>
                  </a:lnTo>
                  <a:lnTo>
                    <a:pt x="644" y="1614"/>
                  </a:lnTo>
                  <a:lnTo>
                    <a:pt x="628" y="1606"/>
                  </a:lnTo>
                  <a:lnTo>
                    <a:pt x="612" y="1598"/>
                  </a:lnTo>
                  <a:lnTo>
                    <a:pt x="582" y="1582"/>
                  </a:lnTo>
                  <a:lnTo>
                    <a:pt x="582" y="1582"/>
                  </a:lnTo>
                  <a:lnTo>
                    <a:pt x="555" y="1563"/>
                  </a:lnTo>
                  <a:lnTo>
                    <a:pt x="542" y="1555"/>
                  </a:lnTo>
                  <a:lnTo>
                    <a:pt x="542" y="1555"/>
                  </a:lnTo>
                  <a:lnTo>
                    <a:pt x="526" y="1545"/>
                  </a:lnTo>
                  <a:lnTo>
                    <a:pt x="499" y="1523"/>
                  </a:lnTo>
                  <a:lnTo>
                    <a:pt x="475" y="1501"/>
                  </a:lnTo>
                  <a:lnTo>
                    <a:pt x="475" y="1501"/>
                  </a:lnTo>
                  <a:lnTo>
                    <a:pt x="461" y="1491"/>
                  </a:lnTo>
                  <a:lnTo>
                    <a:pt x="450" y="1480"/>
                  </a:lnTo>
                  <a:lnTo>
                    <a:pt x="450" y="1480"/>
                  </a:lnTo>
                  <a:lnTo>
                    <a:pt x="429" y="1456"/>
                  </a:lnTo>
                  <a:lnTo>
                    <a:pt x="429" y="1456"/>
                  </a:lnTo>
                  <a:lnTo>
                    <a:pt x="419" y="1442"/>
                  </a:lnTo>
                  <a:lnTo>
                    <a:pt x="408" y="1429"/>
                  </a:lnTo>
                  <a:lnTo>
                    <a:pt x="408" y="1429"/>
                  </a:lnTo>
                  <a:lnTo>
                    <a:pt x="389" y="1402"/>
                  </a:lnTo>
                  <a:lnTo>
                    <a:pt x="389" y="1402"/>
                  </a:lnTo>
                  <a:lnTo>
                    <a:pt x="381" y="1389"/>
                  </a:lnTo>
                  <a:lnTo>
                    <a:pt x="375" y="1381"/>
                  </a:lnTo>
                  <a:lnTo>
                    <a:pt x="373" y="1376"/>
                  </a:lnTo>
                  <a:lnTo>
                    <a:pt x="373" y="1376"/>
                  </a:lnTo>
                  <a:lnTo>
                    <a:pt x="367" y="1362"/>
                  </a:lnTo>
                  <a:lnTo>
                    <a:pt x="362" y="1346"/>
                  </a:lnTo>
                  <a:lnTo>
                    <a:pt x="360" y="1333"/>
                  </a:lnTo>
                  <a:lnTo>
                    <a:pt x="360" y="1333"/>
                  </a:lnTo>
                  <a:lnTo>
                    <a:pt x="357" y="1317"/>
                  </a:lnTo>
                  <a:lnTo>
                    <a:pt x="357" y="1317"/>
                  </a:lnTo>
                  <a:lnTo>
                    <a:pt x="357" y="1287"/>
                  </a:lnTo>
                  <a:lnTo>
                    <a:pt x="365" y="1258"/>
                  </a:lnTo>
                  <a:lnTo>
                    <a:pt x="365" y="1258"/>
                  </a:lnTo>
                  <a:lnTo>
                    <a:pt x="373" y="1231"/>
                  </a:lnTo>
                  <a:lnTo>
                    <a:pt x="373" y="1231"/>
                  </a:lnTo>
                  <a:lnTo>
                    <a:pt x="381" y="1217"/>
                  </a:lnTo>
                  <a:lnTo>
                    <a:pt x="381" y="1217"/>
                  </a:lnTo>
                  <a:lnTo>
                    <a:pt x="384" y="1209"/>
                  </a:lnTo>
                  <a:lnTo>
                    <a:pt x="384" y="1209"/>
                  </a:lnTo>
                  <a:lnTo>
                    <a:pt x="389" y="1204"/>
                  </a:lnTo>
                  <a:lnTo>
                    <a:pt x="408" y="1177"/>
                  </a:lnTo>
                  <a:lnTo>
                    <a:pt x="378" y="1164"/>
                  </a:lnTo>
                  <a:lnTo>
                    <a:pt x="378" y="1164"/>
                  </a:lnTo>
                  <a:lnTo>
                    <a:pt x="327" y="1134"/>
                  </a:lnTo>
                  <a:lnTo>
                    <a:pt x="327" y="1134"/>
                  </a:lnTo>
                  <a:lnTo>
                    <a:pt x="303" y="1121"/>
                  </a:lnTo>
                  <a:lnTo>
                    <a:pt x="279" y="1105"/>
                  </a:lnTo>
                  <a:lnTo>
                    <a:pt x="279" y="1105"/>
                  </a:lnTo>
                  <a:lnTo>
                    <a:pt x="231" y="1072"/>
                  </a:lnTo>
                  <a:lnTo>
                    <a:pt x="231" y="1072"/>
                  </a:lnTo>
                  <a:lnTo>
                    <a:pt x="207" y="1056"/>
                  </a:lnTo>
                  <a:lnTo>
                    <a:pt x="207" y="1056"/>
                  </a:lnTo>
                  <a:lnTo>
                    <a:pt x="185" y="1038"/>
                  </a:lnTo>
                  <a:lnTo>
                    <a:pt x="185" y="1038"/>
                  </a:lnTo>
                  <a:lnTo>
                    <a:pt x="145" y="1000"/>
                  </a:lnTo>
                  <a:lnTo>
                    <a:pt x="145" y="1000"/>
                  </a:lnTo>
                  <a:lnTo>
                    <a:pt x="126" y="979"/>
                  </a:lnTo>
                  <a:lnTo>
                    <a:pt x="126" y="979"/>
                  </a:lnTo>
                  <a:lnTo>
                    <a:pt x="110" y="957"/>
                  </a:lnTo>
                  <a:lnTo>
                    <a:pt x="102" y="946"/>
                  </a:lnTo>
                  <a:lnTo>
                    <a:pt x="97" y="936"/>
                  </a:lnTo>
                  <a:lnTo>
                    <a:pt x="97" y="936"/>
                  </a:lnTo>
                  <a:lnTo>
                    <a:pt x="83" y="912"/>
                  </a:lnTo>
                  <a:lnTo>
                    <a:pt x="83" y="912"/>
                  </a:lnTo>
                  <a:lnTo>
                    <a:pt x="80" y="898"/>
                  </a:lnTo>
                  <a:lnTo>
                    <a:pt x="80" y="898"/>
                  </a:lnTo>
                  <a:lnTo>
                    <a:pt x="75" y="887"/>
                  </a:lnTo>
                  <a:lnTo>
                    <a:pt x="70" y="874"/>
                  </a:lnTo>
                  <a:lnTo>
                    <a:pt x="70" y="869"/>
                  </a:lnTo>
                  <a:lnTo>
                    <a:pt x="67" y="861"/>
                  </a:lnTo>
                  <a:lnTo>
                    <a:pt x="64" y="847"/>
                  </a:lnTo>
                  <a:lnTo>
                    <a:pt x="64" y="847"/>
                  </a:lnTo>
                  <a:lnTo>
                    <a:pt x="64" y="847"/>
                  </a:lnTo>
                  <a:lnTo>
                    <a:pt x="64" y="844"/>
                  </a:lnTo>
                  <a:lnTo>
                    <a:pt x="64" y="842"/>
                  </a:lnTo>
                  <a:lnTo>
                    <a:pt x="64" y="834"/>
                  </a:lnTo>
                  <a:lnTo>
                    <a:pt x="62" y="820"/>
                  </a:lnTo>
                  <a:lnTo>
                    <a:pt x="62" y="815"/>
                  </a:lnTo>
                  <a:lnTo>
                    <a:pt x="62" y="815"/>
                  </a:lnTo>
                  <a:lnTo>
                    <a:pt x="62" y="807"/>
                  </a:lnTo>
                  <a:lnTo>
                    <a:pt x="62" y="807"/>
                  </a:lnTo>
                  <a:lnTo>
                    <a:pt x="59" y="780"/>
                  </a:lnTo>
                  <a:lnTo>
                    <a:pt x="62" y="753"/>
                  </a:lnTo>
                  <a:lnTo>
                    <a:pt x="67" y="727"/>
                  </a:lnTo>
                  <a:lnTo>
                    <a:pt x="67" y="727"/>
                  </a:lnTo>
                  <a:lnTo>
                    <a:pt x="75" y="703"/>
                  </a:lnTo>
                  <a:lnTo>
                    <a:pt x="75" y="703"/>
                  </a:lnTo>
                  <a:lnTo>
                    <a:pt x="86" y="678"/>
                  </a:lnTo>
                  <a:lnTo>
                    <a:pt x="91" y="668"/>
                  </a:lnTo>
                  <a:lnTo>
                    <a:pt x="91" y="668"/>
                  </a:lnTo>
                  <a:lnTo>
                    <a:pt x="99" y="657"/>
                  </a:lnTo>
                  <a:lnTo>
                    <a:pt x="105" y="649"/>
                  </a:lnTo>
                  <a:lnTo>
                    <a:pt x="105" y="649"/>
                  </a:lnTo>
                  <a:lnTo>
                    <a:pt x="110" y="644"/>
                  </a:lnTo>
                  <a:lnTo>
                    <a:pt x="115" y="638"/>
                  </a:lnTo>
                  <a:lnTo>
                    <a:pt x="123" y="627"/>
                  </a:lnTo>
                  <a:lnTo>
                    <a:pt x="123" y="627"/>
                  </a:lnTo>
                  <a:lnTo>
                    <a:pt x="132" y="619"/>
                  </a:lnTo>
                  <a:lnTo>
                    <a:pt x="142" y="611"/>
                  </a:lnTo>
                  <a:lnTo>
                    <a:pt x="153" y="603"/>
                  </a:lnTo>
                  <a:lnTo>
                    <a:pt x="153" y="603"/>
                  </a:lnTo>
                  <a:lnTo>
                    <a:pt x="174" y="590"/>
                  </a:lnTo>
                  <a:lnTo>
                    <a:pt x="174" y="590"/>
                  </a:lnTo>
                  <a:lnTo>
                    <a:pt x="198" y="576"/>
                  </a:lnTo>
                  <a:lnTo>
                    <a:pt x="225" y="566"/>
                  </a:lnTo>
                  <a:lnTo>
                    <a:pt x="225" y="566"/>
                  </a:lnTo>
                  <a:lnTo>
                    <a:pt x="250" y="558"/>
                  </a:lnTo>
                  <a:lnTo>
                    <a:pt x="276" y="550"/>
                  </a:lnTo>
                  <a:lnTo>
                    <a:pt x="282" y="547"/>
                  </a:lnTo>
                  <a:lnTo>
                    <a:pt x="284" y="544"/>
                  </a:lnTo>
                  <a:lnTo>
                    <a:pt x="287" y="544"/>
                  </a:lnTo>
                  <a:lnTo>
                    <a:pt x="308" y="531"/>
                  </a:lnTo>
                  <a:lnTo>
                    <a:pt x="300" y="507"/>
                  </a:lnTo>
                  <a:lnTo>
                    <a:pt x="300" y="507"/>
                  </a:lnTo>
                  <a:lnTo>
                    <a:pt x="295" y="491"/>
                  </a:lnTo>
                  <a:lnTo>
                    <a:pt x="290" y="477"/>
                  </a:lnTo>
                  <a:lnTo>
                    <a:pt x="290" y="477"/>
                  </a:lnTo>
                  <a:lnTo>
                    <a:pt x="290" y="461"/>
                  </a:lnTo>
                  <a:lnTo>
                    <a:pt x="290" y="461"/>
                  </a:lnTo>
                  <a:lnTo>
                    <a:pt x="290" y="453"/>
                  </a:lnTo>
                  <a:lnTo>
                    <a:pt x="290" y="445"/>
                  </a:lnTo>
                  <a:lnTo>
                    <a:pt x="290" y="373"/>
                  </a:lnTo>
                  <a:lnTo>
                    <a:pt x="287" y="373"/>
                  </a:lnTo>
                  <a:lnTo>
                    <a:pt x="290" y="373"/>
                  </a:lnTo>
                  <a:lnTo>
                    <a:pt x="290" y="370"/>
                  </a:lnTo>
                  <a:lnTo>
                    <a:pt x="290" y="370"/>
                  </a:lnTo>
                  <a:lnTo>
                    <a:pt x="290" y="370"/>
                  </a:lnTo>
                  <a:lnTo>
                    <a:pt x="290" y="351"/>
                  </a:lnTo>
                  <a:lnTo>
                    <a:pt x="292" y="330"/>
                  </a:lnTo>
                  <a:lnTo>
                    <a:pt x="298" y="311"/>
                  </a:lnTo>
                  <a:lnTo>
                    <a:pt x="303" y="289"/>
                  </a:lnTo>
                  <a:lnTo>
                    <a:pt x="303" y="289"/>
                  </a:lnTo>
                  <a:lnTo>
                    <a:pt x="314" y="271"/>
                  </a:lnTo>
                  <a:lnTo>
                    <a:pt x="325" y="255"/>
                  </a:lnTo>
                  <a:lnTo>
                    <a:pt x="338" y="236"/>
                  </a:lnTo>
                  <a:lnTo>
                    <a:pt x="351" y="220"/>
                  </a:lnTo>
                  <a:lnTo>
                    <a:pt x="351" y="220"/>
                  </a:lnTo>
                  <a:lnTo>
                    <a:pt x="384" y="190"/>
                  </a:lnTo>
                  <a:lnTo>
                    <a:pt x="421" y="164"/>
                  </a:lnTo>
                  <a:lnTo>
                    <a:pt x="421" y="164"/>
                  </a:lnTo>
                  <a:lnTo>
                    <a:pt x="459" y="139"/>
                  </a:lnTo>
                  <a:lnTo>
                    <a:pt x="502" y="120"/>
                  </a:lnTo>
                  <a:lnTo>
                    <a:pt x="502" y="120"/>
                  </a:lnTo>
                  <a:lnTo>
                    <a:pt x="544" y="105"/>
                  </a:lnTo>
                  <a:lnTo>
                    <a:pt x="587" y="91"/>
                  </a:lnTo>
                  <a:lnTo>
                    <a:pt x="633" y="80"/>
                  </a:lnTo>
                  <a:lnTo>
                    <a:pt x="678" y="72"/>
                  </a:lnTo>
                  <a:lnTo>
                    <a:pt x="678" y="72"/>
                  </a:lnTo>
                  <a:lnTo>
                    <a:pt x="724" y="67"/>
                  </a:lnTo>
                  <a:lnTo>
                    <a:pt x="772" y="64"/>
                  </a:lnTo>
                  <a:lnTo>
                    <a:pt x="794" y="64"/>
                  </a:lnTo>
                  <a:lnTo>
                    <a:pt x="818" y="64"/>
                  </a:lnTo>
                  <a:lnTo>
                    <a:pt x="842" y="64"/>
                  </a:lnTo>
                  <a:lnTo>
                    <a:pt x="842" y="64"/>
                  </a:lnTo>
                  <a:lnTo>
                    <a:pt x="866" y="67"/>
                  </a:lnTo>
                  <a:lnTo>
                    <a:pt x="866" y="67"/>
                  </a:lnTo>
                  <a:lnTo>
                    <a:pt x="912" y="72"/>
                  </a:lnTo>
                  <a:lnTo>
                    <a:pt x="912" y="72"/>
                  </a:lnTo>
                  <a:lnTo>
                    <a:pt x="957" y="77"/>
                  </a:lnTo>
                  <a:lnTo>
                    <a:pt x="982" y="83"/>
                  </a:lnTo>
                  <a:lnTo>
                    <a:pt x="1006" y="88"/>
                  </a:lnTo>
                  <a:lnTo>
                    <a:pt x="1006" y="88"/>
                  </a:lnTo>
                  <a:lnTo>
                    <a:pt x="1051" y="99"/>
                  </a:lnTo>
                  <a:lnTo>
                    <a:pt x="1051" y="99"/>
                  </a:lnTo>
                  <a:lnTo>
                    <a:pt x="1097" y="110"/>
                  </a:lnTo>
                  <a:lnTo>
                    <a:pt x="1140" y="126"/>
                  </a:lnTo>
                  <a:lnTo>
                    <a:pt x="1140" y="126"/>
                  </a:lnTo>
                  <a:lnTo>
                    <a:pt x="1185" y="142"/>
                  </a:lnTo>
                  <a:lnTo>
                    <a:pt x="1185" y="142"/>
                  </a:lnTo>
                  <a:lnTo>
                    <a:pt x="1228" y="161"/>
                  </a:lnTo>
                  <a:lnTo>
                    <a:pt x="1271" y="180"/>
                  </a:lnTo>
                  <a:lnTo>
                    <a:pt x="1271" y="180"/>
                  </a:lnTo>
                  <a:lnTo>
                    <a:pt x="1311" y="201"/>
                  </a:lnTo>
                  <a:lnTo>
                    <a:pt x="1311" y="201"/>
                  </a:lnTo>
                  <a:lnTo>
                    <a:pt x="1352" y="225"/>
                  </a:lnTo>
                  <a:lnTo>
                    <a:pt x="1352" y="225"/>
                  </a:lnTo>
                  <a:lnTo>
                    <a:pt x="1392" y="252"/>
                  </a:lnTo>
                  <a:lnTo>
                    <a:pt x="1392" y="252"/>
                  </a:lnTo>
                  <a:lnTo>
                    <a:pt x="1429" y="279"/>
                  </a:lnTo>
                  <a:lnTo>
                    <a:pt x="1464" y="308"/>
                  </a:lnTo>
                  <a:lnTo>
                    <a:pt x="1464" y="308"/>
                  </a:lnTo>
                  <a:lnTo>
                    <a:pt x="1483" y="324"/>
                  </a:lnTo>
                  <a:lnTo>
                    <a:pt x="1499" y="340"/>
                  </a:lnTo>
                  <a:lnTo>
                    <a:pt x="1507" y="348"/>
                  </a:lnTo>
                  <a:lnTo>
                    <a:pt x="1512" y="357"/>
                  </a:lnTo>
                  <a:lnTo>
                    <a:pt x="1529" y="375"/>
                  </a:lnTo>
                  <a:lnTo>
                    <a:pt x="1539" y="389"/>
                  </a:lnTo>
                  <a:lnTo>
                    <a:pt x="1558" y="386"/>
                  </a:lnTo>
                  <a:lnTo>
                    <a:pt x="1558" y="386"/>
                  </a:lnTo>
                  <a:lnTo>
                    <a:pt x="1644" y="375"/>
                  </a:lnTo>
                  <a:lnTo>
                    <a:pt x="1644" y="375"/>
                  </a:lnTo>
                  <a:lnTo>
                    <a:pt x="1684" y="373"/>
                  </a:lnTo>
                  <a:lnTo>
                    <a:pt x="1684" y="373"/>
                  </a:lnTo>
                  <a:lnTo>
                    <a:pt x="1727" y="373"/>
                  </a:lnTo>
                  <a:lnTo>
                    <a:pt x="1727" y="373"/>
                  </a:lnTo>
                  <a:lnTo>
                    <a:pt x="1770" y="373"/>
                  </a:lnTo>
                  <a:lnTo>
                    <a:pt x="1813" y="375"/>
                  </a:lnTo>
                  <a:lnTo>
                    <a:pt x="1813" y="375"/>
                  </a:lnTo>
                  <a:lnTo>
                    <a:pt x="1856" y="378"/>
                  </a:lnTo>
                  <a:lnTo>
                    <a:pt x="1898" y="383"/>
                  </a:lnTo>
                  <a:lnTo>
                    <a:pt x="1898" y="383"/>
                  </a:lnTo>
                  <a:lnTo>
                    <a:pt x="1939" y="391"/>
                  </a:lnTo>
                  <a:lnTo>
                    <a:pt x="1960" y="397"/>
                  </a:lnTo>
                  <a:lnTo>
                    <a:pt x="1960" y="397"/>
                  </a:lnTo>
                  <a:lnTo>
                    <a:pt x="1982" y="399"/>
                  </a:lnTo>
                  <a:lnTo>
                    <a:pt x="2003" y="405"/>
                  </a:lnTo>
                  <a:lnTo>
                    <a:pt x="2003" y="405"/>
                  </a:lnTo>
                  <a:lnTo>
                    <a:pt x="2022" y="410"/>
                  </a:lnTo>
                  <a:lnTo>
                    <a:pt x="2062" y="423"/>
                  </a:lnTo>
                  <a:lnTo>
                    <a:pt x="2062" y="423"/>
                  </a:lnTo>
                  <a:lnTo>
                    <a:pt x="2102" y="437"/>
                  </a:lnTo>
                  <a:lnTo>
                    <a:pt x="2102" y="437"/>
                  </a:lnTo>
                  <a:lnTo>
                    <a:pt x="2124" y="445"/>
                  </a:lnTo>
                  <a:lnTo>
                    <a:pt x="2143" y="453"/>
                  </a:lnTo>
                  <a:lnTo>
                    <a:pt x="2161" y="461"/>
                  </a:lnTo>
                  <a:lnTo>
                    <a:pt x="2161" y="461"/>
                  </a:lnTo>
                  <a:lnTo>
                    <a:pt x="2183" y="472"/>
                  </a:lnTo>
                  <a:lnTo>
                    <a:pt x="2220" y="491"/>
                  </a:lnTo>
                  <a:lnTo>
                    <a:pt x="2231" y="493"/>
                  </a:lnTo>
                  <a:lnTo>
                    <a:pt x="2239" y="499"/>
                  </a:lnTo>
                  <a:lnTo>
                    <a:pt x="2258" y="509"/>
                  </a:lnTo>
                  <a:lnTo>
                    <a:pt x="2258" y="509"/>
                  </a:lnTo>
                  <a:lnTo>
                    <a:pt x="2296" y="531"/>
                  </a:lnTo>
                  <a:lnTo>
                    <a:pt x="2333" y="552"/>
                  </a:lnTo>
                  <a:lnTo>
                    <a:pt x="2333" y="552"/>
                  </a:lnTo>
                  <a:lnTo>
                    <a:pt x="2371" y="576"/>
                  </a:lnTo>
                  <a:lnTo>
                    <a:pt x="2371" y="576"/>
                  </a:lnTo>
                  <a:lnTo>
                    <a:pt x="2405" y="600"/>
                  </a:lnTo>
                  <a:lnTo>
                    <a:pt x="2421" y="611"/>
                  </a:lnTo>
                  <a:lnTo>
                    <a:pt x="2440" y="625"/>
                  </a:lnTo>
                  <a:lnTo>
                    <a:pt x="2440" y="625"/>
                  </a:lnTo>
                  <a:lnTo>
                    <a:pt x="2472" y="651"/>
                  </a:lnTo>
                  <a:lnTo>
                    <a:pt x="2472" y="651"/>
                  </a:lnTo>
                  <a:lnTo>
                    <a:pt x="2505" y="681"/>
                  </a:lnTo>
                  <a:lnTo>
                    <a:pt x="2505" y="681"/>
                  </a:lnTo>
                  <a:lnTo>
                    <a:pt x="2534" y="710"/>
                  </a:lnTo>
                  <a:lnTo>
                    <a:pt x="2534" y="710"/>
                  </a:lnTo>
                  <a:lnTo>
                    <a:pt x="2561" y="743"/>
                  </a:lnTo>
                  <a:lnTo>
                    <a:pt x="2574" y="759"/>
                  </a:lnTo>
                  <a:lnTo>
                    <a:pt x="2574" y="759"/>
                  </a:lnTo>
                  <a:lnTo>
                    <a:pt x="2585" y="778"/>
                  </a:lnTo>
                  <a:lnTo>
                    <a:pt x="2585" y="778"/>
                  </a:lnTo>
                  <a:lnTo>
                    <a:pt x="2596" y="794"/>
                  </a:lnTo>
                  <a:lnTo>
                    <a:pt x="2607" y="812"/>
                  </a:lnTo>
                  <a:lnTo>
                    <a:pt x="2607" y="812"/>
                  </a:lnTo>
                  <a:lnTo>
                    <a:pt x="2612" y="820"/>
                  </a:lnTo>
                  <a:lnTo>
                    <a:pt x="2617" y="831"/>
                  </a:lnTo>
                  <a:lnTo>
                    <a:pt x="2625" y="850"/>
                  </a:lnTo>
                  <a:lnTo>
                    <a:pt x="2633" y="869"/>
                  </a:lnTo>
                  <a:lnTo>
                    <a:pt x="2639" y="879"/>
                  </a:lnTo>
                  <a:lnTo>
                    <a:pt x="2639" y="879"/>
                  </a:lnTo>
                  <a:lnTo>
                    <a:pt x="2641" y="887"/>
                  </a:lnTo>
                  <a:lnTo>
                    <a:pt x="2647" y="909"/>
                  </a:lnTo>
                  <a:lnTo>
                    <a:pt x="2647" y="909"/>
                  </a:lnTo>
                  <a:lnTo>
                    <a:pt x="2652" y="928"/>
                  </a:lnTo>
                  <a:lnTo>
                    <a:pt x="2655" y="938"/>
                  </a:lnTo>
                  <a:lnTo>
                    <a:pt x="2657" y="949"/>
                  </a:lnTo>
                  <a:lnTo>
                    <a:pt x="2660" y="968"/>
                  </a:lnTo>
                  <a:lnTo>
                    <a:pt x="2666" y="987"/>
                  </a:lnTo>
                  <a:lnTo>
                    <a:pt x="2679" y="990"/>
                  </a:lnTo>
                  <a:lnTo>
                    <a:pt x="2679" y="990"/>
                  </a:lnTo>
                  <a:lnTo>
                    <a:pt x="2722" y="997"/>
                  </a:lnTo>
                  <a:lnTo>
                    <a:pt x="2762" y="1005"/>
                  </a:lnTo>
                  <a:lnTo>
                    <a:pt x="2762" y="1005"/>
                  </a:lnTo>
                  <a:lnTo>
                    <a:pt x="2802" y="1019"/>
                  </a:lnTo>
                  <a:lnTo>
                    <a:pt x="2840" y="1032"/>
                  </a:lnTo>
                  <a:lnTo>
                    <a:pt x="2840" y="1032"/>
                  </a:lnTo>
                  <a:lnTo>
                    <a:pt x="2880" y="1046"/>
                  </a:lnTo>
                  <a:lnTo>
                    <a:pt x="2918" y="1065"/>
                  </a:lnTo>
                  <a:lnTo>
                    <a:pt x="2918" y="1065"/>
                  </a:lnTo>
                  <a:lnTo>
                    <a:pt x="2953" y="1083"/>
                  </a:lnTo>
                  <a:lnTo>
                    <a:pt x="2990" y="1102"/>
                  </a:lnTo>
                  <a:lnTo>
                    <a:pt x="2990" y="1102"/>
                  </a:lnTo>
                  <a:lnTo>
                    <a:pt x="3022" y="1126"/>
                  </a:lnTo>
                  <a:lnTo>
                    <a:pt x="3057" y="1150"/>
                  </a:lnTo>
                  <a:lnTo>
                    <a:pt x="3087" y="1180"/>
                  </a:lnTo>
                  <a:lnTo>
                    <a:pt x="3113" y="1209"/>
                  </a:lnTo>
                  <a:lnTo>
                    <a:pt x="3113" y="1209"/>
                  </a:lnTo>
                  <a:lnTo>
                    <a:pt x="3137" y="1242"/>
                  </a:lnTo>
                  <a:lnTo>
                    <a:pt x="3159" y="1276"/>
                  </a:lnTo>
                  <a:lnTo>
                    <a:pt x="3159" y="1276"/>
                  </a:lnTo>
                  <a:lnTo>
                    <a:pt x="3175" y="1311"/>
                  </a:lnTo>
                  <a:lnTo>
                    <a:pt x="3175" y="1311"/>
                  </a:lnTo>
                  <a:lnTo>
                    <a:pt x="3180" y="1333"/>
                  </a:lnTo>
                  <a:lnTo>
                    <a:pt x="3180" y="1333"/>
                  </a:lnTo>
                  <a:lnTo>
                    <a:pt x="3180" y="1341"/>
                  </a:lnTo>
                  <a:lnTo>
                    <a:pt x="3183" y="1349"/>
                  </a:lnTo>
                  <a:lnTo>
                    <a:pt x="3183" y="1349"/>
                  </a:lnTo>
                  <a:lnTo>
                    <a:pt x="3183" y="1359"/>
                  </a:lnTo>
                  <a:lnTo>
                    <a:pt x="3183" y="1365"/>
                  </a:lnTo>
                  <a:lnTo>
                    <a:pt x="3183" y="1370"/>
                  </a:lnTo>
                  <a:lnTo>
                    <a:pt x="3183" y="1392"/>
                  </a:lnTo>
                  <a:lnTo>
                    <a:pt x="3186" y="1435"/>
                  </a:lnTo>
                  <a:lnTo>
                    <a:pt x="3186" y="1435"/>
                  </a:lnTo>
                  <a:lnTo>
                    <a:pt x="3186" y="1456"/>
                  </a:lnTo>
                  <a:lnTo>
                    <a:pt x="3183" y="1475"/>
                  </a:lnTo>
                  <a:lnTo>
                    <a:pt x="3183" y="1475"/>
                  </a:lnTo>
                  <a:lnTo>
                    <a:pt x="3180" y="1494"/>
                  </a:lnTo>
                  <a:lnTo>
                    <a:pt x="3175" y="1512"/>
                  </a:lnTo>
                  <a:lnTo>
                    <a:pt x="3175" y="1512"/>
                  </a:lnTo>
                  <a:lnTo>
                    <a:pt x="3167" y="1531"/>
                  </a:lnTo>
                  <a:lnTo>
                    <a:pt x="3159" y="1550"/>
                  </a:lnTo>
                  <a:lnTo>
                    <a:pt x="3159" y="1550"/>
                  </a:lnTo>
                  <a:lnTo>
                    <a:pt x="3137" y="1585"/>
                  </a:lnTo>
                  <a:lnTo>
                    <a:pt x="3137" y="1585"/>
                  </a:lnTo>
                  <a:lnTo>
                    <a:pt x="3111" y="1617"/>
                  </a:lnTo>
                  <a:lnTo>
                    <a:pt x="3081" y="1644"/>
                  </a:lnTo>
                  <a:lnTo>
                    <a:pt x="3081" y="1644"/>
                  </a:lnTo>
                  <a:lnTo>
                    <a:pt x="3049" y="1670"/>
                  </a:lnTo>
                  <a:lnTo>
                    <a:pt x="3014" y="1692"/>
                  </a:lnTo>
                  <a:lnTo>
                    <a:pt x="3014" y="1692"/>
                  </a:lnTo>
                  <a:lnTo>
                    <a:pt x="2979" y="1711"/>
                  </a:lnTo>
                  <a:lnTo>
                    <a:pt x="2939" y="1729"/>
                  </a:lnTo>
                  <a:lnTo>
                    <a:pt x="2939" y="1729"/>
                  </a:lnTo>
                  <a:lnTo>
                    <a:pt x="2901" y="1743"/>
                  </a:lnTo>
                  <a:lnTo>
                    <a:pt x="2861" y="1754"/>
                  </a:lnTo>
                  <a:lnTo>
                    <a:pt x="2818" y="1762"/>
                  </a:lnTo>
                  <a:lnTo>
                    <a:pt x="2778" y="1767"/>
                  </a:lnTo>
                  <a:lnTo>
                    <a:pt x="2770" y="1767"/>
                  </a:lnTo>
                  <a:lnTo>
                    <a:pt x="2770" y="1775"/>
                  </a:lnTo>
                  <a:lnTo>
                    <a:pt x="2770" y="1829"/>
                  </a:lnTo>
                  <a:lnTo>
                    <a:pt x="2770" y="1829"/>
                  </a:lnTo>
                  <a:lnTo>
                    <a:pt x="2770" y="1856"/>
                  </a:lnTo>
                  <a:lnTo>
                    <a:pt x="2770" y="1869"/>
                  </a:lnTo>
                  <a:lnTo>
                    <a:pt x="2770" y="1874"/>
                  </a:lnTo>
                  <a:lnTo>
                    <a:pt x="2770" y="1880"/>
                  </a:lnTo>
                  <a:lnTo>
                    <a:pt x="2767" y="1893"/>
                  </a:lnTo>
                  <a:lnTo>
                    <a:pt x="2767" y="1893"/>
                  </a:lnTo>
                  <a:lnTo>
                    <a:pt x="2765" y="1906"/>
                  </a:lnTo>
                  <a:lnTo>
                    <a:pt x="2765" y="1906"/>
                  </a:lnTo>
                  <a:lnTo>
                    <a:pt x="2757" y="1931"/>
                  </a:lnTo>
                  <a:lnTo>
                    <a:pt x="2757" y="1931"/>
                  </a:lnTo>
                  <a:lnTo>
                    <a:pt x="2751" y="1944"/>
                  </a:lnTo>
                  <a:lnTo>
                    <a:pt x="2751" y="1944"/>
                  </a:lnTo>
                  <a:lnTo>
                    <a:pt x="2746" y="1955"/>
                  </a:lnTo>
                  <a:lnTo>
                    <a:pt x="2746" y="1955"/>
                  </a:lnTo>
                  <a:lnTo>
                    <a:pt x="2735" y="1979"/>
                  </a:lnTo>
                  <a:lnTo>
                    <a:pt x="2735" y="1979"/>
                  </a:lnTo>
                  <a:lnTo>
                    <a:pt x="2727" y="1990"/>
                  </a:lnTo>
                  <a:lnTo>
                    <a:pt x="2719" y="2000"/>
                  </a:lnTo>
                  <a:lnTo>
                    <a:pt x="2714" y="2006"/>
                  </a:lnTo>
                  <a:lnTo>
                    <a:pt x="2711" y="2009"/>
                  </a:lnTo>
                  <a:lnTo>
                    <a:pt x="2700" y="2019"/>
                  </a:lnTo>
                  <a:lnTo>
                    <a:pt x="2700" y="2019"/>
                  </a:lnTo>
                  <a:lnTo>
                    <a:pt x="2682" y="2038"/>
                  </a:lnTo>
                  <a:lnTo>
                    <a:pt x="2682" y="2038"/>
                  </a:lnTo>
                  <a:lnTo>
                    <a:pt x="2660" y="2054"/>
                  </a:lnTo>
                  <a:lnTo>
                    <a:pt x="2649" y="2062"/>
                  </a:lnTo>
                  <a:lnTo>
                    <a:pt x="2639" y="2070"/>
                  </a:lnTo>
                  <a:lnTo>
                    <a:pt x="2639" y="2070"/>
                  </a:lnTo>
                  <a:lnTo>
                    <a:pt x="2617" y="2084"/>
                  </a:lnTo>
                  <a:lnTo>
                    <a:pt x="2617" y="2084"/>
                  </a:lnTo>
                  <a:lnTo>
                    <a:pt x="2593" y="2097"/>
                  </a:lnTo>
                  <a:lnTo>
                    <a:pt x="2593" y="2097"/>
                  </a:lnTo>
                  <a:lnTo>
                    <a:pt x="2569" y="2108"/>
                  </a:lnTo>
                  <a:lnTo>
                    <a:pt x="2569" y="2108"/>
                  </a:lnTo>
                  <a:lnTo>
                    <a:pt x="2593" y="2097"/>
                  </a:lnTo>
                  <a:lnTo>
                    <a:pt x="2593" y="2097"/>
                  </a:lnTo>
                  <a:lnTo>
                    <a:pt x="2617" y="2086"/>
                  </a:lnTo>
                  <a:lnTo>
                    <a:pt x="2617" y="2086"/>
                  </a:lnTo>
                  <a:lnTo>
                    <a:pt x="2641" y="2073"/>
                  </a:lnTo>
                  <a:lnTo>
                    <a:pt x="2652" y="2065"/>
                  </a:lnTo>
                  <a:lnTo>
                    <a:pt x="2663" y="2057"/>
                  </a:lnTo>
                  <a:lnTo>
                    <a:pt x="2663" y="2057"/>
                  </a:lnTo>
                  <a:lnTo>
                    <a:pt x="2684" y="2040"/>
                  </a:lnTo>
                  <a:lnTo>
                    <a:pt x="2684" y="2040"/>
                  </a:lnTo>
                  <a:lnTo>
                    <a:pt x="2706" y="2025"/>
                  </a:lnTo>
                  <a:lnTo>
                    <a:pt x="2714" y="2014"/>
                  </a:lnTo>
                  <a:lnTo>
                    <a:pt x="2719" y="2009"/>
                  </a:lnTo>
                  <a:lnTo>
                    <a:pt x="2724" y="2003"/>
                  </a:lnTo>
                  <a:lnTo>
                    <a:pt x="2732" y="1992"/>
                  </a:lnTo>
                  <a:lnTo>
                    <a:pt x="2732" y="1992"/>
                  </a:lnTo>
                  <a:lnTo>
                    <a:pt x="2741" y="1981"/>
                  </a:lnTo>
                  <a:lnTo>
                    <a:pt x="2741" y="1981"/>
                  </a:lnTo>
                  <a:lnTo>
                    <a:pt x="2754" y="1960"/>
                  </a:lnTo>
                  <a:lnTo>
                    <a:pt x="2754" y="1960"/>
                  </a:lnTo>
                  <a:lnTo>
                    <a:pt x="2762" y="1947"/>
                  </a:lnTo>
                  <a:lnTo>
                    <a:pt x="2762" y="1947"/>
                  </a:lnTo>
                  <a:lnTo>
                    <a:pt x="2767" y="1936"/>
                  </a:lnTo>
                  <a:lnTo>
                    <a:pt x="2767" y="1936"/>
                  </a:lnTo>
                  <a:lnTo>
                    <a:pt x="2776" y="1909"/>
                  </a:lnTo>
                  <a:lnTo>
                    <a:pt x="2776" y="1909"/>
                  </a:lnTo>
                  <a:lnTo>
                    <a:pt x="2778" y="1896"/>
                  </a:lnTo>
                  <a:lnTo>
                    <a:pt x="2781" y="1882"/>
                  </a:lnTo>
                  <a:lnTo>
                    <a:pt x="2781" y="1874"/>
                  </a:lnTo>
                  <a:lnTo>
                    <a:pt x="2783" y="1869"/>
                  </a:lnTo>
                  <a:lnTo>
                    <a:pt x="2783" y="1856"/>
                  </a:lnTo>
                  <a:lnTo>
                    <a:pt x="2783" y="1856"/>
                  </a:lnTo>
                  <a:lnTo>
                    <a:pt x="2783" y="1829"/>
                  </a:lnTo>
                  <a:lnTo>
                    <a:pt x="2786" y="1783"/>
                  </a:lnTo>
                  <a:lnTo>
                    <a:pt x="2786" y="1783"/>
                  </a:lnTo>
                  <a:lnTo>
                    <a:pt x="2826" y="1778"/>
                  </a:lnTo>
                  <a:lnTo>
                    <a:pt x="2866" y="1770"/>
                  </a:lnTo>
                  <a:lnTo>
                    <a:pt x="2907" y="1759"/>
                  </a:lnTo>
                  <a:lnTo>
                    <a:pt x="2947" y="1748"/>
                  </a:lnTo>
                  <a:lnTo>
                    <a:pt x="2947" y="1748"/>
                  </a:lnTo>
                  <a:lnTo>
                    <a:pt x="2987" y="1732"/>
                  </a:lnTo>
                  <a:lnTo>
                    <a:pt x="3028" y="1713"/>
                  </a:lnTo>
                  <a:lnTo>
                    <a:pt x="3028" y="1713"/>
                  </a:lnTo>
                  <a:lnTo>
                    <a:pt x="3062" y="1689"/>
                  </a:lnTo>
                  <a:lnTo>
                    <a:pt x="3097" y="1663"/>
                  </a:lnTo>
                  <a:lnTo>
                    <a:pt x="3097" y="1663"/>
                  </a:lnTo>
                  <a:lnTo>
                    <a:pt x="3132" y="1633"/>
                  </a:lnTo>
                  <a:lnTo>
                    <a:pt x="3159" y="1601"/>
                  </a:lnTo>
                  <a:lnTo>
                    <a:pt x="3159" y="1601"/>
                  </a:lnTo>
                  <a:lnTo>
                    <a:pt x="3172" y="1582"/>
                  </a:lnTo>
                  <a:lnTo>
                    <a:pt x="3183" y="1563"/>
                  </a:lnTo>
                  <a:lnTo>
                    <a:pt x="3183" y="1563"/>
                  </a:lnTo>
                  <a:lnTo>
                    <a:pt x="3194" y="1545"/>
                  </a:lnTo>
                  <a:lnTo>
                    <a:pt x="3202" y="1523"/>
                  </a:lnTo>
                  <a:lnTo>
                    <a:pt x="3202" y="1523"/>
                  </a:lnTo>
                  <a:lnTo>
                    <a:pt x="3210" y="1501"/>
                  </a:lnTo>
                  <a:lnTo>
                    <a:pt x="3212" y="1477"/>
                  </a:lnTo>
                  <a:lnTo>
                    <a:pt x="3212" y="1477"/>
                  </a:lnTo>
                  <a:lnTo>
                    <a:pt x="3215" y="1456"/>
                  </a:lnTo>
                  <a:lnTo>
                    <a:pt x="3215" y="1435"/>
                  </a:lnTo>
                  <a:lnTo>
                    <a:pt x="3218" y="1392"/>
                  </a:lnTo>
                  <a:lnTo>
                    <a:pt x="3218" y="1370"/>
                  </a:lnTo>
                  <a:lnTo>
                    <a:pt x="3218" y="1365"/>
                  </a:lnTo>
                  <a:lnTo>
                    <a:pt x="3218" y="1359"/>
                  </a:lnTo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88" name="Freeform 34"/>
            <p:cNvSpPr>
              <a:spLocks noChangeArrowheads="1"/>
            </p:cNvSpPr>
            <p:nvPr/>
          </p:nvSpPr>
          <p:spPr bwMode="gray">
            <a:xfrm>
              <a:off x="219318" y="5328339"/>
              <a:ext cx="516840" cy="354000"/>
            </a:xfrm>
            <a:custGeom>
              <a:avLst/>
              <a:gdLst>
                <a:gd name="T0" fmla="*/ 3143 w 3219"/>
                <a:gd name="T1" fmla="*/ 1185 h 2205"/>
                <a:gd name="T2" fmla="*/ 2773 w 3219"/>
                <a:gd name="T3" fmla="*/ 962 h 2205"/>
                <a:gd name="T4" fmla="*/ 2657 w 3219"/>
                <a:gd name="T5" fmla="*/ 799 h 2205"/>
                <a:gd name="T6" fmla="*/ 2539 w 3219"/>
                <a:gd name="T7" fmla="*/ 644 h 2205"/>
                <a:gd name="T8" fmla="*/ 2266 w 3219"/>
                <a:gd name="T9" fmla="*/ 450 h 2205"/>
                <a:gd name="T10" fmla="*/ 2016 w 3219"/>
                <a:gd name="T11" fmla="*/ 348 h 2205"/>
                <a:gd name="T12" fmla="*/ 1681 w 3219"/>
                <a:gd name="T13" fmla="*/ 311 h 2205"/>
                <a:gd name="T14" fmla="*/ 1427 w 3219"/>
                <a:gd name="T15" fmla="*/ 198 h 2205"/>
                <a:gd name="T16" fmla="*/ 1067 w 3219"/>
                <a:gd name="T17" fmla="*/ 35 h 2205"/>
                <a:gd name="T18" fmla="*/ 770 w 3219"/>
                <a:gd name="T19" fmla="*/ 0 h 2205"/>
                <a:gd name="T20" fmla="*/ 306 w 3219"/>
                <a:gd name="T21" fmla="*/ 177 h 2205"/>
                <a:gd name="T22" fmla="*/ 225 w 3219"/>
                <a:gd name="T23" fmla="*/ 456 h 2205"/>
                <a:gd name="T24" fmla="*/ 91 w 3219"/>
                <a:gd name="T25" fmla="*/ 574 h 2205"/>
                <a:gd name="T26" fmla="*/ 8 w 3219"/>
                <a:gd name="T27" fmla="*/ 713 h 2205"/>
                <a:gd name="T28" fmla="*/ 5 w 3219"/>
                <a:gd name="T29" fmla="*/ 858 h 2205"/>
                <a:gd name="T30" fmla="*/ 62 w 3219"/>
                <a:gd name="T31" fmla="*/ 992 h 2205"/>
                <a:gd name="T32" fmla="*/ 274 w 3219"/>
                <a:gd name="T33" fmla="*/ 1169 h 2205"/>
                <a:gd name="T34" fmla="*/ 303 w 3219"/>
                <a:gd name="T35" fmla="*/ 1322 h 2205"/>
                <a:gd name="T36" fmla="*/ 335 w 3219"/>
                <a:gd name="T37" fmla="*/ 1416 h 2205"/>
                <a:gd name="T38" fmla="*/ 499 w 3219"/>
                <a:gd name="T39" fmla="*/ 1585 h 2205"/>
                <a:gd name="T40" fmla="*/ 721 w 3219"/>
                <a:gd name="T41" fmla="*/ 1697 h 2205"/>
                <a:gd name="T42" fmla="*/ 1032 w 3219"/>
                <a:gd name="T43" fmla="*/ 1756 h 2205"/>
                <a:gd name="T44" fmla="*/ 1271 w 3219"/>
                <a:gd name="T45" fmla="*/ 1915 h 2205"/>
                <a:gd name="T46" fmla="*/ 1507 w 3219"/>
                <a:gd name="T47" fmla="*/ 2078 h 2205"/>
                <a:gd name="T48" fmla="*/ 1979 w 3219"/>
                <a:gd name="T49" fmla="*/ 2199 h 2205"/>
                <a:gd name="T50" fmla="*/ 2060 w 3219"/>
                <a:gd name="T51" fmla="*/ 2193 h 2205"/>
                <a:gd name="T52" fmla="*/ 1593 w 3219"/>
                <a:gd name="T53" fmla="*/ 2089 h 2205"/>
                <a:gd name="T54" fmla="*/ 1295 w 3219"/>
                <a:gd name="T55" fmla="*/ 1891 h 2205"/>
                <a:gd name="T56" fmla="*/ 1070 w 3219"/>
                <a:gd name="T57" fmla="*/ 1719 h 2205"/>
                <a:gd name="T58" fmla="*/ 802 w 3219"/>
                <a:gd name="T59" fmla="*/ 1673 h 2205"/>
                <a:gd name="T60" fmla="*/ 542 w 3219"/>
                <a:gd name="T61" fmla="*/ 1555 h 2205"/>
                <a:gd name="T62" fmla="*/ 389 w 3219"/>
                <a:gd name="T63" fmla="*/ 1402 h 2205"/>
                <a:gd name="T64" fmla="*/ 373 w 3219"/>
                <a:gd name="T65" fmla="*/ 1231 h 2205"/>
                <a:gd name="T66" fmla="*/ 279 w 3219"/>
                <a:gd name="T67" fmla="*/ 1105 h 2205"/>
                <a:gd name="T68" fmla="*/ 97 w 3219"/>
                <a:gd name="T69" fmla="*/ 936 h 2205"/>
                <a:gd name="T70" fmla="*/ 64 w 3219"/>
                <a:gd name="T71" fmla="*/ 834 h 2205"/>
                <a:gd name="T72" fmla="*/ 91 w 3219"/>
                <a:gd name="T73" fmla="*/ 668 h 2205"/>
                <a:gd name="T74" fmla="*/ 198 w 3219"/>
                <a:gd name="T75" fmla="*/ 576 h 2205"/>
                <a:gd name="T76" fmla="*/ 290 w 3219"/>
                <a:gd name="T77" fmla="*/ 461 h 2205"/>
                <a:gd name="T78" fmla="*/ 303 w 3219"/>
                <a:gd name="T79" fmla="*/ 289 h 2205"/>
                <a:gd name="T80" fmla="*/ 633 w 3219"/>
                <a:gd name="T81" fmla="*/ 80 h 2205"/>
                <a:gd name="T82" fmla="*/ 982 w 3219"/>
                <a:gd name="T83" fmla="*/ 83 h 2205"/>
                <a:gd name="T84" fmla="*/ 1311 w 3219"/>
                <a:gd name="T85" fmla="*/ 201 h 2205"/>
                <a:gd name="T86" fmla="*/ 1558 w 3219"/>
                <a:gd name="T87" fmla="*/ 386 h 2205"/>
                <a:gd name="T88" fmla="*/ 1939 w 3219"/>
                <a:gd name="T89" fmla="*/ 391 h 2205"/>
                <a:gd name="T90" fmla="*/ 2161 w 3219"/>
                <a:gd name="T91" fmla="*/ 461 h 2205"/>
                <a:gd name="T92" fmla="*/ 2440 w 3219"/>
                <a:gd name="T93" fmla="*/ 625 h 2205"/>
                <a:gd name="T94" fmla="*/ 2607 w 3219"/>
                <a:gd name="T95" fmla="*/ 812 h 2205"/>
                <a:gd name="T96" fmla="*/ 2660 w 3219"/>
                <a:gd name="T97" fmla="*/ 968 h 2205"/>
                <a:gd name="T98" fmla="*/ 2990 w 3219"/>
                <a:gd name="T99" fmla="*/ 1102 h 2205"/>
                <a:gd name="T100" fmla="*/ 3180 w 3219"/>
                <a:gd name="T101" fmla="*/ 1341 h 2205"/>
                <a:gd name="T102" fmla="*/ 3175 w 3219"/>
                <a:gd name="T103" fmla="*/ 1512 h 2205"/>
                <a:gd name="T104" fmla="*/ 2939 w 3219"/>
                <a:gd name="T105" fmla="*/ 1729 h 2205"/>
                <a:gd name="T106" fmla="*/ 2767 w 3219"/>
                <a:gd name="T107" fmla="*/ 1893 h 2205"/>
                <a:gd name="T108" fmla="*/ 2711 w 3219"/>
                <a:gd name="T109" fmla="*/ 2009 h 2205"/>
                <a:gd name="T110" fmla="*/ 2569 w 3219"/>
                <a:gd name="T111" fmla="*/ 2108 h 2205"/>
                <a:gd name="T112" fmla="*/ 2724 w 3219"/>
                <a:gd name="T113" fmla="*/ 2003 h 2205"/>
                <a:gd name="T114" fmla="*/ 2781 w 3219"/>
                <a:gd name="T115" fmla="*/ 1882 h 2205"/>
                <a:gd name="T116" fmla="*/ 3028 w 3219"/>
                <a:gd name="T117" fmla="*/ 1713 h 2205"/>
                <a:gd name="T118" fmla="*/ 3210 w 3219"/>
                <a:gd name="T119" fmla="*/ 1501 h 2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219" h="2205">
                  <a:moveTo>
                    <a:pt x="3218" y="1359"/>
                  </a:moveTo>
                  <a:lnTo>
                    <a:pt x="3218" y="1359"/>
                  </a:lnTo>
                  <a:lnTo>
                    <a:pt x="3215" y="1349"/>
                  </a:lnTo>
                  <a:lnTo>
                    <a:pt x="3215" y="1335"/>
                  </a:lnTo>
                  <a:lnTo>
                    <a:pt x="3215" y="1335"/>
                  </a:lnTo>
                  <a:lnTo>
                    <a:pt x="3212" y="1325"/>
                  </a:lnTo>
                  <a:lnTo>
                    <a:pt x="3212" y="1325"/>
                  </a:lnTo>
                  <a:lnTo>
                    <a:pt x="3207" y="1303"/>
                  </a:lnTo>
                  <a:lnTo>
                    <a:pt x="3207" y="1303"/>
                  </a:lnTo>
                  <a:lnTo>
                    <a:pt x="3199" y="1282"/>
                  </a:lnTo>
                  <a:lnTo>
                    <a:pt x="3191" y="1260"/>
                  </a:lnTo>
                  <a:lnTo>
                    <a:pt x="3191" y="1260"/>
                  </a:lnTo>
                  <a:lnTo>
                    <a:pt x="3170" y="1220"/>
                  </a:lnTo>
                  <a:lnTo>
                    <a:pt x="3143" y="1185"/>
                  </a:lnTo>
                  <a:lnTo>
                    <a:pt x="3143" y="1185"/>
                  </a:lnTo>
                  <a:lnTo>
                    <a:pt x="3113" y="1153"/>
                  </a:lnTo>
                  <a:lnTo>
                    <a:pt x="3081" y="1121"/>
                  </a:lnTo>
                  <a:lnTo>
                    <a:pt x="3046" y="1094"/>
                  </a:lnTo>
                  <a:lnTo>
                    <a:pt x="3011" y="1070"/>
                  </a:lnTo>
                  <a:lnTo>
                    <a:pt x="3011" y="1070"/>
                  </a:lnTo>
                  <a:lnTo>
                    <a:pt x="2974" y="1046"/>
                  </a:lnTo>
                  <a:lnTo>
                    <a:pt x="2936" y="1024"/>
                  </a:lnTo>
                  <a:lnTo>
                    <a:pt x="2936" y="1024"/>
                  </a:lnTo>
                  <a:lnTo>
                    <a:pt x="2896" y="1005"/>
                  </a:lnTo>
                  <a:lnTo>
                    <a:pt x="2856" y="990"/>
                  </a:lnTo>
                  <a:lnTo>
                    <a:pt x="2856" y="990"/>
                  </a:lnTo>
                  <a:lnTo>
                    <a:pt x="2816" y="976"/>
                  </a:lnTo>
                  <a:lnTo>
                    <a:pt x="2773" y="962"/>
                  </a:lnTo>
                  <a:lnTo>
                    <a:pt x="2773" y="962"/>
                  </a:lnTo>
                  <a:lnTo>
                    <a:pt x="2706" y="946"/>
                  </a:lnTo>
                  <a:lnTo>
                    <a:pt x="2703" y="941"/>
                  </a:lnTo>
                  <a:lnTo>
                    <a:pt x="2700" y="928"/>
                  </a:lnTo>
                  <a:lnTo>
                    <a:pt x="2700" y="917"/>
                  </a:lnTo>
                  <a:lnTo>
                    <a:pt x="2700" y="917"/>
                  </a:lnTo>
                  <a:lnTo>
                    <a:pt x="2695" y="896"/>
                  </a:lnTo>
                  <a:lnTo>
                    <a:pt x="2687" y="874"/>
                  </a:lnTo>
                  <a:lnTo>
                    <a:pt x="2687" y="874"/>
                  </a:lnTo>
                  <a:lnTo>
                    <a:pt x="2684" y="863"/>
                  </a:lnTo>
                  <a:lnTo>
                    <a:pt x="2679" y="850"/>
                  </a:lnTo>
                  <a:lnTo>
                    <a:pt x="2671" y="828"/>
                  </a:lnTo>
                  <a:lnTo>
                    <a:pt x="2660" y="810"/>
                  </a:lnTo>
                  <a:lnTo>
                    <a:pt x="2657" y="799"/>
                  </a:lnTo>
                  <a:lnTo>
                    <a:pt x="2657" y="799"/>
                  </a:lnTo>
                  <a:lnTo>
                    <a:pt x="2649" y="788"/>
                  </a:lnTo>
                  <a:lnTo>
                    <a:pt x="2639" y="769"/>
                  </a:lnTo>
                  <a:lnTo>
                    <a:pt x="2639" y="769"/>
                  </a:lnTo>
                  <a:lnTo>
                    <a:pt x="2628" y="748"/>
                  </a:lnTo>
                  <a:lnTo>
                    <a:pt x="2628" y="748"/>
                  </a:lnTo>
                  <a:lnTo>
                    <a:pt x="2614" y="729"/>
                  </a:lnTo>
                  <a:lnTo>
                    <a:pt x="2601" y="710"/>
                  </a:lnTo>
                  <a:lnTo>
                    <a:pt x="2601" y="710"/>
                  </a:lnTo>
                  <a:lnTo>
                    <a:pt x="2572" y="675"/>
                  </a:lnTo>
                  <a:lnTo>
                    <a:pt x="2572" y="675"/>
                  </a:lnTo>
                  <a:lnTo>
                    <a:pt x="2555" y="660"/>
                  </a:lnTo>
                  <a:lnTo>
                    <a:pt x="2539" y="644"/>
                  </a:lnTo>
                  <a:lnTo>
                    <a:pt x="2539" y="644"/>
                  </a:lnTo>
                  <a:lnTo>
                    <a:pt x="2507" y="614"/>
                  </a:lnTo>
                  <a:lnTo>
                    <a:pt x="2507" y="614"/>
                  </a:lnTo>
                  <a:lnTo>
                    <a:pt x="2472" y="585"/>
                  </a:lnTo>
                  <a:lnTo>
                    <a:pt x="2472" y="585"/>
                  </a:lnTo>
                  <a:lnTo>
                    <a:pt x="2456" y="568"/>
                  </a:lnTo>
                  <a:lnTo>
                    <a:pt x="2438" y="558"/>
                  </a:lnTo>
                  <a:lnTo>
                    <a:pt x="2438" y="558"/>
                  </a:lnTo>
                  <a:lnTo>
                    <a:pt x="2400" y="531"/>
                  </a:lnTo>
                  <a:lnTo>
                    <a:pt x="2400" y="531"/>
                  </a:lnTo>
                  <a:lnTo>
                    <a:pt x="2362" y="507"/>
                  </a:lnTo>
                  <a:lnTo>
                    <a:pt x="2325" y="482"/>
                  </a:lnTo>
                  <a:lnTo>
                    <a:pt x="2325" y="482"/>
                  </a:lnTo>
                  <a:lnTo>
                    <a:pt x="2285" y="461"/>
                  </a:lnTo>
                  <a:lnTo>
                    <a:pt x="2266" y="450"/>
                  </a:lnTo>
                  <a:lnTo>
                    <a:pt x="2255" y="445"/>
                  </a:lnTo>
                  <a:lnTo>
                    <a:pt x="2247" y="440"/>
                  </a:lnTo>
                  <a:lnTo>
                    <a:pt x="2207" y="421"/>
                  </a:lnTo>
                  <a:lnTo>
                    <a:pt x="2207" y="421"/>
                  </a:lnTo>
                  <a:lnTo>
                    <a:pt x="2185" y="410"/>
                  </a:lnTo>
                  <a:lnTo>
                    <a:pt x="2167" y="402"/>
                  </a:lnTo>
                  <a:lnTo>
                    <a:pt x="2145" y="391"/>
                  </a:lnTo>
                  <a:lnTo>
                    <a:pt x="2145" y="391"/>
                  </a:lnTo>
                  <a:lnTo>
                    <a:pt x="2124" y="383"/>
                  </a:lnTo>
                  <a:lnTo>
                    <a:pt x="2124" y="383"/>
                  </a:lnTo>
                  <a:lnTo>
                    <a:pt x="2081" y="370"/>
                  </a:lnTo>
                  <a:lnTo>
                    <a:pt x="2038" y="357"/>
                  </a:lnTo>
                  <a:lnTo>
                    <a:pt x="2038" y="357"/>
                  </a:lnTo>
                  <a:lnTo>
                    <a:pt x="2016" y="348"/>
                  </a:lnTo>
                  <a:lnTo>
                    <a:pt x="1995" y="343"/>
                  </a:lnTo>
                  <a:lnTo>
                    <a:pt x="1995" y="343"/>
                  </a:lnTo>
                  <a:lnTo>
                    <a:pt x="1974" y="338"/>
                  </a:lnTo>
                  <a:lnTo>
                    <a:pt x="1952" y="332"/>
                  </a:lnTo>
                  <a:lnTo>
                    <a:pt x="1952" y="332"/>
                  </a:lnTo>
                  <a:lnTo>
                    <a:pt x="1907" y="324"/>
                  </a:lnTo>
                  <a:lnTo>
                    <a:pt x="1907" y="324"/>
                  </a:lnTo>
                  <a:lnTo>
                    <a:pt x="1861" y="319"/>
                  </a:lnTo>
                  <a:lnTo>
                    <a:pt x="1818" y="314"/>
                  </a:lnTo>
                  <a:lnTo>
                    <a:pt x="1818" y="314"/>
                  </a:lnTo>
                  <a:lnTo>
                    <a:pt x="1773" y="311"/>
                  </a:lnTo>
                  <a:lnTo>
                    <a:pt x="1727" y="311"/>
                  </a:lnTo>
                  <a:lnTo>
                    <a:pt x="1727" y="311"/>
                  </a:lnTo>
                  <a:lnTo>
                    <a:pt x="1681" y="311"/>
                  </a:lnTo>
                  <a:lnTo>
                    <a:pt x="1681" y="311"/>
                  </a:lnTo>
                  <a:lnTo>
                    <a:pt x="1639" y="314"/>
                  </a:lnTo>
                  <a:lnTo>
                    <a:pt x="1639" y="314"/>
                  </a:lnTo>
                  <a:lnTo>
                    <a:pt x="1566" y="322"/>
                  </a:lnTo>
                  <a:lnTo>
                    <a:pt x="1561" y="316"/>
                  </a:lnTo>
                  <a:lnTo>
                    <a:pt x="1553" y="305"/>
                  </a:lnTo>
                  <a:lnTo>
                    <a:pt x="1542" y="298"/>
                  </a:lnTo>
                  <a:lnTo>
                    <a:pt x="1526" y="279"/>
                  </a:lnTo>
                  <a:lnTo>
                    <a:pt x="1526" y="279"/>
                  </a:lnTo>
                  <a:lnTo>
                    <a:pt x="1507" y="263"/>
                  </a:lnTo>
                  <a:lnTo>
                    <a:pt x="1507" y="263"/>
                  </a:lnTo>
                  <a:lnTo>
                    <a:pt x="1467" y="230"/>
                  </a:lnTo>
                  <a:lnTo>
                    <a:pt x="1427" y="198"/>
                  </a:lnTo>
                  <a:lnTo>
                    <a:pt x="1427" y="198"/>
                  </a:lnTo>
                  <a:lnTo>
                    <a:pt x="1387" y="171"/>
                  </a:lnTo>
                  <a:lnTo>
                    <a:pt x="1387" y="171"/>
                  </a:lnTo>
                  <a:lnTo>
                    <a:pt x="1344" y="147"/>
                  </a:lnTo>
                  <a:lnTo>
                    <a:pt x="1344" y="147"/>
                  </a:lnTo>
                  <a:lnTo>
                    <a:pt x="1298" y="123"/>
                  </a:lnTo>
                  <a:lnTo>
                    <a:pt x="1298" y="123"/>
                  </a:lnTo>
                  <a:lnTo>
                    <a:pt x="1255" y="102"/>
                  </a:lnTo>
                  <a:lnTo>
                    <a:pt x="1255" y="102"/>
                  </a:lnTo>
                  <a:lnTo>
                    <a:pt x="1210" y="83"/>
                  </a:lnTo>
                  <a:lnTo>
                    <a:pt x="1210" y="83"/>
                  </a:lnTo>
                  <a:lnTo>
                    <a:pt x="1161" y="64"/>
                  </a:lnTo>
                  <a:lnTo>
                    <a:pt x="1161" y="64"/>
                  </a:lnTo>
                  <a:lnTo>
                    <a:pt x="1116" y="48"/>
                  </a:lnTo>
                  <a:lnTo>
                    <a:pt x="1067" y="35"/>
                  </a:lnTo>
                  <a:lnTo>
                    <a:pt x="1067" y="35"/>
                  </a:lnTo>
                  <a:lnTo>
                    <a:pt x="1019" y="24"/>
                  </a:lnTo>
                  <a:lnTo>
                    <a:pt x="995" y="19"/>
                  </a:lnTo>
                  <a:lnTo>
                    <a:pt x="968" y="16"/>
                  </a:lnTo>
                  <a:lnTo>
                    <a:pt x="968" y="16"/>
                  </a:lnTo>
                  <a:lnTo>
                    <a:pt x="920" y="8"/>
                  </a:lnTo>
                  <a:lnTo>
                    <a:pt x="920" y="8"/>
                  </a:lnTo>
                  <a:lnTo>
                    <a:pt x="869" y="2"/>
                  </a:lnTo>
                  <a:lnTo>
                    <a:pt x="869" y="2"/>
                  </a:lnTo>
                  <a:lnTo>
                    <a:pt x="845" y="0"/>
                  </a:lnTo>
                  <a:lnTo>
                    <a:pt x="821" y="0"/>
                  </a:lnTo>
                  <a:lnTo>
                    <a:pt x="794" y="0"/>
                  </a:lnTo>
                  <a:lnTo>
                    <a:pt x="770" y="0"/>
                  </a:lnTo>
                  <a:lnTo>
                    <a:pt x="770" y="0"/>
                  </a:lnTo>
                  <a:lnTo>
                    <a:pt x="719" y="2"/>
                  </a:lnTo>
                  <a:lnTo>
                    <a:pt x="671" y="8"/>
                  </a:lnTo>
                  <a:lnTo>
                    <a:pt x="671" y="8"/>
                  </a:lnTo>
                  <a:lnTo>
                    <a:pt x="619" y="16"/>
                  </a:lnTo>
                  <a:lnTo>
                    <a:pt x="571" y="29"/>
                  </a:lnTo>
                  <a:lnTo>
                    <a:pt x="523" y="43"/>
                  </a:lnTo>
                  <a:lnTo>
                    <a:pt x="475" y="61"/>
                  </a:lnTo>
                  <a:lnTo>
                    <a:pt x="475" y="61"/>
                  </a:lnTo>
                  <a:lnTo>
                    <a:pt x="429" y="83"/>
                  </a:lnTo>
                  <a:lnTo>
                    <a:pt x="386" y="110"/>
                  </a:lnTo>
                  <a:lnTo>
                    <a:pt x="386" y="110"/>
                  </a:lnTo>
                  <a:lnTo>
                    <a:pt x="343" y="139"/>
                  </a:lnTo>
                  <a:lnTo>
                    <a:pt x="325" y="158"/>
                  </a:lnTo>
                  <a:lnTo>
                    <a:pt x="306" y="177"/>
                  </a:lnTo>
                  <a:lnTo>
                    <a:pt x="306" y="177"/>
                  </a:lnTo>
                  <a:lnTo>
                    <a:pt x="287" y="195"/>
                  </a:lnTo>
                  <a:lnTo>
                    <a:pt x="271" y="217"/>
                  </a:lnTo>
                  <a:lnTo>
                    <a:pt x="257" y="241"/>
                  </a:lnTo>
                  <a:lnTo>
                    <a:pt x="244" y="265"/>
                  </a:lnTo>
                  <a:lnTo>
                    <a:pt x="244" y="265"/>
                  </a:lnTo>
                  <a:lnTo>
                    <a:pt x="236" y="292"/>
                  </a:lnTo>
                  <a:lnTo>
                    <a:pt x="231" y="316"/>
                  </a:lnTo>
                  <a:lnTo>
                    <a:pt x="225" y="343"/>
                  </a:lnTo>
                  <a:lnTo>
                    <a:pt x="225" y="373"/>
                  </a:lnTo>
                  <a:lnTo>
                    <a:pt x="225" y="373"/>
                  </a:lnTo>
                  <a:lnTo>
                    <a:pt x="225" y="445"/>
                  </a:lnTo>
                  <a:lnTo>
                    <a:pt x="225" y="456"/>
                  </a:lnTo>
                  <a:lnTo>
                    <a:pt x="225" y="456"/>
                  </a:lnTo>
                  <a:lnTo>
                    <a:pt x="225" y="466"/>
                  </a:lnTo>
                  <a:lnTo>
                    <a:pt x="225" y="466"/>
                  </a:lnTo>
                  <a:lnTo>
                    <a:pt x="228" y="488"/>
                  </a:lnTo>
                  <a:lnTo>
                    <a:pt x="228" y="488"/>
                  </a:lnTo>
                  <a:lnTo>
                    <a:pt x="231" y="496"/>
                  </a:lnTo>
                  <a:lnTo>
                    <a:pt x="231" y="496"/>
                  </a:lnTo>
                  <a:lnTo>
                    <a:pt x="201" y="507"/>
                  </a:lnTo>
                  <a:lnTo>
                    <a:pt x="201" y="507"/>
                  </a:lnTo>
                  <a:lnTo>
                    <a:pt x="172" y="520"/>
                  </a:lnTo>
                  <a:lnTo>
                    <a:pt x="145" y="533"/>
                  </a:lnTo>
                  <a:lnTo>
                    <a:pt x="145" y="533"/>
                  </a:lnTo>
                  <a:lnTo>
                    <a:pt x="115" y="552"/>
                  </a:lnTo>
                  <a:lnTo>
                    <a:pt x="105" y="563"/>
                  </a:lnTo>
                  <a:lnTo>
                    <a:pt x="91" y="574"/>
                  </a:lnTo>
                  <a:lnTo>
                    <a:pt x="91" y="574"/>
                  </a:lnTo>
                  <a:lnTo>
                    <a:pt x="78" y="585"/>
                  </a:lnTo>
                  <a:lnTo>
                    <a:pt x="67" y="595"/>
                  </a:lnTo>
                  <a:lnTo>
                    <a:pt x="62" y="603"/>
                  </a:lnTo>
                  <a:lnTo>
                    <a:pt x="62" y="603"/>
                  </a:lnTo>
                  <a:lnTo>
                    <a:pt x="56" y="609"/>
                  </a:lnTo>
                  <a:lnTo>
                    <a:pt x="46" y="622"/>
                  </a:lnTo>
                  <a:lnTo>
                    <a:pt x="46" y="622"/>
                  </a:lnTo>
                  <a:lnTo>
                    <a:pt x="38" y="635"/>
                  </a:lnTo>
                  <a:lnTo>
                    <a:pt x="30" y="651"/>
                  </a:lnTo>
                  <a:lnTo>
                    <a:pt x="30" y="651"/>
                  </a:lnTo>
                  <a:lnTo>
                    <a:pt x="16" y="681"/>
                  </a:lnTo>
                  <a:lnTo>
                    <a:pt x="16" y="681"/>
                  </a:lnTo>
                  <a:lnTo>
                    <a:pt x="8" y="713"/>
                  </a:lnTo>
                  <a:lnTo>
                    <a:pt x="8" y="713"/>
                  </a:lnTo>
                  <a:lnTo>
                    <a:pt x="3" y="745"/>
                  </a:lnTo>
                  <a:lnTo>
                    <a:pt x="0" y="778"/>
                  </a:lnTo>
                  <a:lnTo>
                    <a:pt x="0" y="778"/>
                  </a:lnTo>
                  <a:lnTo>
                    <a:pt x="0" y="810"/>
                  </a:lnTo>
                  <a:lnTo>
                    <a:pt x="0" y="810"/>
                  </a:lnTo>
                  <a:lnTo>
                    <a:pt x="0" y="818"/>
                  </a:lnTo>
                  <a:lnTo>
                    <a:pt x="3" y="826"/>
                  </a:lnTo>
                  <a:lnTo>
                    <a:pt x="3" y="842"/>
                  </a:lnTo>
                  <a:lnTo>
                    <a:pt x="5" y="850"/>
                  </a:lnTo>
                  <a:lnTo>
                    <a:pt x="5" y="855"/>
                  </a:lnTo>
                  <a:lnTo>
                    <a:pt x="5" y="855"/>
                  </a:lnTo>
                  <a:lnTo>
                    <a:pt x="5" y="858"/>
                  </a:lnTo>
                  <a:lnTo>
                    <a:pt x="5" y="858"/>
                  </a:lnTo>
                  <a:lnTo>
                    <a:pt x="5" y="858"/>
                  </a:lnTo>
                  <a:lnTo>
                    <a:pt x="8" y="874"/>
                  </a:lnTo>
                  <a:lnTo>
                    <a:pt x="11" y="882"/>
                  </a:lnTo>
                  <a:lnTo>
                    <a:pt x="14" y="890"/>
                  </a:lnTo>
                  <a:lnTo>
                    <a:pt x="19" y="906"/>
                  </a:lnTo>
                  <a:lnTo>
                    <a:pt x="19" y="906"/>
                  </a:lnTo>
                  <a:lnTo>
                    <a:pt x="24" y="920"/>
                  </a:lnTo>
                  <a:lnTo>
                    <a:pt x="24" y="920"/>
                  </a:lnTo>
                  <a:lnTo>
                    <a:pt x="30" y="936"/>
                  </a:lnTo>
                  <a:lnTo>
                    <a:pt x="30" y="936"/>
                  </a:lnTo>
                  <a:lnTo>
                    <a:pt x="46" y="965"/>
                  </a:lnTo>
                  <a:lnTo>
                    <a:pt x="54" y="979"/>
                  </a:lnTo>
                  <a:lnTo>
                    <a:pt x="62" y="992"/>
                  </a:lnTo>
                  <a:lnTo>
                    <a:pt x="62" y="992"/>
                  </a:lnTo>
                  <a:lnTo>
                    <a:pt x="80" y="1016"/>
                  </a:lnTo>
                  <a:lnTo>
                    <a:pt x="80" y="1016"/>
                  </a:lnTo>
                  <a:lnTo>
                    <a:pt x="102" y="1040"/>
                  </a:lnTo>
                  <a:lnTo>
                    <a:pt x="102" y="1040"/>
                  </a:lnTo>
                  <a:lnTo>
                    <a:pt x="126" y="1062"/>
                  </a:lnTo>
                  <a:lnTo>
                    <a:pt x="148" y="1083"/>
                  </a:lnTo>
                  <a:lnTo>
                    <a:pt x="148" y="1083"/>
                  </a:lnTo>
                  <a:lnTo>
                    <a:pt x="172" y="1102"/>
                  </a:lnTo>
                  <a:lnTo>
                    <a:pt x="172" y="1102"/>
                  </a:lnTo>
                  <a:lnTo>
                    <a:pt x="196" y="1121"/>
                  </a:lnTo>
                  <a:lnTo>
                    <a:pt x="196" y="1121"/>
                  </a:lnTo>
                  <a:lnTo>
                    <a:pt x="247" y="1153"/>
                  </a:lnTo>
                  <a:lnTo>
                    <a:pt x="274" y="1169"/>
                  </a:lnTo>
                  <a:lnTo>
                    <a:pt x="274" y="1169"/>
                  </a:lnTo>
                  <a:lnTo>
                    <a:pt x="300" y="1185"/>
                  </a:lnTo>
                  <a:lnTo>
                    <a:pt x="300" y="1185"/>
                  </a:lnTo>
                  <a:lnTo>
                    <a:pt x="327" y="1199"/>
                  </a:lnTo>
                  <a:lnTo>
                    <a:pt x="327" y="1199"/>
                  </a:lnTo>
                  <a:lnTo>
                    <a:pt x="325" y="1207"/>
                  </a:lnTo>
                  <a:lnTo>
                    <a:pt x="325" y="1207"/>
                  </a:lnTo>
                  <a:lnTo>
                    <a:pt x="316" y="1225"/>
                  </a:lnTo>
                  <a:lnTo>
                    <a:pt x="311" y="1244"/>
                  </a:lnTo>
                  <a:lnTo>
                    <a:pt x="311" y="1244"/>
                  </a:lnTo>
                  <a:lnTo>
                    <a:pt x="306" y="1263"/>
                  </a:lnTo>
                  <a:lnTo>
                    <a:pt x="303" y="1282"/>
                  </a:lnTo>
                  <a:lnTo>
                    <a:pt x="303" y="1303"/>
                  </a:lnTo>
                  <a:lnTo>
                    <a:pt x="303" y="1322"/>
                  </a:lnTo>
                  <a:lnTo>
                    <a:pt x="303" y="1322"/>
                  </a:lnTo>
                  <a:lnTo>
                    <a:pt x="306" y="1341"/>
                  </a:lnTo>
                  <a:lnTo>
                    <a:pt x="306" y="1341"/>
                  </a:lnTo>
                  <a:lnTo>
                    <a:pt x="311" y="1362"/>
                  </a:lnTo>
                  <a:lnTo>
                    <a:pt x="316" y="1381"/>
                  </a:lnTo>
                  <a:lnTo>
                    <a:pt x="316" y="1381"/>
                  </a:lnTo>
                  <a:lnTo>
                    <a:pt x="325" y="1397"/>
                  </a:lnTo>
                  <a:lnTo>
                    <a:pt x="330" y="1408"/>
                  </a:lnTo>
                  <a:lnTo>
                    <a:pt x="330" y="1408"/>
                  </a:lnTo>
                  <a:lnTo>
                    <a:pt x="330" y="1408"/>
                  </a:lnTo>
                  <a:lnTo>
                    <a:pt x="330" y="1408"/>
                  </a:lnTo>
                  <a:lnTo>
                    <a:pt x="330" y="1411"/>
                  </a:lnTo>
                  <a:lnTo>
                    <a:pt x="333" y="1411"/>
                  </a:lnTo>
                  <a:lnTo>
                    <a:pt x="335" y="1416"/>
                  </a:lnTo>
                  <a:lnTo>
                    <a:pt x="335" y="1416"/>
                  </a:lnTo>
                  <a:lnTo>
                    <a:pt x="343" y="1429"/>
                  </a:lnTo>
                  <a:lnTo>
                    <a:pt x="343" y="1429"/>
                  </a:lnTo>
                  <a:lnTo>
                    <a:pt x="365" y="1461"/>
                  </a:lnTo>
                  <a:lnTo>
                    <a:pt x="378" y="1475"/>
                  </a:lnTo>
                  <a:lnTo>
                    <a:pt x="378" y="1475"/>
                  </a:lnTo>
                  <a:lnTo>
                    <a:pt x="389" y="1488"/>
                  </a:lnTo>
                  <a:lnTo>
                    <a:pt x="389" y="1488"/>
                  </a:lnTo>
                  <a:lnTo>
                    <a:pt x="416" y="1515"/>
                  </a:lnTo>
                  <a:lnTo>
                    <a:pt x="426" y="1529"/>
                  </a:lnTo>
                  <a:lnTo>
                    <a:pt x="426" y="1529"/>
                  </a:lnTo>
                  <a:lnTo>
                    <a:pt x="440" y="1539"/>
                  </a:lnTo>
                  <a:lnTo>
                    <a:pt x="469" y="1563"/>
                  </a:lnTo>
                  <a:lnTo>
                    <a:pt x="469" y="1563"/>
                  </a:lnTo>
                  <a:lnTo>
                    <a:pt x="499" y="1585"/>
                  </a:lnTo>
                  <a:lnTo>
                    <a:pt x="499" y="1585"/>
                  </a:lnTo>
                  <a:lnTo>
                    <a:pt x="512" y="1595"/>
                  </a:lnTo>
                  <a:lnTo>
                    <a:pt x="528" y="1604"/>
                  </a:lnTo>
                  <a:lnTo>
                    <a:pt x="528" y="1604"/>
                  </a:lnTo>
                  <a:lnTo>
                    <a:pt x="558" y="1622"/>
                  </a:lnTo>
                  <a:lnTo>
                    <a:pt x="590" y="1641"/>
                  </a:lnTo>
                  <a:lnTo>
                    <a:pt x="606" y="1649"/>
                  </a:lnTo>
                  <a:lnTo>
                    <a:pt x="606" y="1649"/>
                  </a:lnTo>
                  <a:lnTo>
                    <a:pt x="622" y="1657"/>
                  </a:lnTo>
                  <a:lnTo>
                    <a:pt x="654" y="1670"/>
                  </a:lnTo>
                  <a:lnTo>
                    <a:pt x="654" y="1670"/>
                  </a:lnTo>
                  <a:lnTo>
                    <a:pt x="687" y="1684"/>
                  </a:lnTo>
                  <a:lnTo>
                    <a:pt x="721" y="1697"/>
                  </a:lnTo>
                  <a:lnTo>
                    <a:pt x="721" y="1697"/>
                  </a:lnTo>
                  <a:lnTo>
                    <a:pt x="789" y="1719"/>
                  </a:lnTo>
                  <a:lnTo>
                    <a:pt x="789" y="1719"/>
                  </a:lnTo>
                  <a:lnTo>
                    <a:pt x="807" y="1722"/>
                  </a:lnTo>
                  <a:lnTo>
                    <a:pt x="823" y="1727"/>
                  </a:lnTo>
                  <a:lnTo>
                    <a:pt x="858" y="1732"/>
                  </a:lnTo>
                  <a:lnTo>
                    <a:pt x="858" y="1732"/>
                  </a:lnTo>
                  <a:lnTo>
                    <a:pt x="893" y="1740"/>
                  </a:lnTo>
                  <a:lnTo>
                    <a:pt x="928" y="1746"/>
                  </a:lnTo>
                  <a:lnTo>
                    <a:pt x="947" y="1748"/>
                  </a:lnTo>
                  <a:lnTo>
                    <a:pt x="955" y="1748"/>
                  </a:lnTo>
                  <a:lnTo>
                    <a:pt x="963" y="1751"/>
                  </a:lnTo>
                  <a:lnTo>
                    <a:pt x="998" y="1754"/>
                  </a:lnTo>
                  <a:lnTo>
                    <a:pt x="998" y="1754"/>
                  </a:lnTo>
                  <a:lnTo>
                    <a:pt x="1032" y="1756"/>
                  </a:lnTo>
                  <a:lnTo>
                    <a:pt x="1070" y="1759"/>
                  </a:lnTo>
                  <a:lnTo>
                    <a:pt x="1121" y="1759"/>
                  </a:lnTo>
                  <a:lnTo>
                    <a:pt x="1121" y="1762"/>
                  </a:lnTo>
                  <a:lnTo>
                    <a:pt x="1140" y="1762"/>
                  </a:lnTo>
                  <a:lnTo>
                    <a:pt x="1148" y="1762"/>
                  </a:lnTo>
                  <a:lnTo>
                    <a:pt x="1164" y="1788"/>
                  </a:lnTo>
                  <a:lnTo>
                    <a:pt x="1164" y="1788"/>
                  </a:lnTo>
                  <a:lnTo>
                    <a:pt x="1191" y="1821"/>
                  </a:lnTo>
                  <a:lnTo>
                    <a:pt x="1191" y="1821"/>
                  </a:lnTo>
                  <a:lnTo>
                    <a:pt x="1215" y="1853"/>
                  </a:lnTo>
                  <a:lnTo>
                    <a:pt x="1215" y="1853"/>
                  </a:lnTo>
                  <a:lnTo>
                    <a:pt x="1242" y="1885"/>
                  </a:lnTo>
                  <a:lnTo>
                    <a:pt x="1242" y="1885"/>
                  </a:lnTo>
                  <a:lnTo>
                    <a:pt x="1271" y="1915"/>
                  </a:lnTo>
                  <a:lnTo>
                    <a:pt x="1271" y="1915"/>
                  </a:lnTo>
                  <a:lnTo>
                    <a:pt x="1303" y="1941"/>
                  </a:lnTo>
                  <a:lnTo>
                    <a:pt x="1303" y="1941"/>
                  </a:lnTo>
                  <a:lnTo>
                    <a:pt x="1333" y="1968"/>
                  </a:lnTo>
                  <a:lnTo>
                    <a:pt x="1333" y="1968"/>
                  </a:lnTo>
                  <a:lnTo>
                    <a:pt x="1368" y="1992"/>
                  </a:lnTo>
                  <a:lnTo>
                    <a:pt x="1368" y="1992"/>
                  </a:lnTo>
                  <a:lnTo>
                    <a:pt x="1400" y="2016"/>
                  </a:lnTo>
                  <a:lnTo>
                    <a:pt x="1400" y="2016"/>
                  </a:lnTo>
                  <a:lnTo>
                    <a:pt x="1435" y="2038"/>
                  </a:lnTo>
                  <a:lnTo>
                    <a:pt x="1472" y="2059"/>
                  </a:lnTo>
                  <a:lnTo>
                    <a:pt x="1472" y="2059"/>
                  </a:lnTo>
                  <a:lnTo>
                    <a:pt x="1507" y="2078"/>
                  </a:lnTo>
                  <a:lnTo>
                    <a:pt x="1507" y="2078"/>
                  </a:lnTo>
                  <a:lnTo>
                    <a:pt x="1582" y="2110"/>
                  </a:lnTo>
                  <a:lnTo>
                    <a:pt x="1582" y="2110"/>
                  </a:lnTo>
                  <a:lnTo>
                    <a:pt x="1620" y="2124"/>
                  </a:lnTo>
                  <a:lnTo>
                    <a:pt x="1639" y="2132"/>
                  </a:lnTo>
                  <a:lnTo>
                    <a:pt x="1660" y="2137"/>
                  </a:lnTo>
                  <a:lnTo>
                    <a:pt x="1660" y="2137"/>
                  </a:lnTo>
                  <a:lnTo>
                    <a:pt x="1738" y="2161"/>
                  </a:lnTo>
                  <a:lnTo>
                    <a:pt x="1738" y="2161"/>
                  </a:lnTo>
                  <a:lnTo>
                    <a:pt x="1818" y="2177"/>
                  </a:lnTo>
                  <a:lnTo>
                    <a:pt x="1818" y="2177"/>
                  </a:lnTo>
                  <a:lnTo>
                    <a:pt x="1898" y="2191"/>
                  </a:lnTo>
                  <a:lnTo>
                    <a:pt x="1898" y="2191"/>
                  </a:lnTo>
                  <a:lnTo>
                    <a:pt x="1979" y="2199"/>
                  </a:lnTo>
                  <a:lnTo>
                    <a:pt x="1979" y="2199"/>
                  </a:lnTo>
                  <a:lnTo>
                    <a:pt x="2060" y="2204"/>
                  </a:lnTo>
                  <a:lnTo>
                    <a:pt x="2060" y="2204"/>
                  </a:lnTo>
                  <a:lnTo>
                    <a:pt x="2100" y="2202"/>
                  </a:lnTo>
                  <a:lnTo>
                    <a:pt x="2140" y="2202"/>
                  </a:lnTo>
                  <a:lnTo>
                    <a:pt x="2140" y="2202"/>
                  </a:lnTo>
                  <a:lnTo>
                    <a:pt x="2220" y="2193"/>
                  </a:lnTo>
                  <a:lnTo>
                    <a:pt x="2301" y="2180"/>
                  </a:lnTo>
                  <a:lnTo>
                    <a:pt x="2301" y="2180"/>
                  </a:lnTo>
                  <a:lnTo>
                    <a:pt x="2220" y="2191"/>
                  </a:lnTo>
                  <a:lnTo>
                    <a:pt x="2140" y="2193"/>
                  </a:lnTo>
                  <a:lnTo>
                    <a:pt x="2140" y="2193"/>
                  </a:lnTo>
                  <a:lnTo>
                    <a:pt x="2100" y="2196"/>
                  </a:lnTo>
                  <a:lnTo>
                    <a:pt x="2060" y="2193"/>
                  </a:lnTo>
                  <a:lnTo>
                    <a:pt x="2060" y="2193"/>
                  </a:lnTo>
                  <a:lnTo>
                    <a:pt x="1979" y="2188"/>
                  </a:lnTo>
                  <a:lnTo>
                    <a:pt x="1979" y="2188"/>
                  </a:lnTo>
                  <a:lnTo>
                    <a:pt x="1898" y="2177"/>
                  </a:lnTo>
                  <a:lnTo>
                    <a:pt x="1898" y="2177"/>
                  </a:lnTo>
                  <a:lnTo>
                    <a:pt x="1821" y="2161"/>
                  </a:lnTo>
                  <a:lnTo>
                    <a:pt x="1821" y="2161"/>
                  </a:lnTo>
                  <a:lnTo>
                    <a:pt x="1743" y="2143"/>
                  </a:lnTo>
                  <a:lnTo>
                    <a:pt x="1743" y="2143"/>
                  </a:lnTo>
                  <a:lnTo>
                    <a:pt x="1665" y="2116"/>
                  </a:lnTo>
                  <a:lnTo>
                    <a:pt x="1646" y="2110"/>
                  </a:lnTo>
                  <a:lnTo>
                    <a:pt x="1628" y="2102"/>
                  </a:lnTo>
                  <a:lnTo>
                    <a:pt x="1628" y="2102"/>
                  </a:lnTo>
                  <a:lnTo>
                    <a:pt x="1593" y="2089"/>
                  </a:lnTo>
                  <a:lnTo>
                    <a:pt x="1593" y="2089"/>
                  </a:lnTo>
                  <a:lnTo>
                    <a:pt x="1521" y="2054"/>
                  </a:lnTo>
                  <a:lnTo>
                    <a:pt x="1521" y="2054"/>
                  </a:lnTo>
                  <a:lnTo>
                    <a:pt x="1486" y="2035"/>
                  </a:lnTo>
                  <a:lnTo>
                    <a:pt x="1451" y="2014"/>
                  </a:lnTo>
                  <a:lnTo>
                    <a:pt x="1451" y="2014"/>
                  </a:lnTo>
                  <a:lnTo>
                    <a:pt x="1416" y="1992"/>
                  </a:lnTo>
                  <a:lnTo>
                    <a:pt x="1416" y="1992"/>
                  </a:lnTo>
                  <a:lnTo>
                    <a:pt x="1384" y="1968"/>
                  </a:lnTo>
                  <a:lnTo>
                    <a:pt x="1384" y="1968"/>
                  </a:lnTo>
                  <a:lnTo>
                    <a:pt x="1354" y="1944"/>
                  </a:lnTo>
                  <a:lnTo>
                    <a:pt x="1354" y="1944"/>
                  </a:lnTo>
                  <a:lnTo>
                    <a:pt x="1325" y="1917"/>
                  </a:lnTo>
                  <a:lnTo>
                    <a:pt x="1325" y="1917"/>
                  </a:lnTo>
                  <a:lnTo>
                    <a:pt x="1295" y="1891"/>
                  </a:lnTo>
                  <a:lnTo>
                    <a:pt x="1295" y="1891"/>
                  </a:lnTo>
                  <a:lnTo>
                    <a:pt x="1269" y="1861"/>
                  </a:lnTo>
                  <a:lnTo>
                    <a:pt x="1269" y="1861"/>
                  </a:lnTo>
                  <a:lnTo>
                    <a:pt x="1242" y="1831"/>
                  </a:lnTo>
                  <a:lnTo>
                    <a:pt x="1242" y="1831"/>
                  </a:lnTo>
                  <a:lnTo>
                    <a:pt x="1217" y="1799"/>
                  </a:lnTo>
                  <a:lnTo>
                    <a:pt x="1217" y="1799"/>
                  </a:lnTo>
                  <a:lnTo>
                    <a:pt x="1196" y="1767"/>
                  </a:lnTo>
                  <a:lnTo>
                    <a:pt x="1175" y="1735"/>
                  </a:lnTo>
                  <a:lnTo>
                    <a:pt x="1169" y="1724"/>
                  </a:lnTo>
                  <a:lnTo>
                    <a:pt x="1159" y="1724"/>
                  </a:lnTo>
                  <a:lnTo>
                    <a:pt x="1159" y="1724"/>
                  </a:lnTo>
                  <a:lnTo>
                    <a:pt x="1140" y="1722"/>
                  </a:lnTo>
                  <a:lnTo>
                    <a:pt x="1070" y="1719"/>
                  </a:lnTo>
                  <a:lnTo>
                    <a:pt x="1070" y="1719"/>
                  </a:lnTo>
                  <a:lnTo>
                    <a:pt x="1038" y="1716"/>
                  </a:lnTo>
                  <a:lnTo>
                    <a:pt x="1003" y="1713"/>
                  </a:lnTo>
                  <a:lnTo>
                    <a:pt x="968" y="1708"/>
                  </a:lnTo>
                  <a:lnTo>
                    <a:pt x="960" y="1708"/>
                  </a:lnTo>
                  <a:lnTo>
                    <a:pt x="952" y="1705"/>
                  </a:lnTo>
                  <a:lnTo>
                    <a:pt x="936" y="1703"/>
                  </a:lnTo>
                  <a:lnTo>
                    <a:pt x="901" y="1697"/>
                  </a:lnTo>
                  <a:lnTo>
                    <a:pt x="901" y="1697"/>
                  </a:lnTo>
                  <a:lnTo>
                    <a:pt x="866" y="1692"/>
                  </a:lnTo>
                  <a:lnTo>
                    <a:pt x="834" y="1681"/>
                  </a:lnTo>
                  <a:lnTo>
                    <a:pt x="818" y="1679"/>
                  </a:lnTo>
                  <a:lnTo>
                    <a:pt x="818" y="1679"/>
                  </a:lnTo>
                  <a:lnTo>
                    <a:pt x="802" y="1673"/>
                  </a:lnTo>
                  <a:lnTo>
                    <a:pt x="802" y="1673"/>
                  </a:lnTo>
                  <a:lnTo>
                    <a:pt x="737" y="1654"/>
                  </a:lnTo>
                  <a:lnTo>
                    <a:pt x="705" y="1641"/>
                  </a:lnTo>
                  <a:lnTo>
                    <a:pt x="705" y="1641"/>
                  </a:lnTo>
                  <a:lnTo>
                    <a:pt x="673" y="1628"/>
                  </a:lnTo>
                  <a:lnTo>
                    <a:pt x="644" y="1614"/>
                  </a:lnTo>
                  <a:lnTo>
                    <a:pt x="644" y="1614"/>
                  </a:lnTo>
                  <a:lnTo>
                    <a:pt x="628" y="1606"/>
                  </a:lnTo>
                  <a:lnTo>
                    <a:pt x="612" y="1598"/>
                  </a:lnTo>
                  <a:lnTo>
                    <a:pt x="582" y="1582"/>
                  </a:lnTo>
                  <a:lnTo>
                    <a:pt x="582" y="1582"/>
                  </a:lnTo>
                  <a:lnTo>
                    <a:pt x="555" y="1563"/>
                  </a:lnTo>
                  <a:lnTo>
                    <a:pt x="542" y="1555"/>
                  </a:lnTo>
                  <a:lnTo>
                    <a:pt x="542" y="1555"/>
                  </a:lnTo>
                  <a:lnTo>
                    <a:pt x="526" y="1545"/>
                  </a:lnTo>
                  <a:lnTo>
                    <a:pt x="499" y="1523"/>
                  </a:lnTo>
                  <a:lnTo>
                    <a:pt x="475" y="1501"/>
                  </a:lnTo>
                  <a:lnTo>
                    <a:pt x="475" y="1501"/>
                  </a:lnTo>
                  <a:lnTo>
                    <a:pt x="461" y="1491"/>
                  </a:lnTo>
                  <a:lnTo>
                    <a:pt x="450" y="1480"/>
                  </a:lnTo>
                  <a:lnTo>
                    <a:pt x="450" y="1480"/>
                  </a:lnTo>
                  <a:lnTo>
                    <a:pt x="429" y="1456"/>
                  </a:lnTo>
                  <a:lnTo>
                    <a:pt x="429" y="1456"/>
                  </a:lnTo>
                  <a:lnTo>
                    <a:pt x="419" y="1442"/>
                  </a:lnTo>
                  <a:lnTo>
                    <a:pt x="408" y="1429"/>
                  </a:lnTo>
                  <a:lnTo>
                    <a:pt x="408" y="1429"/>
                  </a:lnTo>
                  <a:lnTo>
                    <a:pt x="389" y="1402"/>
                  </a:lnTo>
                  <a:lnTo>
                    <a:pt x="389" y="1402"/>
                  </a:lnTo>
                  <a:lnTo>
                    <a:pt x="381" y="1389"/>
                  </a:lnTo>
                  <a:lnTo>
                    <a:pt x="375" y="1381"/>
                  </a:lnTo>
                  <a:lnTo>
                    <a:pt x="373" y="1376"/>
                  </a:lnTo>
                  <a:lnTo>
                    <a:pt x="373" y="1376"/>
                  </a:lnTo>
                  <a:lnTo>
                    <a:pt x="367" y="1362"/>
                  </a:lnTo>
                  <a:lnTo>
                    <a:pt x="362" y="1346"/>
                  </a:lnTo>
                  <a:lnTo>
                    <a:pt x="360" y="1333"/>
                  </a:lnTo>
                  <a:lnTo>
                    <a:pt x="360" y="1333"/>
                  </a:lnTo>
                  <a:lnTo>
                    <a:pt x="357" y="1317"/>
                  </a:lnTo>
                  <a:lnTo>
                    <a:pt x="357" y="1317"/>
                  </a:lnTo>
                  <a:lnTo>
                    <a:pt x="357" y="1287"/>
                  </a:lnTo>
                  <a:lnTo>
                    <a:pt x="365" y="1258"/>
                  </a:lnTo>
                  <a:lnTo>
                    <a:pt x="365" y="1258"/>
                  </a:lnTo>
                  <a:lnTo>
                    <a:pt x="373" y="1231"/>
                  </a:lnTo>
                  <a:lnTo>
                    <a:pt x="373" y="1231"/>
                  </a:lnTo>
                  <a:lnTo>
                    <a:pt x="381" y="1217"/>
                  </a:lnTo>
                  <a:lnTo>
                    <a:pt x="381" y="1217"/>
                  </a:lnTo>
                  <a:lnTo>
                    <a:pt x="384" y="1209"/>
                  </a:lnTo>
                  <a:lnTo>
                    <a:pt x="384" y="1209"/>
                  </a:lnTo>
                  <a:lnTo>
                    <a:pt x="389" y="1204"/>
                  </a:lnTo>
                  <a:lnTo>
                    <a:pt x="408" y="1177"/>
                  </a:lnTo>
                  <a:lnTo>
                    <a:pt x="378" y="1164"/>
                  </a:lnTo>
                  <a:lnTo>
                    <a:pt x="378" y="1164"/>
                  </a:lnTo>
                  <a:lnTo>
                    <a:pt x="327" y="1134"/>
                  </a:lnTo>
                  <a:lnTo>
                    <a:pt x="327" y="1134"/>
                  </a:lnTo>
                  <a:lnTo>
                    <a:pt x="303" y="1121"/>
                  </a:lnTo>
                  <a:lnTo>
                    <a:pt x="279" y="1105"/>
                  </a:lnTo>
                  <a:lnTo>
                    <a:pt x="279" y="1105"/>
                  </a:lnTo>
                  <a:lnTo>
                    <a:pt x="231" y="1072"/>
                  </a:lnTo>
                  <a:lnTo>
                    <a:pt x="231" y="1072"/>
                  </a:lnTo>
                  <a:lnTo>
                    <a:pt x="207" y="1056"/>
                  </a:lnTo>
                  <a:lnTo>
                    <a:pt x="207" y="1056"/>
                  </a:lnTo>
                  <a:lnTo>
                    <a:pt x="185" y="1038"/>
                  </a:lnTo>
                  <a:lnTo>
                    <a:pt x="185" y="1038"/>
                  </a:lnTo>
                  <a:lnTo>
                    <a:pt x="145" y="1000"/>
                  </a:lnTo>
                  <a:lnTo>
                    <a:pt x="145" y="1000"/>
                  </a:lnTo>
                  <a:lnTo>
                    <a:pt x="126" y="979"/>
                  </a:lnTo>
                  <a:lnTo>
                    <a:pt x="126" y="979"/>
                  </a:lnTo>
                  <a:lnTo>
                    <a:pt x="110" y="957"/>
                  </a:lnTo>
                  <a:lnTo>
                    <a:pt x="102" y="946"/>
                  </a:lnTo>
                  <a:lnTo>
                    <a:pt x="97" y="936"/>
                  </a:lnTo>
                  <a:lnTo>
                    <a:pt x="97" y="936"/>
                  </a:lnTo>
                  <a:lnTo>
                    <a:pt x="83" y="912"/>
                  </a:lnTo>
                  <a:lnTo>
                    <a:pt x="83" y="912"/>
                  </a:lnTo>
                  <a:lnTo>
                    <a:pt x="80" y="898"/>
                  </a:lnTo>
                  <a:lnTo>
                    <a:pt x="80" y="898"/>
                  </a:lnTo>
                  <a:lnTo>
                    <a:pt x="75" y="887"/>
                  </a:lnTo>
                  <a:lnTo>
                    <a:pt x="70" y="874"/>
                  </a:lnTo>
                  <a:lnTo>
                    <a:pt x="70" y="869"/>
                  </a:lnTo>
                  <a:lnTo>
                    <a:pt x="67" y="861"/>
                  </a:lnTo>
                  <a:lnTo>
                    <a:pt x="64" y="847"/>
                  </a:lnTo>
                  <a:lnTo>
                    <a:pt x="64" y="847"/>
                  </a:lnTo>
                  <a:lnTo>
                    <a:pt x="64" y="847"/>
                  </a:lnTo>
                  <a:lnTo>
                    <a:pt x="64" y="844"/>
                  </a:lnTo>
                  <a:lnTo>
                    <a:pt x="64" y="842"/>
                  </a:lnTo>
                  <a:lnTo>
                    <a:pt x="64" y="834"/>
                  </a:lnTo>
                  <a:lnTo>
                    <a:pt x="62" y="820"/>
                  </a:lnTo>
                  <a:lnTo>
                    <a:pt x="62" y="815"/>
                  </a:lnTo>
                  <a:lnTo>
                    <a:pt x="62" y="815"/>
                  </a:lnTo>
                  <a:lnTo>
                    <a:pt x="62" y="807"/>
                  </a:lnTo>
                  <a:lnTo>
                    <a:pt x="62" y="807"/>
                  </a:lnTo>
                  <a:lnTo>
                    <a:pt x="59" y="780"/>
                  </a:lnTo>
                  <a:lnTo>
                    <a:pt x="62" y="753"/>
                  </a:lnTo>
                  <a:lnTo>
                    <a:pt x="67" y="727"/>
                  </a:lnTo>
                  <a:lnTo>
                    <a:pt x="67" y="727"/>
                  </a:lnTo>
                  <a:lnTo>
                    <a:pt x="75" y="703"/>
                  </a:lnTo>
                  <a:lnTo>
                    <a:pt x="75" y="703"/>
                  </a:lnTo>
                  <a:lnTo>
                    <a:pt x="86" y="678"/>
                  </a:lnTo>
                  <a:lnTo>
                    <a:pt x="91" y="668"/>
                  </a:lnTo>
                  <a:lnTo>
                    <a:pt x="91" y="668"/>
                  </a:lnTo>
                  <a:lnTo>
                    <a:pt x="99" y="657"/>
                  </a:lnTo>
                  <a:lnTo>
                    <a:pt x="105" y="649"/>
                  </a:lnTo>
                  <a:lnTo>
                    <a:pt x="105" y="649"/>
                  </a:lnTo>
                  <a:lnTo>
                    <a:pt x="110" y="644"/>
                  </a:lnTo>
                  <a:lnTo>
                    <a:pt x="115" y="638"/>
                  </a:lnTo>
                  <a:lnTo>
                    <a:pt x="123" y="627"/>
                  </a:lnTo>
                  <a:lnTo>
                    <a:pt x="123" y="627"/>
                  </a:lnTo>
                  <a:lnTo>
                    <a:pt x="132" y="619"/>
                  </a:lnTo>
                  <a:lnTo>
                    <a:pt x="142" y="611"/>
                  </a:lnTo>
                  <a:lnTo>
                    <a:pt x="153" y="603"/>
                  </a:lnTo>
                  <a:lnTo>
                    <a:pt x="153" y="603"/>
                  </a:lnTo>
                  <a:lnTo>
                    <a:pt x="174" y="590"/>
                  </a:lnTo>
                  <a:lnTo>
                    <a:pt x="174" y="590"/>
                  </a:lnTo>
                  <a:lnTo>
                    <a:pt x="198" y="576"/>
                  </a:lnTo>
                  <a:lnTo>
                    <a:pt x="225" y="566"/>
                  </a:lnTo>
                  <a:lnTo>
                    <a:pt x="225" y="566"/>
                  </a:lnTo>
                  <a:lnTo>
                    <a:pt x="250" y="558"/>
                  </a:lnTo>
                  <a:lnTo>
                    <a:pt x="276" y="550"/>
                  </a:lnTo>
                  <a:lnTo>
                    <a:pt x="282" y="547"/>
                  </a:lnTo>
                  <a:lnTo>
                    <a:pt x="284" y="544"/>
                  </a:lnTo>
                  <a:lnTo>
                    <a:pt x="287" y="544"/>
                  </a:lnTo>
                  <a:lnTo>
                    <a:pt x="308" y="531"/>
                  </a:lnTo>
                  <a:lnTo>
                    <a:pt x="300" y="507"/>
                  </a:lnTo>
                  <a:lnTo>
                    <a:pt x="300" y="507"/>
                  </a:lnTo>
                  <a:lnTo>
                    <a:pt x="295" y="491"/>
                  </a:lnTo>
                  <a:lnTo>
                    <a:pt x="290" y="477"/>
                  </a:lnTo>
                  <a:lnTo>
                    <a:pt x="290" y="477"/>
                  </a:lnTo>
                  <a:lnTo>
                    <a:pt x="290" y="461"/>
                  </a:lnTo>
                  <a:lnTo>
                    <a:pt x="290" y="461"/>
                  </a:lnTo>
                  <a:lnTo>
                    <a:pt x="290" y="453"/>
                  </a:lnTo>
                  <a:lnTo>
                    <a:pt x="290" y="445"/>
                  </a:lnTo>
                  <a:lnTo>
                    <a:pt x="290" y="373"/>
                  </a:lnTo>
                  <a:lnTo>
                    <a:pt x="287" y="373"/>
                  </a:lnTo>
                  <a:lnTo>
                    <a:pt x="290" y="373"/>
                  </a:lnTo>
                  <a:lnTo>
                    <a:pt x="290" y="370"/>
                  </a:lnTo>
                  <a:lnTo>
                    <a:pt x="290" y="370"/>
                  </a:lnTo>
                  <a:lnTo>
                    <a:pt x="290" y="370"/>
                  </a:lnTo>
                  <a:lnTo>
                    <a:pt x="290" y="351"/>
                  </a:lnTo>
                  <a:lnTo>
                    <a:pt x="292" y="330"/>
                  </a:lnTo>
                  <a:lnTo>
                    <a:pt x="298" y="311"/>
                  </a:lnTo>
                  <a:lnTo>
                    <a:pt x="303" y="289"/>
                  </a:lnTo>
                  <a:lnTo>
                    <a:pt x="303" y="289"/>
                  </a:lnTo>
                  <a:lnTo>
                    <a:pt x="314" y="271"/>
                  </a:lnTo>
                  <a:lnTo>
                    <a:pt x="325" y="255"/>
                  </a:lnTo>
                  <a:lnTo>
                    <a:pt x="338" y="236"/>
                  </a:lnTo>
                  <a:lnTo>
                    <a:pt x="351" y="220"/>
                  </a:lnTo>
                  <a:lnTo>
                    <a:pt x="351" y="220"/>
                  </a:lnTo>
                  <a:lnTo>
                    <a:pt x="384" y="190"/>
                  </a:lnTo>
                  <a:lnTo>
                    <a:pt x="421" y="164"/>
                  </a:lnTo>
                  <a:lnTo>
                    <a:pt x="421" y="164"/>
                  </a:lnTo>
                  <a:lnTo>
                    <a:pt x="459" y="139"/>
                  </a:lnTo>
                  <a:lnTo>
                    <a:pt x="502" y="120"/>
                  </a:lnTo>
                  <a:lnTo>
                    <a:pt x="502" y="120"/>
                  </a:lnTo>
                  <a:lnTo>
                    <a:pt x="544" y="105"/>
                  </a:lnTo>
                  <a:lnTo>
                    <a:pt x="587" y="91"/>
                  </a:lnTo>
                  <a:lnTo>
                    <a:pt x="633" y="80"/>
                  </a:lnTo>
                  <a:lnTo>
                    <a:pt x="678" y="72"/>
                  </a:lnTo>
                  <a:lnTo>
                    <a:pt x="678" y="72"/>
                  </a:lnTo>
                  <a:lnTo>
                    <a:pt x="724" y="67"/>
                  </a:lnTo>
                  <a:lnTo>
                    <a:pt x="772" y="64"/>
                  </a:lnTo>
                  <a:lnTo>
                    <a:pt x="794" y="64"/>
                  </a:lnTo>
                  <a:lnTo>
                    <a:pt x="818" y="64"/>
                  </a:lnTo>
                  <a:lnTo>
                    <a:pt x="842" y="64"/>
                  </a:lnTo>
                  <a:lnTo>
                    <a:pt x="842" y="64"/>
                  </a:lnTo>
                  <a:lnTo>
                    <a:pt x="866" y="67"/>
                  </a:lnTo>
                  <a:lnTo>
                    <a:pt x="866" y="67"/>
                  </a:lnTo>
                  <a:lnTo>
                    <a:pt x="912" y="72"/>
                  </a:lnTo>
                  <a:lnTo>
                    <a:pt x="912" y="72"/>
                  </a:lnTo>
                  <a:lnTo>
                    <a:pt x="957" y="77"/>
                  </a:lnTo>
                  <a:lnTo>
                    <a:pt x="982" y="83"/>
                  </a:lnTo>
                  <a:lnTo>
                    <a:pt x="1006" y="88"/>
                  </a:lnTo>
                  <a:lnTo>
                    <a:pt x="1006" y="88"/>
                  </a:lnTo>
                  <a:lnTo>
                    <a:pt x="1051" y="99"/>
                  </a:lnTo>
                  <a:lnTo>
                    <a:pt x="1051" y="99"/>
                  </a:lnTo>
                  <a:lnTo>
                    <a:pt x="1097" y="110"/>
                  </a:lnTo>
                  <a:lnTo>
                    <a:pt x="1140" y="126"/>
                  </a:lnTo>
                  <a:lnTo>
                    <a:pt x="1140" y="126"/>
                  </a:lnTo>
                  <a:lnTo>
                    <a:pt x="1185" y="142"/>
                  </a:lnTo>
                  <a:lnTo>
                    <a:pt x="1185" y="142"/>
                  </a:lnTo>
                  <a:lnTo>
                    <a:pt x="1228" y="161"/>
                  </a:lnTo>
                  <a:lnTo>
                    <a:pt x="1271" y="180"/>
                  </a:lnTo>
                  <a:lnTo>
                    <a:pt x="1271" y="180"/>
                  </a:lnTo>
                  <a:lnTo>
                    <a:pt x="1311" y="201"/>
                  </a:lnTo>
                  <a:lnTo>
                    <a:pt x="1311" y="201"/>
                  </a:lnTo>
                  <a:lnTo>
                    <a:pt x="1352" y="225"/>
                  </a:lnTo>
                  <a:lnTo>
                    <a:pt x="1352" y="225"/>
                  </a:lnTo>
                  <a:lnTo>
                    <a:pt x="1392" y="252"/>
                  </a:lnTo>
                  <a:lnTo>
                    <a:pt x="1392" y="252"/>
                  </a:lnTo>
                  <a:lnTo>
                    <a:pt x="1429" y="279"/>
                  </a:lnTo>
                  <a:lnTo>
                    <a:pt x="1464" y="308"/>
                  </a:lnTo>
                  <a:lnTo>
                    <a:pt x="1464" y="308"/>
                  </a:lnTo>
                  <a:lnTo>
                    <a:pt x="1483" y="324"/>
                  </a:lnTo>
                  <a:lnTo>
                    <a:pt x="1499" y="340"/>
                  </a:lnTo>
                  <a:lnTo>
                    <a:pt x="1507" y="348"/>
                  </a:lnTo>
                  <a:lnTo>
                    <a:pt x="1512" y="357"/>
                  </a:lnTo>
                  <a:lnTo>
                    <a:pt x="1529" y="375"/>
                  </a:lnTo>
                  <a:lnTo>
                    <a:pt x="1539" y="389"/>
                  </a:lnTo>
                  <a:lnTo>
                    <a:pt x="1558" y="386"/>
                  </a:lnTo>
                  <a:lnTo>
                    <a:pt x="1558" y="386"/>
                  </a:lnTo>
                  <a:lnTo>
                    <a:pt x="1644" y="375"/>
                  </a:lnTo>
                  <a:lnTo>
                    <a:pt x="1644" y="375"/>
                  </a:lnTo>
                  <a:lnTo>
                    <a:pt x="1684" y="373"/>
                  </a:lnTo>
                  <a:lnTo>
                    <a:pt x="1684" y="373"/>
                  </a:lnTo>
                  <a:lnTo>
                    <a:pt x="1727" y="373"/>
                  </a:lnTo>
                  <a:lnTo>
                    <a:pt x="1727" y="373"/>
                  </a:lnTo>
                  <a:lnTo>
                    <a:pt x="1770" y="373"/>
                  </a:lnTo>
                  <a:lnTo>
                    <a:pt x="1813" y="375"/>
                  </a:lnTo>
                  <a:lnTo>
                    <a:pt x="1813" y="375"/>
                  </a:lnTo>
                  <a:lnTo>
                    <a:pt x="1856" y="378"/>
                  </a:lnTo>
                  <a:lnTo>
                    <a:pt x="1898" y="383"/>
                  </a:lnTo>
                  <a:lnTo>
                    <a:pt x="1898" y="383"/>
                  </a:lnTo>
                  <a:lnTo>
                    <a:pt x="1939" y="391"/>
                  </a:lnTo>
                  <a:lnTo>
                    <a:pt x="1960" y="397"/>
                  </a:lnTo>
                  <a:lnTo>
                    <a:pt x="1960" y="397"/>
                  </a:lnTo>
                  <a:lnTo>
                    <a:pt x="1982" y="399"/>
                  </a:lnTo>
                  <a:lnTo>
                    <a:pt x="2003" y="405"/>
                  </a:lnTo>
                  <a:lnTo>
                    <a:pt x="2003" y="405"/>
                  </a:lnTo>
                  <a:lnTo>
                    <a:pt x="2022" y="410"/>
                  </a:lnTo>
                  <a:lnTo>
                    <a:pt x="2062" y="423"/>
                  </a:lnTo>
                  <a:lnTo>
                    <a:pt x="2062" y="423"/>
                  </a:lnTo>
                  <a:lnTo>
                    <a:pt x="2102" y="437"/>
                  </a:lnTo>
                  <a:lnTo>
                    <a:pt x="2102" y="437"/>
                  </a:lnTo>
                  <a:lnTo>
                    <a:pt x="2124" y="445"/>
                  </a:lnTo>
                  <a:lnTo>
                    <a:pt x="2143" y="453"/>
                  </a:lnTo>
                  <a:lnTo>
                    <a:pt x="2161" y="461"/>
                  </a:lnTo>
                  <a:lnTo>
                    <a:pt x="2161" y="461"/>
                  </a:lnTo>
                  <a:lnTo>
                    <a:pt x="2183" y="472"/>
                  </a:lnTo>
                  <a:lnTo>
                    <a:pt x="2220" y="491"/>
                  </a:lnTo>
                  <a:lnTo>
                    <a:pt x="2231" y="493"/>
                  </a:lnTo>
                  <a:lnTo>
                    <a:pt x="2239" y="499"/>
                  </a:lnTo>
                  <a:lnTo>
                    <a:pt x="2258" y="509"/>
                  </a:lnTo>
                  <a:lnTo>
                    <a:pt x="2258" y="509"/>
                  </a:lnTo>
                  <a:lnTo>
                    <a:pt x="2296" y="531"/>
                  </a:lnTo>
                  <a:lnTo>
                    <a:pt x="2333" y="552"/>
                  </a:lnTo>
                  <a:lnTo>
                    <a:pt x="2333" y="552"/>
                  </a:lnTo>
                  <a:lnTo>
                    <a:pt x="2371" y="576"/>
                  </a:lnTo>
                  <a:lnTo>
                    <a:pt x="2371" y="576"/>
                  </a:lnTo>
                  <a:lnTo>
                    <a:pt x="2405" y="600"/>
                  </a:lnTo>
                  <a:lnTo>
                    <a:pt x="2421" y="611"/>
                  </a:lnTo>
                  <a:lnTo>
                    <a:pt x="2440" y="625"/>
                  </a:lnTo>
                  <a:lnTo>
                    <a:pt x="2440" y="625"/>
                  </a:lnTo>
                  <a:lnTo>
                    <a:pt x="2472" y="651"/>
                  </a:lnTo>
                  <a:lnTo>
                    <a:pt x="2472" y="651"/>
                  </a:lnTo>
                  <a:lnTo>
                    <a:pt x="2505" y="681"/>
                  </a:lnTo>
                  <a:lnTo>
                    <a:pt x="2505" y="681"/>
                  </a:lnTo>
                  <a:lnTo>
                    <a:pt x="2534" y="710"/>
                  </a:lnTo>
                  <a:lnTo>
                    <a:pt x="2534" y="710"/>
                  </a:lnTo>
                  <a:lnTo>
                    <a:pt x="2561" y="743"/>
                  </a:lnTo>
                  <a:lnTo>
                    <a:pt x="2574" y="759"/>
                  </a:lnTo>
                  <a:lnTo>
                    <a:pt x="2574" y="759"/>
                  </a:lnTo>
                  <a:lnTo>
                    <a:pt x="2585" y="778"/>
                  </a:lnTo>
                  <a:lnTo>
                    <a:pt x="2585" y="778"/>
                  </a:lnTo>
                  <a:lnTo>
                    <a:pt x="2596" y="794"/>
                  </a:lnTo>
                  <a:lnTo>
                    <a:pt x="2607" y="812"/>
                  </a:lnTo>
                  <a:lnTo>
                    <a:pt x="2607" y="812"/>
                  </a:lnTo>
                  <a:lnTo>
                    <a:pt x="2612" y="820"/>
                  </a:lnTo>
                  <a:lnTo>
                    <a:pt x="2617" y="831"/>
                  </a:lnTo>
                  <a:lnTo>
                    <a:pt x="2625" y="850"/>
                  </a:lnTo>
                  <a:lnTo>
                    <a:pt x="2633" y="869"/>
                  </a:lnTo>
                  <a:lnTo>
                    <a:pt x="2639" y="879"/>
                  </a:lnTo>
                  <a:lnTo>
                    <a:pt x="2639" y="879"/>
                  </a:lnTo>
                  <a:lnTo>
                    <a:pt x="2641" y="887"/>
                  </a:lnTo>
                  <a:lnTo>
                    <a:pt x="2647" y="909"/>
                  </a:lnTo>
                  <a:lnTo>
                    <a:pt x="2647" y="909"/>
                  </a:lnTo>
                  <a:lnTo>
                    <a:pt x="2652" y="928"/>
                  </a:lnTo>
                  <a:lnTo>
                    <a:pt x="2655" y="938"/>
                  </a:lnTo>
                  <a:lnTo>
                    <a:pt x="2657" y="949"/>
                  </a:lnTo>
                  <a:lnTo>
                    <a:pt x="2660" y="968"/>
                  </a:lnTo>
                  <a:lnTo>
                    <a:pt x="2666" y="987"/>
                  </a:lnTo>
                  <a:lnTo>
                    <a:pt x="2679" y="990"/>
                  </a:lnTo>
                  <a:lnTo>
                    <a:pt x="2679" y="990"/>
                  </a:lnTo>
                  <a:lnTo>
                    <a:pt x="2722" y="997"/>
                  </a:lnTo>
                  <a:lnTo>
                    <a:pt x="2762" y="1005"/>
                  </a:lnTo>
                  <a:lnTo>
                    <a:pt x="2762" y="1005"/>
                  </a:lnTo>
                  <a:lnTo>
                    <a:pt x="2802" y="1019"/>
                  </a:lnTo>
                  <a:lnTo>
                    <a:pt x="2840" y="1032"/>
                  </a:lnTo>
                  <a:lnTo>
                    <a:pt x="2840" y="1032"/>
                  </a:lnTo>
                  <a:lnTo>
                    <a:pt x="2880" y="1046"/>
                  </a:lnTo>
                  <a:lnTo>
                    <a:pt x="2918" y="1065"/>
                  </a:lnTo>
                  <a:lnTo>
                    <a:pt x="2918" y="1065"/>
                  </a:lnTo>
                  <a:lnTo>
                    <a:pt x="2953" y="1083"/>
                  </a:lnTo>
                  <a:lnTo>
                    <a:pt x="2990" y="1102"/>
                  </a:lnTo>
                  <a:lnTo>
                    <a:pt x="2990" y="1102"/>
                  </a:lnTo>
                  <a:lnTo>
                    <a:pt x="3022" y="1126"/>
                  </a:lnTo>
                  <a:lnTo>
                    <a:pt x="3057" y="1150"/>
                  </a:lnTo>
                  <a:lnTo>
                    <a:pt x="3087" y="1180"/>
                  </a:lnTo>
                  <a:lnTo>
                    <a:pt x="3113" y="1209"/>
                  </a:lnTo>
                  <a:lnTo>
                    <a:pt x="3113" y="1209"/>
                  </a:lnTo>
                  <a:lnTo>
                    <a:pt x="3137" y="1242"/>
                  </a:lnTo>
                  <a:lnTo>
                    <a:pt x="3159" y="1276"/>
                  </a:lnTo>
                  <a:lnTo>
                    <a:pt x="3159" y="1276"/>
                  </a:lnTo>
                  <a:lnTo>
                    <a:pt x="3175" y="1311"/>
                  </a:lnTo>
                  <a:lnTo>
                    <a:pt x="3175" y="1311"/>
                  </a:lnTo>
                  <a:lnTo>
                    <a:pt x="3180" y="1333"/>
                  </a:lnTo>
                  <a:lnTo>
                    <a:pt x="3180" y="1333"/>
                  </a:lnTo>
                  <a:lnTo>
                    <a:pt x="3180" y="1341"/>
                  </a:lnTo>
                  <a:lnTo>
                    <a:pt x="3183" y="1349"/>
                  </a:lnTo>
                  <a:lnTo>
                    <a:pt x="3183" y="1349"/>
                  </a:lnTo>
                  <a:lnTo>
                    <a:pt x="3183" y="1359"/>
                  </a:lnTo>
                  <a:lnTo>
                    <a:pt x="3183" y="1365"/>
                  </a:lnTo>
                  <a:lnTo>
                    <a:pt x="3183" y="1370"/>
                  </a:lnTo>
                  <a:lnTo>
                    <a:pt x="3183" y="1392"/>
                  </a:lnTo>
                  <a:lnTo>
                    <a:pt x="3186" y="1435"/>
                  </a:lnTo>
                  <a:lnTo>
                    <a:pt x="3186" y="1435"/>
                  </a:lnTo>
                  <a:lnTo>
                    <a:pt x="3186" y="1456"/>
                  </a:lnTo>
                  <a:lnTo>
                    <a:pt x="3183" y="1475"/>
                  </a:lnTo>
                  <a:lnTo>
                    <a:pt x="3183" y="1475"/>
                  </a:lnTo>
                  <a:lnTo>
                    <a:pt x="3180" y="1494"/>
                  </a:lnTo>
                  <a:lnTo>
                    <a:pt x="3175" y="1512"/>
                  </a:lnTo>
                  <a:lnTo>
                    <a:pt x="3175" y="1512"/>
                  </a:lnTo>
                  <a:lnTo>
                    <a:pt x="3167" y="1531"/>
                  </a:lnTo>
                  <a:lnTo>
                    <a:pt x="3159" y="1550"/>
                  </a:lnTo>
                  <a:lnTo>
                    <a:pt x="3159" y="1550"/>
                  </a:lnTo>
                  <a:lnTo>
                    <a:pt x="3137" y="1585"/>
                  </a:lnTo>
                  <a:lnTo>
                    <a:pt x="3137" y="1585"/>
                  </a:lnTo>
                  <a:lnTo>
                    <a:pt x="3111" y="1617"/>
                  </a:lnTo>
                  <a:lnTo>
                    <a:pt x="3081" y="1644"/>
                  </a:lnTo>
                  <a:lnTo>
                    <a:pt x="3081" y="1644"/>
                  </a:lnTo>
                  <a:lnTo>
                    <a:pt x="3049" y="1670"/>
                  </a:lnTo>
                  <a:lnTo>
                    <a:pt x="3014" y="1692"/>
                  </a:lnTo>
                  <a:lnTo>
                    <a:pt x="3014" y="1692"/>
                  </a:lnTo>
                  <a:lnTo>
                    <a:pt x="2979" y="1711"/>
                  </a:lnTo>
                  <a:lnTo>
                    <a:pt x="2939" y="1729"/>
                  </a:lnTo>
                  <a:lnTo>
                    <a:pt x="2939" y="1729"/>
                  </a:lnTo>
                  <a:lnTo>
                    <a:pt x="2901" y="1743"/>
                  </a:lnTo>
                  <a:lnTo>
                    <a:pt x="2861" y="1754"/>
                  </a:lnTo>
                  <a:lnTo>
                    <a:pt x="2818" y="1762"/>
                  </a:lnTo>
                  <a:lnTo>
                    <a:pt x="2778" y="1767"/>
                  </a:lnTo>
                  <a:lnTo>
                    <a:pt x="2770" y="1767"/>
                  </a:lnTo>
                  <a:lnTo>
                    <a:pt x="2770" y="1775"/>
                  </a:lnTo>
                  <a:lnTo>
                    <a:pt x="2770" y="1829"/>
                  </a:lnTo>
                  <a:lnTo>
                    <a:pt x="2770" y="1829"/>
                  </a:lnTo>
                  <a:lnTo>
                    <a:pt x="2770" y="1856"/>
                  </a:lnTo>
                  <a:lnTo>
                    <a:pt x="2770" y="1869"/>
                  </a:lnTo>
                  <a:lnTo>
                    <a:pt x="2770" y="1874"/>
                  </a:lnTo>
                  <a:lnTo>
                    <a:pt x="2770" y="1880"/>
                  </a:lnTo>
                  <a:lnTo>
                    <a:pt x="2767" y="1893"/>
                  </a:lnTo>
                  <a:lnTo>
                    <a:pt x="2767" y="1893"/>
                  </a:lnTo>
                  <a:lnTo>
                    <a:pt x="2765" y="1906"/>
                  </a:lnTo>
                  <a:lnTo>
                    <a:pt x="2765" y="1906"/>
                  </a:lnTo>
                  <a:lnTo>
                    <a:pt x="2757" y="1931"/>
                  </a:lnTo>
                  <a:lnTo>
                    <a:pt x="2757" y="1931"/>
                  </a:lnTo>
                  <a:lnTo>
                    <a:pt x="2751" y="1944"/>
                  </a:lnTo>
                  <a:lnTo>
                    <a:pt x="2751" y="1944"/>
                  </a:lnTo>
                  <a:lnTo>
                    <a:pt x="2746" y="1955"/>
                  </a:lnTo>
                  <a:lnTo>
                    <a:pt x="2746" y="1955"/>
                  </a:lnTo>
                  <a:lnTo>
                    <a:pt x="2735" y="1979"/>
                  </a:lnTo>
                  <a:lnTo>
                    <a:pt x="2735" y="1979"/>
                  </a:lnTo>
                  <a:lnTo>
                    <a:pt x="2727" y="1990"/>
                  </a:lnTo>
                  <a:lnTo>
                    <a:pt x="2719" y="2000"/>
                  </a:lnTo>
                  <a:lnTo>
                    <a:pt x="2714" y="2006"/>
                  </a:lnTo>
                  <a:lnTo>
                    <a:pt x="2711" y="2009"/>
                  </a:lnTo>
                  <a:lnTo>
                    <a:pt x="2700" y="2019"/>
                  </a:lnTo>
                  <a:lnTo>
                    <a:pt x="2700" y="2019"/>
                  </a:lnTo>
                  <a:lnTo>
                    <a:pt x="2682" y="2038"/>
                  </a:lnTo>
                  <a:lnTo>
                    <a:pt x="2682" y="2038"/>
                  </a:lnTo>
                  <a:lnTo>
                    <a:pt x="2660" y="2054"/>
                  </a:lnTo>
                  <a:lnTo>
                    <a:pt x="2649" y="2062"/>
                  </a:lnTo>
                  <a:lnTo>
                    <a:pt x="2639" y="2070"/>
                  </a:lnTo>
                  <a:lnTo>
                    <a:pt x="2639" y="2070"/>
                  </a:lnTo>
                  <a:lnTo>
                    <a:pt x="2617" y="2084"/>
                  </a:lnTo>
                  <a:lnTo>
                    <a:pt x="2617" y="2084"/>
                  </a:lnTo>
                  <a:lnTo>
                    <a:pt x="2593" y="2097"/>
                  </a:lnTo>
                  <a:lnTo>
                    <a:pt x="2593" y="2097"/>
                  </a:lnTo>
                  <a:lnTo>
                    <a:pt x="2569" y="2108"/>
                  </a:lnTo>
                  <a:lnTo>
                    <a:pt x="2569" y="2108"/>
                  </a:lnTo>
                  <a:lnTo>
                    <a:pt x="2593" y="2097"/>
                  </a:lnTo>
                  <a:lnTo>
                    <a:pt x="2593" y="2097"/>
                  </a:lnTo>
                  <a:lnTo>
                    <a:pt x="2617" y="2086"/>
                  </a:lnTo>
                  <a:lnTo>
                    <a:pt x="2617" y="2086"/>
                  </a:lnTo>
                  <a:lnTo>
                    <a:pt x="2641" y="2073"/>
                  </a:lnTo>
                  <a:lnTo>
                    <a:pt x="2652" y="2065"/>
                  </a:lnTo>
                  <a:lnTo>
                    <a:pt x="2663" y="2057"/>
                  </a:lnTo>
                  <a:lnTo>
                    <a:pt x="2663" y="2057"/>
                  </a:lnTo>
                  <a:lnTo>
                    <a:pt x="2684" y="2040"/>
                  </a:lnTo>
                  <a:lnTo>
                    <a:pt x="2684" y="2040"/>
                  </a:lnTo>
                  <a:lnTo>
                    <a:pt x="2706" y="2025"/>
                  </a:lnTo>
                  <a:lnTo>
                    <a:pt x="2714" y="2014"/>
                  </a:lnTo>
                  <a:lnTo>
                    <a:pt x="2719" y="2009"/>
                  </a:lnTo>
                  <a:lnTo>
                    <a:pt x="2724" y="2003"/>
                  </a:lnTo>
                  <a:lnTo>
                    <a:pt x="2732" y="1992"/>
                  </a:lnTo>
                  <a:lnTo>
                    <a:pt x="2732" y="1992"/>
                  </a:lnTo>
                  <a:lnTo>
                    <a:pt x="2741" y="1981"/>
                  </a:lnTo>
                  <a:lnTo>
                    <a:pt x="2741" y="1981"/>
                  </a:lnTo>
                  <a:lnTo>
                    <a:pt x="2754" y="1960"/>
                  </a:lnTo>
                  <a:lnTo>
                    <a:pt x="2754" y="1960"/>
                  </a:lnTo>
                  <a:lnTo>
                    <a:pt x="2762" y="1947"/>
                  </a:lnTo>
                  <a:lnTo>
                    <a:pt x="2762" y="1947"/>
                  </a:lnTo>
                  <a:lnTo>
                    <a:pt x="2767" y="1936"/>
                  </a:lnTo>
                  <a:lnTo>
                    <a:pt x="2767" y="1936"/>
                  </a:lnTo>
                  <a:lnTo>
                    <a:pt x="2776" y="1909"/>
                  </a:lnTo>
                  <a:lnTo>
                    <a:pt x="2776" y="1909"/>
                  </a:lnTo>
                  <a:lnTo>
                    <a:pt x="2778" y="1896"/>
                  </a:lnTo>
                  <a:lnTo>
                    <a:pt x="2781" y="1882"/>
                  </a:lnTo>
                  <a:lnTo>
                    <a:pt x="2781" y="1874"/>
                  </a:lnTo>
                  <a:lnTo>
                    <a:pt x="2783" y="1869"/>
                  </a:lnTo>
                  <a:lnTo>
                    <a:pt x="2783" y="1856"/>
                  </a:lnTo>
                  <a:lnTo>
                    <a:pt x="2783" y="1856"/>
                  </a:lnTo>
                  <a:lnTo>
                    <a:pt x="2783" y="1829"/>
                  </a:lnTo>
                  <a:lnTo>
                    <a:pt x="2786" y="1783"/>
                  </a:lnTo>
                  <a:lnTo>
                    <a:pt x="2786" y="1783"/>
                  </a:lnTo>
                  <a:lnTo>
                    <a:pt x="2826" y="1778"/>
                  </a:lnTo>
                  <a:lnTo>
                    <a:pt x="2866" y="1770"/>
                  </a:lnTo>
                  <a:lnTo>
                    <a:pt x="2907" y="1759"/>
                  </a:lnTo>
                  <a:lnTo>
                    <a:pt x="2947" y="1748"/>
                  </a:lnTo>
                  <a:lnTo>
                    <a:pt x="2947" y="1748"/>
                  </a:lnTo>
                  <a:lnTo>
                    <a:pt x="2987" y="1732"/>
                  </a:lnTo>
                  <a:lnTo>
                    <a:pt x="3028" y="1713"/>
                  </a:lnTo>
                  <a:lnTo>
                    <a:pt x="3028" y="1713"/>
                  </a:lnTo>
                  <a:lnTo>
                    <a:pt x="3062" y="1689"/>
                  </a:lnTo>
                  <a:lnTo>
                    <a:pt x="3097" y="1663"/>
                  </a:lnTo>
                  <a:lnTo>
                    <a:pt x="3097" y="1663"/>
                  </a:lnTo>
                  <a:lnTo>
                    <a:pt x="3132" y="1633"/>
                  </a:lnTo>
                  <a:lnTo>
                    <a:pt x="3159" y="1601"/>
                  </a:lnTo>
                  <a:lnTo>
                    <a:pt x="3159" y="1601"/>
                  </a:lnTo>
                  <a:lnTo>
                    <a:pt x="3172" y="1582"/>
                  </a:lnTo>
                  <a:lnTo>
                    <a:pt x="3183" y="1563"/>
                  </a:lnTo>
                  <a:lnTo>
                    <a:pt x="3183" y="1563"/>
                  </a:lnTo>
                  <a:lnTo>
                    <a:pt x="3194" y="1545"/>
                  </a:lnTo>
                  <a:lnTo>
                    <a:pt x="3202" y="1523"/>
                  </a:lnTo>
                  <a:lnTo>
                    <a:pt x="3202" y="1523"/>
                  </a:lnTo>
                  <a:lnTo>
                    <a:pt x="3210" y="1501"/>
                  </a:lnTo>
                  <a:lnTo>
                    <a:pt x="3212" y="1477"/>
                  </a:lnTo>
                  <a:lnTo>
                    <a:pt x="3212" y="1477"/>
                  </a:lnTo>
                  <a:lnTo>
                    <a:pt x="3215" y="1456"/>
                  </a:lnTo>
                  <a:lnTo>
                    <a:pt x="3215" y="1435"/>
                  </a:lnTo>
                  <a:lnTo>
                    <a:pt x="3218" y="1392"/>
                  </a:lnTo>
                  <a:lnTo>
                    <a:pt x="3218" y="1370"/>
                  </a:lnTo>
                  <a:lnTo>
                    <a:pt x="3218" y="1365"/>
                  </a:lnTo>
                  <a:lnTo>
                    <a:pt x="3218" y="1359"/>
                  </a:lnTo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89" name="Freeform 34"/>
            <p:cNvSpPr>
              <a:spLocks noChangeArrowheads="1"/>
            </p:cNvSpPr>
            <p:nvPr/>
          </p:nvSpPr>
          <p:spPr bwMode="gray">
            <a:xfrm>
              <a:off x="773899" y="5055910"/>
              <a:ext cx="429814" cy="294393"/>
            </a:xfrm>
            <a:custGeom>
              <a:avLst/>
              <a:gdLst>
                <a:gd name="T0" fmla="*/ 3143 w 3219"/>
                <a:gd name="T1" fmla="*/ 1185 h 2205"/>
                <a:gd name="T2" fmla="*/ 2773 w 3219"/>
                <a:gd name="T3" fmla="*/ 962 h 2205"/>
                <a:gd name="T4" fmla="*/ 2657 w 3219"/>
                <a:gd name="T5" fmla="*/ 799 h 2205"/>
                <a:gd name="T6" fmla="*/ 2539 w 3219"/>
                <a:gd name="T7" fmla="*/ 644 h 2205"/>
                <a:gd name="T8" fmla="*/ 2266 w 3219"/>
                <a:gd name="T9" fmla="*/ 450 h 2205"/>
                <a:gd name="T10" fmla="*/ 2016 w 3219"/>
                <a:gd name="T11" fmla="*/ 348 h 2205"/>
                <a:gd name="T12" fmla="*/ 1681 w 3219"/>
                <a:gd name="T13" fmla="*/ 311 h 2205"/>
                <a:gd name="T14" fmla="*/ 1427 w 3219"/>
                <a:gd name="T15" fmla="*/ 198 h 2205"/>
                <a:gd name="T16" fmla="*/ 1067 w 3219"/>
                <a:gd name="T17" fmla="*/ 35 h 2205"/>
                <a:gd name="T18" fmla="*/ 770 w 3219"/>
                <a:gd name="T19" fmla="*/ 0 h 2205"/>
                <a:gd name="T20" fmla="*/ 306 w 3219"/>
                <a:gd name="T21" fmla="*/ 177 h 2205"/>
                <a:gd name="T22" fmla="*/ 225 w 3219"/>
                <a:gd name="T23" fmla="*/ 456 h 2205"/>
                <a:gd name="T24" fmla="*/ 91 w 3219"/>
                <a:gd name="T25" fmla="*/ 574 h 2205"/>
                <a:gd name="T26" fmla="*/ 8 w 3219"/>
                <a:gd name="T27" fmla="*/ 713 h 2205"/>
                <a:gd name="T28" fmla="*/ 5 w 3219"/>
                <a:gd name="T29" fmla="*/ 858 h 2205"/>
                <a:gd name="T30" fmla="*/ 62 w 3219"/>
                <a:gd name="T31" fmla="*/ 992 h 2205"/>
                <a:gd name="T32" fmla="*/ 274 w 3219"/>
                <a:gd name="T33" fmla="*/ 1169 h 2205"/>
                <a:gd name="T34" fmla="*/ 303 w 3219"/>
                <a:gd name="T35" fmla="*/ 1322 h 2205"/>
                <a:gd name="T36" fmla="*/ 335 w 3219"/>
                <a:gd name="T37" fmla="*/ 1416 h 2205"/>
                <a:gd name="T38" fmla="*/ 499 w 3219"/>
                <a:gd name="T39" fmla="*/ 1585 h 2205"/>
                <a:gd name="T40" fmla="*/ 721 w 3219"/>
                <a:gd name="T41" fmla="*/ 1697 h 2205"/>
                <a:gd name="T42" fmla="*/ 1032 w 3219"/>
                <a:gd name="T43" fmla="*/ 1756 h 2205"/>
                <a:gd name="T44" fmla="*/ 1271 w 3219"/>
                <a:gd name="T45" fmla="*/ 1915 h 2205"/>
                <a:gd name="T46" fmla="*/ 1507 w 3219"/>
                <a:gd name="T47" fmla="*/ 2078 h 2205"/>
                <a:gd name="T48" fmla="*/ 1979 w 3219"/>
                <a:gd name="T49" fmla="*/ 2199 h 2205"/>
                <a:gd name="T50" fmla="*/ 2060 w 3219"/>
                <a:gd name="T51" fmla="*/ 2193 h 2205"/>
                <a:gd name="T52" fmla="*/ 1593 w 3219"/>
                <a:gd name="T53" fmla="*/ 2089 h 2205"/>
                <a:gd name="T54" fmla="*/ 1295 w 3219"/>
                <a:gd name="T55" fmla="*/ 1891 h 2205"/>
                <a:gd name="T56" fmla="*/ 1070 w 3219"/>
                <a:gd name="T57" fmla="*/ 1719 h 2205"/>
                <a:gd name="T58" fmla="*/ 802 w 3219"/>
                <a:gd name="T59" fmla="*/ 1673 h 2205"/>
                <a:gd name="T60" fmla="*/ 542 w 3219"/>
                <a:gd name="T61" fmla="*/ 1555 h 2205"/>
                <a:gd name="T62" fmla="*/ 389 w 3219"/>
                <a:gd name="T63" fmla="*/ 1402 h 2205"/>
                <a:gd name="T64" fmla="*/ 373 w 3219"/>
                <a:gd name="T65" fmla="*/ 1231 h 2205"/>
                <a:gd name="T66" fmla="*/ 279 w 3219"/>
                <a:gd name="T67" fmla="*/ 1105 h 2205"/>
                <a:gd name="T68" fmla="*/ 97 w 3219"/>
                <a:gd name="T69" fmla="*/ 936 h 2205"/>
                <a:gd name="T70" fmla="*/ 64 w 3219"/>
                <a:gd name="T71" fmla="*/ 834 h 2205"/>
                <a:gd name="T72" fmla="*/ 91 w 3219"/>
                <a:gd name="T73" fmla="*/ 668 h 2205"/>
                <a:gd name="T74" fmla="*/ 198 w 3219"/>
                <a:gd name="T75" fmla="*/ 576 h 2205"/>
                <a:gd name="T76" fmla="*/ 290 w 3219"/>
                <a:gd name="T77" fmla="*/ 461 h 2205"/>
                <a:gd name="T78" fmla="*/ 303 w 3219"/>
                <a:gd name="T79" fmla="*/ 289 h 2205"/>
                <a:gd name="T80" fmla="*/ 633 w 3219"/>
                <a:gd name="T81" fmla="*/ 80 h 2205"/>
                <a:gd name="T82" fmla="*/ 982 w 3219"/>
                <a:gd name="T83" fmla="*/ 83 h 2205"/>
                <a:gd name="T84" fmla="*/ 1311 w 3219"/>
                <a:gd name="T85" fmla="*/ 201 h 2205"/>
                <a:gd name="T86" fmla="*/ 1558 w 3219"/>
                <a:gd name="T87" fmla="*/ 386 h 2205"/>
                <a:gd name="T88" fmla="*/ 1939 w 3219"/>
                <a:gd name="T89" fmla="*/ 391 h 2205"/>
                <a:gd name="T90" fmla="*/ 2161 w 3219"/>
                <a:gd name="T91" fmla="*/ 461 h 2205"/>
                <a:gd name="T92" fmla="*/ 2440 w 3219"/>
                <a:gd name="T93" fmla="*/ 625 h 2205"/>
                <a:gd name="T94" fmla="*/ 2607 w 3219"/>
                <a:gd name="T95" fmla="*/ 812 h 2205"/>
                <a:gd name="T96" fmla="*/ 2660 w 3219"/>
                <a:gd name="T97" fmla="*/ 968 h 2205"/>
                <a:gd name="T98" fmla="*/ 2990 w 3219"/>
                <a:gd name="T99" fmla="*/ 1102 h 2205"/>
                <a:gd name="T100" fmla="*/ 3180 w 3219"/>
                <a:gd name="T101" fmla="*/ 1341 h 2205"/>
                <a:gd name="T102" fmla="*/ 3175 w 3219"/>
                <a:gd name="T103" fmla="*/ 1512 h 2205"/>
                <a:gd name="T104" fmla="*/ 2939 w 3219"/>
                <a:gd name="T105" fmla="*/ 1729 h 2205"/>
                <a:gd name="T106" fmla="*/ 2767 w 3219"/>
                <a:gd name="T107" fmla="*/ 1893 h 2205"/>
                <a:gd name="T108" fmla="*/ 2711 w 3219"/>
                <a:gd name="T109" fmla="*/ 2009 h 2205"/>
                <a:gd name="T110" fmla="*/ 2569 w 3219"/>
                <a:gd name="T111" fmla="*/ 2108 h 2205"/>
                <a:gd name="T112" fmla="*/ 2724 w 3219"/>
                <a:gd name="T113" fmla="*/ 2003 h 2205"/>
                <a:gd name="T114" fmla="*/ 2781 w 3219"/>
                <a:gd name="T115" fmla="*/ 1882 h 2205"/>
                <a:gd name="T116" fmla="*/ 3028 w 3219"/>
                <a:gd name="T117" fmla="*/ 1713 h 2205"/>
                <a:gd name="T118" fmla="*/ 3210 w 3219"/>
                <a:gd name="T119" fmla="*/ 1501 h 2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219" h="2205">
                  <a:moveTo>
                    <a:pt x="3218" y="1359"/>
                  </a:moveTo>
                  <a:lnTo>
                    <a:pt x="3218" y="1359"/>
                  </a:lnTo>
                  <a:lnTo>
                    <a:pt x="3215" y="1349"/>
                  </a:lnTo>
                  <a:lnTo>
                    <a:pt x="3215" y="1335"/>
                  </a:lnTo>
                  <a:lnTo>
                    <a:pt x="3215" y="1335"/>
                  </a:lnTo>
                  <a:lnTo>
                    <a:pt x="3212" y="1325"/>
                  </a:lnTo>
                  <a:lnTo>
                    <a:pt x="3212" y="1325"/>
                  </a:lnTo>
                  <a:lnTo>
                    <a:pt x="3207" y="1303"/>
                  </a:lnTo>
                  <a:lnTo>
                    <a:pt x="3207" y="1303"/>
                  </a:lnTo>
                  <a:lnTo>
                    <a:pt x="3199" y="1282"/>
                  </a:lnTo>
                  <a:lnTo>
                    <a:pt x="3191" y="1260"/>
                  </a:lnTo>
                  <a:lnTo>
                    <a:pt x="3191" y="1260"/>
                  </a:lnTo>
                  <a:lnTo>
                    <a:pt x="3170" y="1220"/>
                  </a:lnTo>
                  <a:lnTo>
                    <a:pt x="3143" y="1185"/>
                  </a:lnTo>
                  <a:lnTo>
                    <a:pt x="3143" y="1185"/>
                  </a:lnTo>
                  <a:lnTo>
                    <a:pt x="3113" y="1153"/>
                  </a:lnTo>
                  <a:lnTo>
                    <a:pt x="3081" y="1121"/>
                  </a:lnTo>
                  <a:lnTo>
                    <a:pt x="3046" y="1094"/>
                  </a:lnTo>
                  <a:lnTo>
                    <a:pt x="3011" y="1070"/>
                  </a:lnTo>
                  <a:lnTo>
                    <a:pt x="3011" y="1070"/>
                  </a:lnTo>
                  <a:lnTo>
                    <a:pt x="2974" y="1046"/>
                  </a:lnTo>
                  <a:lnTo>
                    <a:pt x="2936" y="1024"/>
                  </a:lnTo>
                  <a:lnTo>
                    <a:pt x="2936" y="1024"/>
                  </a:lnTo>
                  <a:lnTo>
                    <a:pt x="2896" y="1005"/>
                  </a:lnTo>
                  <a:lnTo>
                    <a:pt x="2856" y="990"/>
                  </a:lnTo>
                  <a:lnTo>
                    <a:pt x="2856" y="990"/>
                  </a:lnTo>
                  <a:lnTo>
                    <a:pt x="2816" y="976"/>
                  </a:lnTo>
                  <a:lnTo>
                    <a:pt x="2773" y="962"/>
                  </a:lnTo>
                  <a:lnTo>
                    <a:pt x="2773" y="962"/>
                  </a:lnTo>
                  <a:lnTo>
                    <a:pt x="2706" y="946"/>
                  </a:lnTo>
                  <a:lnTo>
                    <a:pt x="2703" y="941"/>
                  </a:lnTo>
                  <a:lnTo>
                    <a:pt x="2700" y="928"/>
                  </a:lnTo>
                  <a:lnTo>
                    <a:pt x="2700" y="917"/>
                  </a:lnTo>
                  <a:lnTo>
                    <a:pt x="2700" y="917"/>
                  </a:lnTo>
                  <a:lnTo>
                    <a:pt x="2695" y="896"/>
                  </a:lnTo>
                  <a:lnTo>
                    <a:pt x="2687" y="874"/>
                  </a:lnTo>
                  <a:lnTo>
                    <a:pt x="2687" y="874"/>
                  </a:lnTo>
                  <a:lnTo>
                    <a:pt x="2684" y="863"/>
                  </a:lnTo>
                  <a:lnTo>
                    <a:pt x="2679" y="850"/>
                  </a:lnTo>
                  <a:lnTo>
                    <a:pt x="2671" y="828"/>
                  </a:lnTo>
                  <a:lnTo>
                    <a:pt x="2660" y="810"/>
                  </a:lnTo>
                  <a:lnTo>
                    <a:pt x="2657" y="799"/>
                  </a:lnTo>
                  <a:lnTo>
                    <a:pt x="2657" y="799"/>
                  </a:lnTo>
                  <a:lnTo>
                    <a:pt x="2649" y="788"/>
                  </a:lnTo>
                  <a:lnTo>
                    <a:pt x="2639" y="769"/>
                  </a:lnTo>
                  <a:lnTo>
                    <a:pt x="2639" y="769"/>
                  </a:lnTo>
                  <a:lnTo>
                    <a:pt x="2628" y="748"/>
                  </a:lnTo>
                  <a:lnTo>
                    <a:pt x="2628" y="748"/>
                  </a:lnTo>
                  <a:lnTo>
                    <a:pt x="2614" y="729"/>
                  </a:lnTo>
                  <a:lnTo>
                    <a:pt x="2601" y="710"/>
                  </a:lnTo>
                  <a:lnTo>
                    <a:pt x="2601" y="710"/>
                  </a:lnTo>
                  <a:lnTo>
                    <a:pt x="2572" y="675"/>
                  </a:lnTo>
                  <a:lnTo>
                    <a:pt x="2572" y="675"/>
                  </a:lnTo>
                  <a:lnTo>
                    <a:pt x="2555" y="660"/>
                  </a:lnTo>
                  <a:lnTo>
                    <a:pt x="2539" y="644"/>
                  </a:lnTo>
                  <a:lnTo>
                    <a:pt x="2539" y="644"/>
                  </a:lnTo>
                  <a:lnTo>
                    <a:pt x="2507" y="614"/>
                  </a:lnTo>
                  <a:lnTo>
                    <a:pt x="2507" y="614"/>
                  </a:lnTo>
                  <a:lnTo>
                    <a:pt x="2472" y="585"/>
                  </a:lnTo>
                  <a:lnTo>
                    <a:pt x="2472" y="585"/>
                  </a:lnTo>
                  <a:lnTo>
                    <a:pt x="2456" y="568"/>
                  </a:lnTo>
                  <a:lnTo>
                    <a:pt x="2438" y="558"/>
                  </a:lnTo>
                  <a:lnTo>
                    <a:pt x="2438" y="558"/>
                  </a:lnTo>
                  <a:lnTo>
                    <a:pt x="2400" y="531"/>
                  </a:lnTo>
                  <a:lnTo>
                    <a:pt x="2400" y="531"/>
                  </a:lnTo>
                  <a:lnTo>
                    <a:pt x="2362" y="507"/>
                  </a:lnTo>
                  <a:lnTo>
                    <a:pt x="2325" y="482"/>
                  </a:lnTo>
                  <a:lnTo>
                    <a:pt x="2325" y="482"/>
                  </a:lnTo>
                  <a:lnTo>
                    <a:pt x="2285" y="461"/>
                  </a:lnTo>
                  <a:lnTo>
                    <a:pt x="2266" y="450"/>
                  </a:lnTo>
                  <a:lnTo>
                    <a:pt x="2255" y="445"/>
                  </a:lnTo>
                  <a:lnTo>
                    <a:pt x="2247" y="440"/>
                  </a:lnTo>
                  <a:lnTo>
                    <a:pt x="2207" y="421"/>
                  </a:lnTo>
                  <a:lnTo>
                    <a:pt x="2207" y="421"/>
                  </a:lnTo>
                  <a:lnTo>
                    <a:pt x="2185" y="410"/>
                  </a:lnTo>
                  <a:lnTo>
                    <a:pt x="2167" y="402"/>
                  </a:lnTo>
                  <a:lnTo>
                    <a:pt x="2145" y="391"/>
                  </a:lnTo>
                  <a:lnTo>
                    <a:pt x="2145" y="391"/>
                  </a:lnTo>
                  <a:lnTo>
                    <a:pt x="2124" y="383"/>
                  </a:lnTo>
                  <a:lnTo>
                    <a:pt x="2124" y="383"/>
                  </a:lnTo>
                  <a:lnTo>
                    <a:pt x="2081" y="370"/>
                  </a:lnTo>
                  <a:lnTo>
                    <a:pt x="2038" y="357"/>
                  </a:lnTo>
                  <a:lnTo>
                    <a:pt x="2038" y="357"/>
                  </a:lnTo>
                  <a:lnTo>
                    <a:pt x="2016" y="348"/>
                  </a:lnTo>
                  <a:lnTo>
                    <a:pt x="1995" y="343"/>
                  </a:lnTo>
                  <a:lnTo>
                    <a:pt x="1995" y="343"/>
                  </a:lnTo>
                  <a:lnTo>
                    <a:pt x="1974" y="338"/>
                  </a:lnTo>
                  <a:lnTo>
                    <a:pt x="1952" y="332"/>
                  </a:lnTo>
                  <a:lnTo>
                    <a:pt x="1952" y="332"/>
                  </a:lnTo>
                  <a:lnTo>
                    <a:pt x="1907" y="324"/>
                  </a:lnTo>
                  <a:lnTo>
                    <a:pt x="1907" y="324"/>
                  </a:lnTo>
                  <a:lnTo>
                    <a:pt x="1861" y="319"/>
                  </a:lnTo>
                  <a:lnTo>
                    <a:pt x="1818" y="314"/>
                  </a:lnTo>
                  <a:lnTo>
                    <a:pt x="1818" y="314"/>
                  </a:lnTo>
                  <a:lnTo>
                    <a:pt x="1773" y="311"/>
                  </a:lnTo>
                  <a:lnTo>
                    <a:pt x="1727" y="311"/>
                  </a:lnTo>
                  <a:lnTo>
                    <a:pt x="1727" y="311"/>
                  </a:lnTo>
                  <a:lnTo>
                    <a:pt x="1681" y="311"/>
                  </a:lnTo>
                  <a:lnTo>
                    <a:pt x="1681" y="311"/>
                  </a:lnTo>
                  <a:lnTo>
                    <a:pt x="1639" y="314"/>
                  </a:lnTo>
                  <a:lnTo>
                    <a:pt x="1639" y="314"/>
                  </a:lnTo>
                  <a:lnTo>
                    <a:pt x="1566" y="322"/>
                  </a:lnTo>
                  <a:lnTo>
                    <a:pt x="1561" y="316"/>
                  </a:lnTo>
                  <a:lnTo>
                    <a:pt x="1553" y="305"/>
                  </a:lnTo>
                  <a:lnTo>
                    <a:pt x="1542" y="298"/>
                  </a:lnTo>
                  <a:lnTo>
                    <a:pt x="1526" y="279"/>
                  </a:lnTo>
                  <a:lnTo>
                    <a:pt x="1526" y="279"/>
                  </a:lnTo>
                  <a:lnTo>
                    <a:pt x="1507" y="263"/>
                  </a:lnTo>
                  <a:lnTo>
                    <a:pt x="1507" y="263"/>
                  </a:lnTo>
                  <a:lnTo>
                    <a:pt x="1467" y="230"/>
                  </a:lnTo>
                  <a:lnTo>
                    <a:pt x="1427" y="198"/>
                  </a:lnTo>
                  <a:lnTo>
                    <a:pt x="1427" y="198"/>
                  </a:lnTo>
                  <a:lnTo>
                    <a:pt x="1387" y="171"/>
                  </a:lnTo>
                  <a:lnTo>
                    <a:pt x="1387" y="171"/>
                  </a:lnTo>
                  <a:lnTo>
                    <a:pt x="1344" y="147"/>
                  </a:lnTo>
                  <a:lnTo>
                    <a:pt x="1344" y="147"/>
                  </a:lnTo>
                  <a:lnTo>
                    <a:pt x="1298" y="123"/>
                  </a:lnTo>
                  <a:lnTo>
                    <a:pt x="1298" y="123"/>
                  </a:lnTo>
                  <a:lnTo>
                    <a:pt x="1255" y="102"/>
                  </a:lnTo>
                  <a:lnTo>
                    <a:pt x="1255" y="102"/>
                  </a:lnTo>
                  <a:lnTo>
                    <a:pt x="1210" y="83"/>
                  </a:lnTo>
                  <a:lnTo>
                    <a:pt x="1210" y="83"/>
                  </a:lnTo>
                  <a:lnTo>
                    <a:pt x="1161" y="64"/>
                  </a:lnTo>
                  <a:lnTo>
                    <a:pt x="1161" y="64"/>
                  </a:lnTo>
                  <a:lnTo>
                    <a:pt x="1116" y="48"/>
                  </a:lnTo>
                  <a:lnTo>
                    <a:pt x="1067" y="35"/>
                  </a:lnTo>
                  <a:lnTo>
                    <a:pt x="1067" y="35"/>
                  </a:lnTo>
                  <a:lnTo>
                    <a:pt x="1019" y="24"/>
                  </a:lnTo>
                  <a:lnTo>
                    <a:pt x="995" y="19"/>
                  </a:lnTo>
                  <a:lnTo>
                    <a:pt x="968" y="16"/>
                  </a:lnTo>
                  <a:lnTo>
                    <a:pt x="968" y="16"/>
                  </a:lnTo>
                  <a:lnTo>
                    <a:pt x="920" y="8"/>
                  </a:lnTo>
                  <a:lnTo>
                    <a:pt x="920" y="8"/>
                  </a:lnTo>
                  <a:lnTo>
                    <a:pt x="869" y="2"/>
                  </a:lnTo>
                  <a:lnTo>
                    <a:pt x="869" y="2"/>
                  </a:lnTo>
                  <a:lnTo>
                    <a:pt x="845" y="0"/>
                  </a:lnTo>
                  <a:lnTo>
                    <a:pt x="821" y="0"/>
                  </a:lnTo>
                  <a:lnTo>
                    <a:pt x="794" y="0"/>
                  </a:lnTo>
                  <a:lnTo>
                    <a:pt x="770" y="0"/>
                  </a:lnTo>
                  <a:lnTo>
                    <a:pt x="770" y="0"/>
                  </a:lnTo>
                  <a:lnTo>
                    <a:pt x="719" y="2"/>
                  </a:lnTo>
                  <a:lnTo>
                    <a:pt x="671" y="8"/>
                  </a:lnTo>
                  <a:lnTo>
                    <a:pt x="671" y="8"/>
                  </a:lnTo>
                  <a:lnTo>
                    <a:pt x="619" y="16"/>
                  </a:lnTo>
                  <a:lnTo>
                    <a:pt x="571" y="29"/>
                  </a:lnTo>
                  <a:lnTo>
                    <a:pt x="523" y="43"/>
                  </a:lnTo>
                  <a:lnTo>
                    <a:pt x="475" y="61"/>
                  </a:lnTo>
                  <a:lnTo>
                    <a:pt x="475" y="61"/>
                  </a:lnTo>
                  <a:lnTo>
                    <a:pt x="429" y="83"/>
                  </a:lnTo>
                  <a:lnTo>
                    <a:pt x="386" y="110"/>
                  </a:lnTo>
                  <a:lnTo>
                    <a:pt x="386" y="110"/>
                  </a:lnTo>
                  <a:lnTo>
                    <a:pt x="343" y="139"/>
                  </a:lnTo>
                  <a:lnTo>
                    <a:pt x="325" y="158"/>
                  </a:lnTo>
                  <a:lnTo>
                    <a:pt x="306" y="177"/>
                  </a:lnTo>
                  <a:lnTo>
                    <a:pt x="306" y="177"/>
                  </a:lnTo>
                  <a:lnTo>
                    <a:pt x="287" y="195"/>
                  </a:lnTo>
                  <a:lnTo>
                    <a:pt x="271" y="217"/>
                  </a:lnTo>
                  <a:lnTo>
                    <a:pt x="257" y="241"/>
                  </a:lnTo>
                  <a:lnTo>
                    <a:pt x="244" y="265"/>
                  </a:lnTo>
                  <a:lnTo>
                    <a:pt x="244" y="265"/>
                  </a:lnTo>
                  <a:lnTo>
                    <a:pt x="236" y="292"/>
                  </a:lnTo>
                  <a:lnTo>
                    <a:pt x="231" y="316"/>
                  </a:lnTo>
                  <a:lnTo>
                    <a:pt x="225" y="343"/>
                  </a:lnTo>
                  <a:lnTo>
                    <a:pt x="225" y="373"/>
                  </a:lnTo>
                  <a:lnTo>
                    <a:pt x="225" y="373"/>
                  </a:lnTo>
                  <a:lnTo>
                    <a:pt x="225" y="445"/>
                  </a:lnTo>
                  <a:lnTo>
                    <a:pt x="225" y="456"/>
                  </a:lnTo>
                  <a:lnTo>
                    <a:pt x="225" y="456"/>
                  </a:lnTo>
                  <a:lnTo>
                    <a:pt x="225" y="466"/>
                  </a:lnTo>
                  <a:lnTo>
                    <a:pt x="225" y="466"/>
                  </a:lnTo>
                  <a:lnTo>
                    <a:pt x="228" y="488"/>
                  </a:lnTo>
                  <a:lnTo>
                    <a:pt x="228" y="488"/>
                  </a:lnTo>
                  <a:lnTo>
                    <a:pt x="231" y="496"/>
                  </a:lnTo>
                  <a:lnTo>
                    <a:pt x="231" y="496"/>
                  </a:lnTo>
                  <a:lnTo>
                    <a:pt x="201" y="507"/>
                  </a:lnTo>
                  <a:lnTo>
                    <a:pt x="201" y="507"/>
                  </a:lnTo>
                  <a:lnTo>
                    <a:pt x="172" y="520"/>
                  </a:lnTo>
                  <a:lnTo>
                    <a:pt x="145" y="533"/>
                  </a:lnTo>
                  <a:lnTo>
                    <a:pt x="145" y="533"/>
                  </a:lnTo>
                  <a:lnTo>
                    <a:pt x="115" y="552"/>
                  </a:lnTo>
                  <a:lnTo>
                    <a:pt x="105" y="563"/>
                  </a:lnTo>
                  <a:lnTo>
                    <a:pt x="91" y="574"/>
                  </a:lnTo>
                  <a:lnTo>
                    <a:pt x="91" y="574"/>
                  </a:lnTo>
                  <a:lnTo>
                    <a:pt x="78" y="585"/>
                  </a:lnTo>
                  <a:lnTo>
                    <a:pt x="67" y="595"/>
                  </a:lnTo>
                  <a:lnTo>
                    <a:pt x="62" y="603"/>
                  </a:lnTo>
                  <a:lnTo>
                    <a:pt x="62" y="603"/>
                  </a:lnTo>
                  <a:lnTo>
                    <a:pt x="56" y="609"/>
                  </a:lnTo>
                  <a:lnTo>
                    <a:pt x="46" y="622"/>
                  </a:lnTo>
                  <a:lnTo>
                    <a:pt x="46" y="622"/>
                  </a:lnTo>
                  <a:lnTo>
                    <a:pt x="38" y="635"/>
                  </a:lnTo>
                  <a:lnTo>
                    <a:pt x="30" y="651"/>
                  </a:lnTo>
                  <a:lnTo>
                    <a:pt x="30" y="651"/>
                  </a:lnTo>
                  <a:lnTo>
                    <a:pt x="16" y="681"/>
                  </a:lnTo>
                  <a:lnTo>
                    <a:pt x="16" y="681"/>
                  </a:lnTo>
                  <a:lnTo>
                    <a:pt x="8" y="713"/>
                  </a:lnTo>
                  <a:lnTo>
                    <a:pt x="8" y="713"/>
                  </a:lnTo>
                  <a:lnTo>
                    <a:pt x="3" y="745"/>
                  </a:lnTo>
                  <a:lnTo>
                    <a:pt x="0" y="778"/>
                  </a:lnTo>
                  <a:lnTo>
                    <a:pt x="0" y="778"/>
                  </a:lnTo>
                  <a:lnTo>
                    <a:pt x="0" y="810"/>
                  </a:lnTo>
                  <a:lnTo>
                    <a:pt x="0" y="810"/>
                  </a:lnTo>
                  <a:lnTo>
                    <a:pt x="0" y="818"/>
                  </a:lnTo>
                  <a:lnTo>
                    <a:pt x="3" y="826"/>
                  </a:lnTo>
                  <a:lnTo>
                    <a:pt x="3" y="842"/>
                  </a:lnTo>
                  <a:lnTo>
                    <a:pt x="5" y="850"/>
                  </a:lnTo>
                  <a:lnTo>
                    <a:pt x="5" y="855"/>
                  </a:lnTo>
                  <a:lnTo>
                    <a:pt x="5" y="855"/>
                  </a:lnTo>
                  <a:lnTo>
                    <a:pt x="5" y="858"/>
                  </a:lnTo>
                  <a:lnTo>
                    <a:pt x="5" y="858"/>
                  </a:lnTo>
                  <a:lnTo>
                    <a:pt x="5" y="858"/>
                  </a:lnTo>
                  <a:lnTo>
                    <a:pt x="8" y="874"/>
                  </a:lnTo>
                  <a:lnTo>
                    <a:pt x="11" y="882"/>
                  </a:lnTo>
                  <a:lnTo>
                    <a:pt x="14" y="890"/>
                  </a:lnTo>
                  <a:lnTo>
                    <a:pt x="19" y="906"/>
                  </a:lnTo>
                  <a:lnTo>
                    <a:pt x="19" y="906"/>
                  </a:lnTo>
                  <a:lnTo>
                    <a:pt x="24" y="920"/>
                  </a:lnTo>
                  <a:lnTo>
                    <a:pt x="24" y="920"/>
                  </a:lnTo>
                  <a:lnTo>
                    <a:pt x="30" y="936"/>
                  </a:lnTo>
                  <a:lnTo>
                    <a:pt x="30" y="936"/>
                  </a:lnTo>
                  <a:lnTo>
                    <a:pt x="46" y="965"/>
                  </a:lnTo>
                  <a:lnTo>
                    <a:pt x="54" y="979"/>
                  </a:lnTo>
                  <a:lnTo>
                    <a:pt x="62" y="992"/>
                  </a:lnTo>
                  <a:lnTo>
                    <a:pt x="62" y="992"/>
                  </a:lnTo>
                  <a:lnTo>
                    <a:pt x="80" y="1016"/>
                  </a:lnTo>
                  <a:lnTo>
                    <a:pt x="80" y="1016"/>
                  </a:lnTo>
                  <a:lnTo>
                    <a:pt x="102" y="1040"/>
                  </a:lnTo>
                  <a:lnTo>
                    <a:pt x="102" y="1040"/>
                  </a:lnTo>
                  <a:lnTo>
                    <a:pt x="126" y="1062"/>
                  </a:lnTo>
                  <a:lnTo>
                    <a:pt x="148" y="1083"/>
                  </a:lnTo>
                  <a:lnTo>
                    <a:pt x="148" y="1083"/>
                  </a:lnTo>
                  <a:lnTo>
                    <a:pt x="172" y="1102"/>
                  </a:lnTo>
                  <a:lnTo>
                    <a:pt x="172" y="1102"/>
                  </a:lnTo>
                  <a:lnTo>
                    <a:pt x="196" y="1121"/>
                  </a:lnTo>
                  <a:lnTo>
                    <a:pt x="196" y="1121"/>
                  </a:lnTo>
                  <a:lnTo>
                    <a:pt x="247" y="1153"/>
                  </a:lnTo>
                  <a:lnTo>
                    <a:pt x="274" y="1169"/>
                  </a:lnTo>
                  <a:lnTo>
                    <a:pt x="274" y="1169"/>
                  </a:lnTo>
                  <a:lnTo>
                    <a:pt x="300" y="1185"/>
                  </a:lnTo>
                  <a:lnTo>
                    <a:pt x="300" y="1185"/>
                  </a:lnTo>
                  <a:lnTo>
                    <a:pt x="327" y="1199"/>
                  </a:lnTo>
                  <a:lnTo>
                    <a:pt x="327" y="1199"/>
                  </a:lnTo>
                  <a:lnTo>
                    <a:pt x="325" y="1207"/>
                  </a:lnTo>
                  <a:lnTo>
                    <a:pt x="325" y="1207"/>
                  </a:lnTo>
                  <a:lnTo>
                    <a:pt x="316" y="1225"/>
                  </a:lnTo>
                  <a:lnTo>
                    <a:pt x="311" y="1244"/>
                  </a:lnTo>
                  <a:lnTo>
                    <a:pt x="311" y="1244"/>
                  </a:lnTo>
                  <a:lnTo>
                    <a:pt x="306" y="1263"/>
                  </a:lnTo>
                  <a:lnTo>
                    <a:pt x="303" y="1282"/>
                  </a:lnTo>
                  <a:lnTo>
                    <a:pt x="303" y="1303"/>
                  </a:lnTo>
                  <a:lnTo>
                    <a:pt x="303" y="1322"/>
                  </a:lnTo>
                  <a:lnTo>
                    <a:pt x="303" y="1322"/>
                  </a:lnTo>
                  <a:lnTo>
                    <a:pt x="306" y="1341"/>
                  </a:lnTo>
                  <a:lnTo>
                    <a:pt x="306" y="1341"/>
                  </a:lnTo>
                  <a:lnTo>
                    <a:pt x="311" y="1362"/>
                  </a:lnTo>
                  <a:lnTo>
                    <a:pt x="316" y="1381"/>
                  </a:lnTo>
                  <a:lnTo>
                    <a:pt x="316" y="1381"/>
                  </a:lnTo>
                  <a:lnTo>
                    <a:pt x="325" y="1397"/>
                  </a:lnTo>
                  <a:lnTo>
                    <a:pt x="330" y="1408"/>
                  </a:lnTo>
                  <a:lnTo>
                    <a:pt x="330" y="1408"/>
                  </a:lnTo>
                  <a:lnTo>
                    <a:pt x="330" y="1408"/>
                  </a:lnTo>
                  <a:lnTo>
                    <a:pt x="330" y="1408"/>
                  </a:lnTo>
                  <a:lnTo>
                    <a:pt x="330" y="1411"/>
                  </a:lnTo>
                  <a:lnTo>
                    <a:pt x="333" y="1411"/>
                  </a:lnTo>
                  <a:lnTo>
                    <a:pt x="335" y="1416"/>
                  </a:lnTo>
                  <a:lnTo>
                    <a:pt x="335" y="1416"/>
                  </a:lnTo>
                  <a:lnTo>
                    <a:pt x="343" y="1429"/>
                  </a:lnTo>
                  <a:lnTo>
                    <a:pt x="343" y="1429"/>
                  </a:lnTo>
                  <a:lnTo>
                    <a:pt x="365" y="1461"/>
                  </a:lnTo>
                  <a:lnTo>
                    <a:pt x="378" y="1475"/>
                  </a:lnTo>
                  <a:lnTo>
                    <a:pt x="378" y="1475"/>
                  </a:lnTo>
                  <a:lnTo>
                    <a:pt x="389" y="1488"/>
                  </a:lnTo>
                  <a:lnTo>
                    <a:pt x="389" y="1488"/>
                  </a:lnTo>
                  <a:lnTo>
                    <a:pt x="416" y="1515"/>
                  </a:lnTo>
                  <a:lnTo>
                    <a:pt x="426" y="1529"/>
                  </a:lnTo>
                  <a:lnTo>
                    <a:pt x="426" y="1529"/>
                  </a:lnTo>
                  <a:lnTo>
                    <a:pt x="440" y="1539"/>
                  </a:lnTo>
                  <a:lnTo>
                    <a:pt x="469" y="1563"/>
                  </a:lnTo>
                  <a:lnTo>
                    <a:pt x="469" y="1563"/>
                  </a:lnTo>
                  <a:lnTo>
                    <a:pt x="499" y="1585"/>
                  </a:lnTo>
                  <a:lnTo>
                    <a:pt x="499" y="1585"/>
                  </a:lnTo>
                  <a:lnTo>
                    <a:pt x="512" y="1595"/>
                  </a:lnTo>
                  <a:lnTo>
                    <a:pt x="528" y="1604"/>
                  </a:lnTo>
                  <a:lnTo>
                    <a:pt x="528" y="1604"/>
                  </a:lnTo>
                  <a:lnTo>
                    <a:pt x="558" y="1622"/>
                  </a:lnTo>
                  <a:lnTo>
                    <a:pt x="590" y="1641"/>
                  </a:lnTo>
                  <a:lnTo>
                    <a:pt x="606" y="1649"/>
                  </a:lnTo>
                  <a:lnTo>
                    <a:pt x="606" y="1649"/>
                  </a:lnTo>
                  <a:lnTo>
                    <a:pt x="622" y="1657"/>
                  </a:lnTo>
                  <a:lnTo>
                    <a:pt x="654" y="1670"/>
                  </a:lnTo>
                  <a:lnTo>
                    <a:pt x="654" y="1670"/>
                  </a:lnTo>
                  <a:lnTo>
                    <a:pt x="687" y="1684"/>
                  </a:lnTo>
                  <a:lnTo>
                    <a:pt x="721" y="1697"/>
                  </a:lnTo>
                  <a:lnTo>
                    <a:pt x="721" y="1697"/>
                  </a:lnTo>
                  <a:lnTo>
                    <a:pt x="789" y="1719"/>
                  </a:lnTo>
                  <a:lnTo>
                    <a:pt x="789" y="1719"/>
                  </a:lnTo>
                  <a:lnTo>
                    <a:pt x="807" y="1722"/>
                  </a:lnTo>
                  <a:lnTo>
                    <a:pt x="823" y="1727"/>
                  </a:lnTo>
                  <a:lnTo>
                    <a:pt x="858" y="1732"/>
                  </a:lnTo>
                  <a:lnTo>
                    <a:pt x="858" y="1732"/>
                  </a:lnTo>
                  <a:lnTo>
                    <a:pt x="893" y="1740"/>
                  </a:lnTo>
                  <a:lnTo>
                    <a:pt x="928" y="1746"/>
                  </a:lnTo>
                  <a:lnTo>
                    <a:pt x="947" y="1748"/>
                  </a:lnTo>
                  <a:lnTo>
                    <a:pt x="955" y="1748"/>
                  </a:lnTo>
                  <a:lnTo>
                    <a:pt x="963" y="1751"/>
                  </a:lnTo>
                  <a:lnTo>
                    <a:pt x="998" y="1754"/>
                  </a:lnTo>
                  <a:lnTo>
                    <a:pt x="998" y="1754"/>
                  </a:lnTo>
                  <a:lnTo>
                    <a:pt x="1032" y="1756"/>
                  </a:lnTo>
                  <a:lnTo>
                    <a:pt x="1070" y="1759"/>
                  </a:lnTo>
                  <a:lnTo>
                    <a:pt x="1121" y="1759"/>
                  </a:lnTo>
                  <a:lnTo>
                    <a:pt x="1121" y="1762"/>
                  </a:lnTo>
                  <a:lnTo>
                    <a:pt x="1140" y="1762"/>
                  </a:lnTo>
                  <a:lnTo>
                    <a:pt x="1148" y="1762"/>
                  </a:lnTo>
                  <a:lnTo>
                    <a:pt x="1164" y="1788"/>
                  </a:lnTo>
                  <a:lnTo>
                    <a:pt x="1164" y="1788"/>
                  </a:lnTo>
                  <a:lnTo>
                    <a:pt x="1191" y="1821"/>
                  </a:lnTo>
                  <a:lnTo>
                    <a:pt x="1191" y="1821"/>
                  </a:lnTo>
                  <a:lnTo>
                    <a:pt x="1215" y="1853"/>
                  </a:lnTo>
                  <a:lnTo>
                    <a:pt x="1215" y="1853"/>
                  </a:lnTo>
                  <a:lnTo>
                    <a:pt x="1242" y="1885"/>
                  </a:lnTo>
                  <a:lnTo>
                    <a:pt x="1242" y="1885"/>
                  </a:lnTo>
                  <a:lnTo>
                    <a:pt x="1271" y="1915"/>
                  </a:lnTo>
                  <a:lnTo>
                    <a:pt x="1271" y="1915"/>
                  </a:lnTo>
                  <a:lnTo>
                    <a:pt x="1303" y="1941"/>
                  </a:lnTo>
                  <a:lnTo>
                    <a:pt x="1303" y="1941"/>
                  </a:lnTo>
                  <a:lnTo>
                    <a:pt x="1333" y="1968"/>
                  </a:lnTo>
                  <a:lnTo>
                    <a:pt x="1333" y="1968"/>
                  </a:lnTo>
                  <a:lnTo>
                    <a:pt x="1368" y="1992"/>
                  </a:lnTo>
                  <a:lnTo>
                    <a:pt x="1368" y="1992"/>
                  </a:lnTo>
                  <a:lnTo>
                    <a:pt x="1400" y="2016"/>
                  </a:lnTo>
                  <a:lnTo>
                    <a:pt x="1400" y="2016"/>
                  </a:lnTo>
                  <a:lnTo>
                    <a:pt x="1435" y="2038"/>
                  </a:lnTo>
                  <a:lnTo>
                    <a:pt x="1472" y="2059"/>
                  </a:lnTo>
                  <a:lnTo>
                    <a:pt x="1472" y="2059"/>
                  </a:lnTo>
                  <a:lnTo>
                    <a:pt x="1507" y="2078"/>
                  </a:lnTo>
                  <a:lnTo>
                    <a:pt x="1507" y="2078"/>
                  </a:lnTo>
                  <a:lnTo>
                    <a:pt x="1582" y="2110"/>
                  </a:lnTo>
                  <a:lnTo>
                    <a:pt x="1582" y="2110"/>
                  </a:lnTo>
                  <a:lnTo>
                    <a:pt x="1620" y="2124"/>
                  </a:lnTo>
                  <a:lnTo>
                    <a:pt x="1639" y="2132"/>
                  </a:lnTo>
                  <a:lnTo>
                    <a:pt x="1660" y="2137"/>
                  </a:lnTo>
                  <a:lnTo>
                    <a:pt x="1660" y="2137"/>
                  </a:lnTo>
                  <a:lnTo>
                    <a:pt x="1738" y="2161"/>
                  </a:lnTo>
                  <a:lnTo>
                    <a:pt x="1738" y="2161"/>
                  </a:lnTo>
                  <a:lnTo>
                    <a:pt x="1818" y="2177"/>
                  </a:lnTo>
                  <a:lnTo>
                    <a:pt x="1818" y="2177"/>
                  </a:lnTo>
                  <a:lnTo>
                    <a:pt x="1898" y="2191"/>
                  </a:lnTo>
                  <a:lnTo>
                    <a:pt x="1898" y="2191"/>
                  </a:lnTo>
                  <a:lnTo>
                    <a:pt x="1979" y="2199"/>
                  </a:lnTo>
                  <a:lnTo>
                    <a:pt x="1979" y="2199"/>
                  </a:lnTo>
                  <a:lnTo>
                    <a:pt x="2060" y="2204"/>
                  </a:lnTo>
                  <a:lnTo>
                    <a:pt x="2060" y="2204"/>
                  </a:lnTo>
                  <a:lnTo>
                    <a:pt x="2100" y="2202"/>
                  </a:lnTo>
                  <a:lnTo>
                    <a:pt x="2140" y="2202"/>
                  </a:lnTo>
                  <a:lnTo>
                    <a:pt x="2140" y="2202"/>
                  </a:lnTo>
                  <a:lnTo>
                    <a:pt x="2220" y="2193"/>
                  </a:lnTo>
                  <a:lnTo>
                    <a:pt x="2301" y="2180"/>
                  </a:lnTo>
                  <a:lnTo>
                    <a:pt x="2301" y="2180"/>
                  </a:lnTo>
                  <a:lnTo>
                    <a:pt x="2220" y="2191"/>
                  </a:lnTo>
                  <a:lnTo>
                    <a:pt x="2140" y="2193"/>
                  </a:lnTo>
                  <a:lnTo>
                    <a:pt x="2140" y="2193"/>
                  </a:lnTo>
                  <a:lnTo>
                    <a:pt x="2100" y="2196"/>
                  </a:lnTo>
                  <a:lnTo>
                    <a:pt x="2060" y="2193"/>
                  </a:lnTo>
                  <a:lnTo>
                    <a:pt x="2060" y="2193"/>
                  </a:lnTo>
                  <a:lnTo>
                    <a:pt x="1979" y="2188"/>
                  </a:lnTo>
                  <a:lnTo>
                    <a:pt x="1979" y="2188"/>
                  </a:lnTo>
                  <a:lnTo>
                    <a:pt x="1898" y="2177"/>
                  </a:lnTo>
                  <a:lnTo>
                    <a:pt x="1898" y="2177"/>
                  </a:lnTo>
                  <a:lnTo>
                    <a:pt x="1821" y="2161"/>
                  </a:lnTo>
                  <a:lnTo>
                    <a:pt x="1821" y="2161"/>
                  </a:lnTo>
                  <a:lnTo>
                    <a:pt x="1743" y="2143"/>
                  </a:lnTo>
                  <a:lnTo>
                    <a:pt x="1743" y="2143"/>
                  </a:lnTo>
                  <a:lnTo>
                    <a:pt x="1665" y="2116"/>
                  </a:lnTo>
                  <a:lnTo>
                    <a:pt x="1646" y="2110"/>
                  </a:lnTo>
                  <a:lnTo>
                    <a:pt x="1628" y="2102"/>
                  </a:lnTo>
                  <a:lnTo>
                    <a:pt x="1628" y="2102"/>
                  </a:lnTo>
                  <a:lnTo>
                    <a:pt x="1593" y="2089"/>
                  </a:lnTo>
                  <a:lnTo>
                    <a:pt x="1593" y="2089"/>
                  </a:lnTo>
                  <a:lnTo>
                    <a:pt x="1521" y="2054"/>
                  </a:lnTo>
                  <a:lnTo>
                    <a:pt x="1521" y="2054"/>
                  </a:lnTo>
                  <a:lnTo>
                    <a:pt x="1486" y="2035"/>
                  </a:lnTo>
                  <a:lnTo>
                    <a:pt x="1451" y="2014"/>
                  </a:lnTo>
                  <a:lnTo>
                    <a:pt x="1451" y="2014"/>
                  </a:lnTo>
                  <a:lnTo>
                    <a:pt x="1416" y="1992"/>
                  </a:lnTo>
                  <a:lnTo>
                    <a:pt x="1416" y="1992"/>
                  </a:lnTo>
                  <a:lnTo>
                    <a:pt x="1384" y="1968"/>
                  </a:lnTo>
                  <a:lnTo>
                    <a:pt x="1384" y="1968"/>
                  </a:lnTo>
                  <a:lnTo>
                    <a:pt x="1354" y="1944"/>
                  </a:lnTo>
                  <a:lnTo>
                    <a:pt x="1354" y="1944"/>
                  </a:lnTo>
                  <a:lnTo>
                    <a:pt x="1325" y="1917"/>
                  </a:lnTo>
                  <a:lnTo>
                    <a:pt x="1325" y="1917"/>
                  </a:lnTo>
                  <a:lnTo>
                    <a:pt x="1295" y="1891"/>
                  </a:lnTo>
                  <a:lnTo>
                    <a:pt x="1295" y="1891"/>
                  </a:lnTo>
                  <a:lnTo>
                    <a:pt x="1269" y="1861"/>
                  </a:lnTo>
                  <a:lnTo>
                    <a:pt x="1269" y="1861"/>
                  </a:lnTo>
                  <a:lnTo>
                    <a:pt x="1242" y="1831"/>
                  </a:lnTo>
                  <a:lnTo>
                    <a:pt x="1242" y="1831"/>
                  </a:lnTo>
                  <a:lnTo>
                    <a:pt x="1217" y="1799"/>
                  </a:lnTo>
                  <a:lnTo>
                    <a:pt x="1217" y="1799"/>
                  </a:lnTo>
                  <a:lnTo>
                    <a:pt x="1196" y="1767"/>
                  </a:lnTo>
                  <a:lnTo>
                    <a:pt x="1175" y="1735"/>
                  </a:lnTo>
                  <a:lnTo>
                    <a:pt x="1169" y="1724"/>
                  </a:lnTo>
                  <a:lnTo>
                    <a:pt x="1159" y="1724"/>
                  </a:lnTo>
                  <a:lnTo>
                    <a:pt x="1159" y="1724"/>
                  </a:lnTo>
                  <a:lnTo>
                    <a:pt x="1140" y="1722"/>
                  </a:lnTo>
                  <a:lnTo>
                    <a:pt x="1070" y="1719"/>
                  </a:lnTo>
                  <a:lnTo>
                    <a:pt x="1070" y="1719"/>
                  </a:lnTo>
                  <a:lnTo>
                    <a:pt x="1038" y="1716"/>
                  </a:lnTo>
                  <a:lnTo>
                    <a:pt x="1003" y="1713"/>
                  </a:lnTo>
                  <a:lnTo>
                    <a:pt x="968" y="1708"/>
                  </a:lnTo>
                  <a:lnTo>
                    <a:pt x="960" y="1708"/>
                  </a:lnTo>
                  <a:lnTo>
                    <a:pt x="952" y="1705"/>
                  </a:lnTo>
                  <a:lnTo>
                    <a:pt x="936" y="1703"/>
                  </a:lnTo>
                  <a:lnTo>
                    <a:pt x="901" y="1697"/>
                  </a:lnTo>
                  <a:lnTo>
                    <a:pt x="901" y="1697"/>
                  </a:lnTo>
                  <a:lnTo>
                    <a:pt x="866" y="1692"/>
                  </a:lnTo>
                  <a:lnTo>
                    <a:pt x="834" y="1681"/>
                  </a:lnTo>
                  <a:lnTo>
                    <a:pt x="818" y="1679"/>
                  </a:lnTo>
                  <a:lnTo>
                    <a:pt x="818" y="1679"/>
                  </a:lnTo>
                  <a:lnTo>
                    <a:pt x="802" y="1673"/>
                  </a:lnTo>
                  <a:lnTo>
                    <a:pt x="802" y="1673"/>
                  </a:lnTo>
                  <a:lnTo>
                    <a:pt x="737" y="1654"/>
                  </a:lnTo>
                  <a:lnTo>
                    <a:pt x="705" y="1641"/>
                  </a:lnTo>
                  <a:lnTo>
                    <a:pt x="705" y="1641"/>
                  </a:lnTo>
                  <a:lnTo>
                    <a:pt x="673" y="1628"/>
                  </a:lnTo>
                  <a:lnTo>
                    <a:pt x="644" y="1614"/>
                  </a:lnTo>
                  <a:lnTo>
                    <a:pt x="644" y="1614"/>
                  </a:lnTo>
                  <a:lnTo>
                    <a:pt x="628" y="1606"/>
                  </a:lnTo>
                  <a:lnTo>
                    <a:pt x="612" y="1598"/>
                  </a:lnTo>
                  <a:lnTo>
                    <a:pt x="582" y="1582"/>
                  </a:lnTo>
                  <a:lnTo>
                    <a:pt x="582" y="1582"/>
                  </a:lnTo>
                  <a:lnTo>
                    <a:pt x="555" y="1563"/>
                  </a:lnTo>
                  <a:lnTo>
                    <a:pt x="542" y="1555"/>
                  </a:lnTo>
                  <a:lnTo>
                    <a:pt x="542" y="1555"/>
                  </a:lnTo>
                  <a:lnTo>
                    <a:pt x="526" y="1545"/>
                  </a:lnTo>
                  <a:lnTo>
                    <a:pt x="499" y="1523"/>
                  </a:lnTo>
                  <a:lnTo>
                    <a:pt x="475" y="1501"/>
                  </a:lnTo>
                  <a:lnTo>
                    <a:pt x="475" y="1501"/>
                  </a:lnTo>
                  <a:lnTo>
                    <a:pt x="461" y="1491"/>
                  </a:lnTo>
                  <a:lnTo>
                    <a:pt x="450" y="1480"/>
                  </a:lnTo>
                  <a:lnTo>
                    <a:pt x="450" y="1480"/>
                  </a:lnTo>
                  <a:lnTo>
                    <a:pt x="429" y="1456"/>
                  </a:lnTo>
                  <a:lnTo>
                    <a:pt x="429" y="1456"/>
                  </a:lnTo>
                  <a:lnTo>
                    <a:pt x="419" y="1442"/>
                  </a:lnTo>
                  <a:lnTo>
                    <a:pt x="408" y="1429"/>
                  </a:lnTo>
                  <a:lnTo>
                    <a:pt x="408" y="1429"/>
                  </a:lnTo>
                  <a:lnTo>
                    <a:pt x="389" y="1402"/>
                  </a:lnTo>
                  <a:lnTo>
                    <a:pt x="389" y="1402"/>
                  </a:lnTo>
                  <a:lnTo>
                    <a:pt x="381" y="1389"/>
                  </a:lnTo>
                  <a:lnTo>
                    <a:pt x="375" y="1381"/>
                  </a:lnTo>
                  <a:lnTo>
                    <a:pt x="373" y="1376"/>
                  </a:lnTo>
                  <a:lnTo>
                    <a:pt x="373" y="1376"/>
                  </a:lnTo>
                  <a:lnTo>
                    <a:pt x="367" y="1362"/>
                  </a:lnTo>
                  <a:lnTo>
                    <a:pt x="362" y="1346"/>
                  </a:lnTo>
                  <a:lnTo>
                    <a:pt x="360" y="1333"/>
                  </a:lnTo>
                  <a:lnTo>
                    <a:pt x="360" y="1333"/>
                  </a:lnTo>
                  <a:lnTo>
                    <a:pt x="357" y="1317"/>
                  </a:lnTo>
                  <a:lnTo>
                    <a:pt x="357" y="1317"/>
                  </a:lnTo>
                  <a:lnTo>
                    <a:pt x="357" y="1287"/>
                  </a:lnTo>
                  <a:lnTo>
                    <a:pt x="365" y="1258"/>
                  </a:lnTo>
                  <a:lnTo>
                    <a:pt x="365" y="1258"/>
                  </a:lnTo>
                  <a:lnTo>
                    <a:pt x="373" y="1231"/>
                  </a:lnTo>
                  <a:lnTo>
                    <a:pt x="373" y="1231"/>
                  </a:lnTo>
                  <a:lnTo>
                    <a:pt x="381" y="1217"/>
                  </a:lnTo>
                  <a:lnTo>
                    <a:pt x="381" y="1217"/>
                  </a:lnTo>
                  <a:lnTo>
                    <a:pt x="384" y="1209"/>
                  </a:lnTo>
                  <a:lnTo>
                    <a:pt x="384" y="1209"/>
                  </a:lnTo>
                  <a:lnTo>
                    <a:pt x="389" y="1204"/>
                  </a:lnTo>
                  <a:lnTo>
                    <a:pt x="408" y="1177"/>
                  </a:lnTo>
                  <a:lnTo>
                    <a:pt x="378" y="1164"/>
                  </a:lnTo>
                  <a:lnTo>
                    <a:pt x="378" y="1164"/>
                  </a:lnTo>
                  <a:lnTo>
                    <a:pt x="327" y="1134"/>
                  </a:lnTo>
                  <a:lnTo>
                    <a:pt x="327" y="1134"/>
                  </a:lnTo>
                  <a:lnTo>
                    <a:pt x="303" y="1121"/>
                  </a:lnTo>
                  <a:lnTo>
                    <a:pt x="279" y="1105"/>
                  </a:lnTo>
                  <a:lnTo>
                    <a:pt x="279" y="1105"/>
                  </a:lnTo>
                  <a:lnTo>
                    <a:pt x="231" y="1072"/>
                  </a:lnTo>
                  <a:lnTo>
                    <a:pt x="231" y="1072"/>
                  </a:lnTo>
                  <a:lnTo>
                    <a:pt x="207" y="1056"/>
                  </a:lnTo>
                  <a:lnTo>
                    <a:pt x="207" y="1056"/>
                  </a:lnTo>
                  <a:lnTo>
                    <a:pt x="185" y="1038"/>
                  </a:lnTo>
                  <a:lnTo>
                    <a:pt x="185" y="1038"/>
                  </a:lnTo>
                  <a:lnTo>
                    <a:pt x="145" y="1000"/>
                  </a:lnTo>
                  <a:lnTo>
                    <a:pt x="145" y="1000"/>
                  </a:lnTo>
                  <a:lnTo>
                    <a:pt x="126" y="979"/>
                  </a:lnTo>
                  <a:lnTo>
                    <a:pt x="126" y="979"/>
                  </a:lnTo>
                  <a:lnTo>
                    <a:pt x="110" y="957"/>
                  </a:lnTo>
                  <a:lnTo>
                    <a:pt x="102" y="946"/>
                  </a:lnTo>
                  <a:lnTo>
                    <a:pt x="97" y="936"/>
                  </a:lnTo>
                  <a:lnTo>
                    <a:pt x="97" y="936"/>
                  </a:lnTo>
                  <a:lnTo>
                    <a:pt x="83" y="912"/>
                  </a:lnTo>
                  <a:lnTo>
                    <a:pt x="83" y="912"/>
                  </a:lnTo>
                  <a:lnTo>
                    <a:pt x="80" y="898"/>
                  </a:lnTo>
                  <a:lnTo>
                    <a:pt x="80" y="898"/>
                  </a:lnTo>
                  <a:lnTo>
                    <a:pt x="75" y="887"/>
                  </a:lnTo>
                  <a:lnTo>
                    <a:pt x="70" y="874"/>
                  </a:lnTo>
                  <a:lnTo>
                    <a:pt x="70" y="869"/>
                  </a:lnTo>
                  <a:lnTo>
                    <a:pt x="67" y="861"/>
                  </a:lnTo>
                  <a:lnTo>
                    <a:pt x="64" y="847"/>
                  </a:lnTo>
                  <a:lnTo>
                    <a:pt x="64" y="847"/>
                  </a:lnTo>
                  <a:lnTo>
                    <a:pt x="64" y="847"/>
                  </a:lnTo>
                  <a:lnTo>
                    <a:pt x="64" y="844"/>
                  </a:lnTo>
                  <a:lnTo>
                    <a:pt x="64" y="842"/>
                  </a:lnTo>
                  <a:lnTo>
                    <a:pt x="64" y="834"/>
                  </a:lnTo>
                  <a:lnTo>
                    <a:pt x="62" y="820"/>
                  </a:lnTo>
                  <a:lnTo>
                    <a:pt x="62" y="815"/>
                  </a:lnTo>
                  <a:lnTo>
                    <a:pt x="62" y="815"/>
                  </a:lnTo>
                  <a:lnTo>
                    <a:pt x="62" y="807"/>
                  </a:lnTo>
                  <a:lnTo>
                    <a:pt x="62" y="807"/>
                  </a:lnTo>
                  <a:lnTo>
                    <a:pt x="59" y="780"/>
                  </a:lnTo>
                  <a:lnTo>
                    <a:pt x="62" y="753"/>
                  </a:lnTo>
                  <a:lnTo>
                    <a:pt x="67" y="727"/>
                  </a:lnTo>
                  <a:lnTo>
                    <a:pt x="67" y="727"/>
                  </a:lnTo>
                  <a:lnTo>
                    <a:pt x="75" y="703"/>
                  </a:lnTo>
                  <a:lnTo>
                    <a:pt x="75" y="703"/>
                  </a:lnTo>
                  <a:lnTo>
                    <a:pt x="86" y="678"/>
                  </a:lnTo>
                  <a:lnTo>
                    <a:pt x="91" y="668"/>
                  </a:lnTo>
                  <a:lnTo>
                    <a:pt x="91" y="668"/>
                  </a:lnTo>
                  <a:lnTo>
                    <a:pt x="99" y="657"/>
                  </a:lnTo>
                  <a:lnTo>
                    <a:pt x="105" y="649"/>
                  </a:lnTo>
                  <a:lnTo>
                    <a:pt x="105" y="649"/>
                  </a:lnTo>
                  <a:lnTo>
                    <a:pt x="110" y="644"/>
                  </a:lnTo>
                  <a:lnTo>
                    <a:pt x="115" y="638"/>
                  </a:lnTo>
                  <a:lnTo>
                    <a:pt x="123" y="627"/>
                  </a:lnTo>
                  <a:lnTo>
                    <a:pt x="123" y="627"/>
                  </a:lnTo>
                  <a:lnTo>
                    <a:pt x="132" y="619"/>
                  </a:lnTo>
                  <a:lnTo>
                    <a:pt x="142" y="611"/>
                  </a:lnTo>
                  <a:lnTo>
                    <a:pt x="153" y="603"/>
                  </a:lnTo>
                  <a:lnTo>
                    <a:pt x="153" y="603"/>
                  </a:lnTo>
                  <a:lnTo>
                    <a:pt x="174" y="590"/>
                  </a:lnTo>
                  <a:lnTo>
                    <a:pt x="174" y="590"/>
                  </a:lnTo>
                  <a:lnTo>
                    <a:pt x="198" y="576"/>
                  </a:lnTo>
                  <a:lnTo>
                    <a:pt x="225" y="566"/>
                  </a:lnTo>
                  <a:lnTo>
                    <a:pt x="225" y="566"/>
                  </a:lnTo>
                  <a:lnTo>
                    <a:pt x="250" y="558"/>
                  </a:lnTo>
                  <a:lnTo>
                    <a:pt x="276" y="550"/>
                  </a:lnTo>
                  <a:lnTo>
                    <a:pt x="282" y="547"/>
                  </a:lnTo>
                  <a:lnTo>
                    <a:pt x="284" y="544"/>
                  </a:lnTo>
                  <a:lnTo>
                    <a:pt x="287" y="544"/>
                  </a:lnTo>
                  <a:lnTo>
                    <a:pt x="308" y="531"/>
                  </a:lnTo>
                  <a:lnTo>
                    <a:pt x="300" y="507"/>
                  </a:lnTo>
                  <a:lnTo>
                    <a:pt x="300" y="507"/>
                  </a:lnTo>
                  <a:lnTo>
                    <a:pt x="295" y="491"/>
                  </a:lnTo>
                  <a:lnTo>
                    <a:pt x="290" y="477"/>
                  </a:lnTo>
                  <a:lnTo>
                    <a:pt x="290" y="477"/>
                  </a:lnTo>
                  <a:lnTo>
                    <a:pt x="290" y="461"/>
                  </a:lnTo>
                  <a:lnTo>
                    <a:pt x="290" y="461"/>
                  </a:lnTo>
                  <a:lnTo>
                    <a:pt x="290" y="453"/>
                  </a:lnTo>
                  <a:lnTo>
                    <a:pt x="290" y="445"/>
                  </a:lnTo>
                  <a:lnTo>
                    <a:pt x="290" y="373"/>
                  </a:lnTo>
                  <a:lnTo>
                    <a:pt x="287" y="373"/>
                  </a:lnTo>
                  <a:lnTo>
                    <a:pt x="290" y="373"/>
                  </a:lnTo>
                  <a:lnTo>
                    <a:pt x="290" y="370"/>
                  </a:lnTo>
                  <a:lnTo>
                    <a:pt x="290" y="370"/>
                  </a:lnTo>
                  <a:lnTo>
                    <a:pt x="290" y="370"/>
                  </a:lnTo>
                  <a:lnTo>
                    <a:pt x="290" y="351"/>
                  </a:lnTo>
                  <a:lnTo>
                    <a:pt x="292" y="330"/>
                  </a:lnTo>
                  <a:lnTo>
                    <a:pt x="298" y="311"/>
                  </a:lnTo>
                  <a:lnTo>
                    <a:pt x="303" y="289"/>
                  </a:lnTo>
                  <a:lnTo>
                    <a:pt x="303" y="289"/>
                  </a:lnTo>
                  <a:lnTo>
                    <a:pt x="314" y="271"/>
                  </a:lnTo>
                  <a:lnTo>
                    <a:pt x="325" y="255"/>
                  </a:lnTo>
                  <a:lnTo>
                    <a:pt x="338" y="236"/>
                  </a:lnTo>
                  <a:lnTo>
                    <a:pt x="351" y="220"/>
                  </a:lnTo>
                  <a:lnTo>
                    <a:pt x="351" y="220"/>
                  </a:lnTo>
                  <a:lnTo>
                    <a:pt x="384" y="190"/>
                  </a:lnTo>
                  <a:lnTo>
                    <a:pt x="421" y="164"/>
                  </a:lnTo>
                  <a:lnTo>
                    <a:pt x="421" y="164"/>
                  </a:lnTo>
                  <a:lnTo>
                    <a:pt x="459" y="139"/>
                  </a:lnTo>
                  <a:lnTo>
                    <a:pt x="502" y="120"/>
                  </a:lnTo>
                  <a:lnTo>
                    <a:pt x="502" y="120"/>
                  </a:lnTo>
                  <a:lnTo>
                    <a:pt x="544" y="105"/>
                  </a:lnTo>
                  <a:lnTo>
                    <a:pt x="587" y="91"/>
                  </a:lnTo>
                  <a:lnTo>
                    <a:pt x="633" y="80"/>
                  </a:lnTo>
                  <a:lnTo>
                    <a:pt x="678" y="72"/>
                  </a:lnTo>
                  <a:lnTo>
                    <a:pt x="678" y="72"/>
                  </a:lnTo>
                  <a:lnTo>
                    <a:pt x="724" y="67"/>
                  </a:lnTo>
                  <a:lnTo>
                    <a:pt x="772" y="64"/>
                  </a:lnTo>
                  <a:lnTo>
                    <a:pt x="794" y="64"/>
                  </a:lnTo>
                  <a:lnTo>
                    <a:pt x="818" y="64"/>
                  </a:lnTo>
                  <a:lnTo>
                    <a:pt x="842" y="64"/>
                  </a:lnTo>
                  <a:lnTo>
                    <a:pt x="842" y="64"/>
                  </a:lnTo>
                  <a:lnTo>
                    <a:pt x="866" y="67"/>
                  </a:lnTo>
                  <a:lnTo>
                    <a:pt x="866" y="67"/>
                  </a:lnTo>
                  <a:lnTo>
                    <a:pt x="912" y="72"/>
                  </a:lnTo>
                  <a:lnTo>
                    <a:pt x="912" y="72"/>
                  </a:lnTo>
                  <a:lnTo>
                    <a:pt x="957" y="77"/>
                  </a:lnTo>
                  <a:lnTo>
                    <a:pt x="982" y="83"/>
                  </a:lnTo>
                  <a:lnTo>
                    <a:pt x="1006" y="88"/>
                  </a:lnTo>
                  <a:lnTo>
                    <a:pt x="1006" y="88"/>
                  </a:lnTo>
                  <a:lnTo>
                    <a:pt x="1051" y="99"/>
                  </a:lnTo>
                  <a:lnTo>
                    <a:pt x="1051" y="99"/>
                  </a:lnTo>
                  <a:lnTo>
                    <a:pt x="1097" y="110"/>
                  </a:lnTo>
                  <a:lnTo>
                    <a:pt x="1140" y="126"/>
                  </a:lnTo>
                  <a:lnTo>
                    <a:pt x="1140" y="126"/>
                  </a:lnTo>
                  <a:lnTo>
                    <a:pt x="1185" y="142"/>
                  </a:lnTo>
                  <a:lnTo>
                    <a:pt x="1185" y="142"/>
                  </a:lnTo>
                  <a:lnTo>
                    <a:pt x="1228" y="161"/>
                  </a:lnTo>
                  <a:lnTo>
                    <a:pt x="1271" y="180"/>
                  </a:lnTo>
                  <a:lnTo>
                    <a:pt x="1271" y="180"/>
                  </a:lnTo>
                  <a:lnTo>
                    <a:pt x="1311" y="201"/>
                  </a:lnTo>
                  <a:lnTo>
                    <a:pt x="1311" y="201"/>
                  </a:lnTo>
                  <a:lnTo>
                    <a:pt x="1352" y="225"/>
                  </a:lnTo>
                  <a:lnTo>
                    <a:pt x="1352" y="225"/>
                  </a:lnTo>
                  <a:lnTo>
                    <a:pt x="1392" y="252"/>
                  </a:lnTo>
                  <a:lnTo>
                    <a:pt x="1392" y="252"/>
                  </a:lnTo>
                  <a:lnTo>
                    <a:pt x="1429" y="279"/>
                  </a:lnTo>
                  <a:lnTo>
                    <a:pt x="1464" y="308"/>
                  </a:lnTo>
                  <a:lnTo>
                    <a:pt x="1464" y="308"/>
                  </a:lnTo>
                  <a:lnTo>
                    <a:pt x="1483" y="324"/>
                  </a:lnTo>
                  <a:lnTo>
                    <a:pt x="1499" y="340"/>
                  </a:lnTo>
                  <a:lnTo>
                    <a:pt x="1507" y="348"/>
                  </a:lnTo>
                  <a:lnTo>
                    <a:pt x="1512" y="357"/>
                  </a:lnTo>
                  <a:lnTo>
                    <a:pt x="1529" y="375"/>
                  </a:lnTo>
                  <a:lnTo>
                    <a:pt x="1539" y="389"/>
                  </a:lnTo>
                  <a:lnTo>
                    <a:pt x="1558" y="386"/>
                  </a:lnTo>
                  <a:lnTo>
                    <a:pt x="1558" y="386"/>
                  </a:lnTo>
                  <a:lnTo>
                    <a:pt x="1644" y="375"/>
                  </a:lnTo>
                  <a:lnTo>
                    <a:pt x="1644" y="375"/>
                  </a:lnTo>
                  <a:lnTo>
                    <a:pt x="1684" y="373"/>
                  </a:lnTo>
                  <a:lnTo>
                    <a:pt x="1684" y="373"/>
                  </a:lnTo>
                  <a:lnTo>
                    <a:pt x="1727" y="373"/>
                  </a:lnTo>
                  <a:lnTo>
                    <a:pt x="1727" y="373"/>
                  </a:lnTo>
                  <a:lnTo>
                    <a:pt x="1770" y="373"/>
                  </a:lnTo>
                  <a:lnTo>
                    <a:pt x="1813" y="375"/>
                  </a:lnTo>
                  <a:lnTo>
                    <a:pt x="1813" y="375"/>
                  </a:lnTo>
                  <a:lnTo>
                    <a:pt x="1856" y="378"/>
                  </a:lnTo>
                  <a:lnTo>
                    <a:pt x="1898" y="383"/>
                  </a:lnTo>
                  <a:lnTo>
                    <a:pt x="1898" y="383"/>
                  </a:lnTo>
                  <a:lnTo>
                    <a:pt x="1939" y="391"/>
                  </a:lnTo>
                  <a:lnTo>
                    <a:pt x="1960" y="397"/>
                  </a:lnTo>
                  <a:lnTo>
                    <a:pt x="1960" y="397"/>
                  </a:lnTo>
                  <a:lnTo>
                    <a:pt x="1982" y="399"/>
                  </a:lnTo>
                  <a:lnTo>
                    <a:pt x="2003" y="405"/>
                  </a:lnTo>
                  <a:lnTo>
                    <a:pt x="2003" y="405"/>
                  </a:lnTo>
                  <a:lnTo>
                    <a:pt x="2022" y="410"/>
                  </a:lnTo>
                  <a:lnTo>
                    <a:pt x="2062" y="423"/>
                  </a:lnTo>
                  <a:lnTo>
                    <a:pt x="2062" y="423"/>
                  </a:lnTo>
                  <a:lnTo>
                    <a:pt x="2102" y="437"/>
                  </a:lnTo>
                  <a:lnTo>
                    <a:pt x="2102" y="437"/>
                  </a:lnTo>
                  <a:lnTo>
                    <a:pt x="2124" y="445"/>
                  </a:lnTo>
                  <a:lnTo>
                    <a:pt x="2143" y="453"/>
                  </a:lnTo>
                  <a:lnTo>
                    <a:pt x="2161" y="461"/>
                  </a:lnTo>
                  <a:lnTo>
                    <a:pt x="2161" y="461"/>
                  </a:lnTo>
                  <a:lnTo>
                    <a:pt x="2183" y="472"/>
                  </a:lnTo>
                  <a:lnTo>
                    <a:pt x="2220" y="491"/>
                  </a:lnTo>
                  <a:lnTo>
                    <a:pt x="2231" y="493"/>
                  </a:lnTo>
                  <a:lnTo>
                    <a:pt x="2239" y="499"/>
                  </a:lnTo>
                  <a:lnTo>
                    <a:pt x="2258" y="509"/>
                  </a:lnTo>
                  <a:lnTo>
                    <a:pt x="2258" y="509"/>
                  </a:lnTo>
                  <a:lnTo>
                    <a:pt x="2296" y="531"/>
                  </a:lnTo>
                  <a:lnTo>
                    <a:pt x="2333" y="552"/>
                  </a:lnTo>
                  <a:lnTo>
                    <a:pt x="2333" y="552"/>
                  </a:lnTo>
                  <a:lnTo>
                    <a:pt x="2371" y="576"/>
                  </a:lnTo>
                  <a:lnTo>
                    <a:pt x="2371" y="576"/>
                  </a:lnTo>
                  <a:lnTo>
                    <a:pt x="2405" y="600"/>
                  </a:lnTo>
                  <a:lnTo>
                    <a:pt x="2421" y="611"/>
                  </a:lnTo>
                  <a:lnTo>
                    <a:pt x="2440" y="625"/>
                  </a:lnTo>
                  <a:lnTo>
                    <a:pt x="2440" y="625"/>
                  </a:lnTo>
                  <a:lnTo>
                    <a:pt x="2472" y="651"/>
                  </a:lnTo>
                  <a:lnTo>
                    <a:pt x="2472" y="651"/>
                  </a:lnTo>
                  <a:lnTo>
                    <a:pt x="2505" y="681"/>
                  </a:lnTo>
                  <a:lnTo>
                    <a:pt x="2505" y="681"/>
                  </a:lnTo>
                  <a:lnTo>
                    <a:pt x="2534" y="710"/>
                  </a:lnTo>
                  <a:lnTo>
                    <a:pt x="2534" y="710"/>
                  </a:lnTo>
                  <a:lnTo>
                    <a:pt x="2561" y="743"/>
                  </a:lnTo>
                  <a:lnTo>
                    <a:pt x="2574" y="759"/>
                  </a:lnTo>
                  <a:lnTo>
                    <a:pt x="2574" y="759"/>
                  </a:lnTo>
                  <a:lnTo>
                    <a:pt x="2585" y="778"/>
                  </a:lnTo>
                  <a:lnTo>
                    <a:pt x="2585" y="778"/>
                  </a:lnTo>
                  <a:lnTo>
                    <a:pt x="2596" y="794"/>
                  </a:lnTo>
                  <a:lnTo>
                    <a:pt x="2607" y="812"/>
                  </a:lnTo>
                  <a:lnTo>
                    <a:pt x="2607" y="812"/>
                  </a:lnTo>
                  <a:lnTo>
                    <a:pt x="2612" y="820"/>
                  </a:lnTo>
                  <a:lnTo>
                    <a:pt x="2617" y="831"/>
                  </a:lnTo>
                  <a:lnTo>
                    <a:pt x="2625" y="850"/>
                  </a:lnTo>
                  <a:lnTo>
                    <a:pt x="2633" y="869"/>
                  </a:lnTo>
                  <a:lnTo>
                    <a:pt x="2639" y="879"/>
                  </a:lnTo>
                  <a:lnTo>
                    <a:pt x="2639" y="879"/>
                  </a:lnTo>
                  <a:lnTo>
                    <a:pt x="2641" y="887"/>
                  </a:lnTo>
                  <a:lnTo>
                    <a:pt x="2647" y="909"/>
                  </a:lnTo>
                  <a:lnTo>
                    <a:pt x="2647" y="909"/>
                  </a:lnTo>
                  <a:lnTo>
                    <a:pt x="2652" y="928"/>
                  </a:lnTo>
                  <a:lnTo>
                    <a:pt x="2655" y="938"/>
                  </a:lnTo>
                  <a:lnTo>
                    <a:pt x="2657" y="949"/>
                  </a:lnTo>
                  <a:lnTo>
                    <a:pt x="2660" y="968"/>
                  </a:lnTo>
                  <a:lnTo>
                    <a:pt x="2666" y="987"/>
                  </a:lnTo>
                  <a:lnTo>
                    <a:pt x="2679" y="990"/>
                  </a:lnTo>
                  <a:lnTo>
                    <a:pt x="2679" y="990"/>
                  </a:lnTo>
                  <a:lnTo>
                    <a:pt x="2722" y="997"/>
                  </a:lnTo>
                  <a:lnTo>
                    <a:pt x="2762" y="1005"/>
                  </a:lnTo>
                  <a:lnTo>
                    <a:pt x="2762" y="1005"/>
                  </a:lnTo>
                  <a:lnTo>
                    <a:pt x="2802" y="1019"/>
                  </a:lnTo>
                  <a:lnTo>
                    <a:pt x="2840" y="1032"/>
                  </a:lnTo>
                  <a:lnTo>
                    <a:pt x="2840" y="1032"/>
                  </a:lnTo>
                  <a:lnTo>
                    <a:pt x="2880" y="1046"/>
                  </a:lnTo>
                  <a:lnTo>
                    <a:pt x="2918" y="1065"/>
                  </a:lnTo>
                  <a:lnTo>
                    <a:pt x="2918" y="1065"/>
                  </a:lnTo>
                  <a:lnTo>
                    <a:pt x="2953" y="1083"/>
                  </a:lnTo>
                  <a:lnTo>
                    <a:pt x="2990" y="1102"/>
                  </a:lnTo>
                  <a:lnTo>
                    <a:pt x="2990" y="1102"/>
                  </a:lnTo>
                  <a:lnTo>
                    <a:pt x="3022" y="1126"/>
                  </a:lnTo>
                  <a:lnTo>
                    <a:pt x="3057" y="1150"/>
                  </a:lnTo>
                  <a:lnTo>
                    <a:pt x="3087" y="1180"/>
                  </a:lnTo>
                  <a:lnTo>
                    <a:pt x="3113" y="1209"/>
                  </a:lnTo>
                  <a:lnTo>
                    <a:pt x="3113" y="1209"/>
                  </a:lnTo>
                  <a:lnTo>
                    <a:pt x="3137" y="1242"/>
                  </a:lnTo>
                  <a:lnTo>
                    <a:pt x="3159" y="1276"/>
                  </a:lnTo>
                  <a:lnTo>
                    <a:pt x="3159" y="1276"/>
                  </a:lnTo>
                  <a:lnTo>
                    <a:pt x="3175" y="1311"/>
                  </a:lnTo>
                  <a:lnTo>
                    <a:pt x="3175" y="1311"/>
                  </a:lnTo>
                  <a:lnTo>
                    <a:pt x="3180" y="1333"/>
                  </a:lnTo>
                  <a:lnTo>
                    <a:pt x="3180" y="1333"/>
                  </a:lnTo>
                  <a:lnTo>
                    <a:pt x="3180" y="1341"/>
                  </a:lnTo>
                  <a:lnTo>
                    <a:pt x="3183" y="1349"/>
                  </a:lnTo>
                  <a:lnTo>
                    <a:pt x="3183" y="1349"/>
                  </a:lnTo>
                  <a:lnTo>
                    <a:pt x="3183" y="1359"/>
                  </a:lnTo>
                  <a:lnTo>
                    <a:pt x="3183" y="1365"/>
                  </a:lnTo>
                  <a:lnTo>
                    <a:pt x="3183" y="1370"/>
                  </a:lnTo>
                  <a:lnTo>
                    <a:pt x="3183" y="1392"/>
                  </a:lnTo>
                  <a:lnTo>
                    <a:pt x="3186" y="1435"/>
                  </a:lnTo>
                  <a:lnTo>
                    <a:pt x="3186" y="1435"/>
                  </a:lnTo>
                  <a:lnTo>
                    <a:pt x="3186" y="1456"/>
                  </a:lnTo>
                  <a:lnTo>
                    <a:pt x="3183" y="1475"/>
                  </a:lnTo>
                  <a:lnTo>
                    <a:pt x="3183" y="1475"/>
                  </a:lnTo>
                  <a:lnTo>
                    <a:pt x="3180" y="1494"/>
                  </a:lnTo>
                  <a:lnTo>
                    <a:pt x="3175" y="1512"/>
                  </a:lnTo>
                  <a:lnTo>
                    <a:pt x="3175" y="1512"/>
                  </a:lnTo>
                  <a:lnTo>
                    <a:pt x="3167" y="1531"/>
                  </a:lnTo>
                  <a:lnTo>
                    <a:pt x="3159" y="1550"/>
                  </a:lnTo>
                  <a:lnTo>
                    <a:pt x="3159" y="1550"/>
                  </a:lnTo>
                  <a:lnTo>
                    <a:pt x="3137" y="1585"/>
                  </a:lnTo>
                  <a:lnTo>
                    <a:pt x="3137" y="1585"/>
                  </a:lnTo>
                  <a:lnTo>
                    <a:pt x="3111" y="1617"/>
                  </a:lnTo>
                  <a:lnTo>
                    <a:pt x="3081" y="1644"/>
                  </a:lnTo>
                  <a:lnTo>
                    <a:pt x="3081" y="1644"/>
                  </a:lnTo>
                  <a:lnTo>
                    <a:pt x="3049" y="1670"/>
                  </a:lnTo>
                  <a:lnTo>
                    <a:pt x="3014" y="1692"/>
                  </a:lnTo>
                  <a:lnTo>
                    <a:pt x="3014" y="1692"/>
                  </a:lnTo>
                  <a:lnTo>
                    <a:pt x="2979" y="1711"/>
                  </a:lnTo>
                  <a:lnTo>
                    <a:pt x="2939" y="1729"/>
                  </a:lnTo>
                  <a:lnTo>
                    <a:pt x="2939" y="1729"/>
                  </a:lnTo>
                  <a:lnTo>
                    <a:pt x="2901" y="1743"/>
                  </a:lnTo>
                  <a:lnTo>
                    <a:pt x="2861" y="1754"/>
                  </a:lnTo>
                  <a:lnTo>
                    <a:pt x="2818" y="1762"/>
                  </a:lnTo>
                  <a:lnTo>
                    <a:pt x="2778" y="1767"/>
                  </a:lnTo>
                  <a:lnTo>
                    <a:pt x="2770" y="1767"/>
                  </a:lnTo>
                  <a:lnTo>
                    <a:pt x="2770" y="1775"/>
                  </a:lnTo>
                  <a:lnTo>
                    <a:pt x="2770" y="1829"/>
                  </a:lnTo>
                  <a:lnTo>
                    <a:pt x="2770" y="1829"/>
                  </a:lnTo>
                  <a:lnTo>
                    <a:pt x="2770" y="1856"/>
                  </a:lnTo>
                  <a:lnTo>
                    <a:pt x="2770" y="1869"/>
                  </a:lnTo>
                  <a:lnTo>
                    <a:pt x="2770" y="1874"/>
                  </a:lnTo>
                  <a:lnTo>
                    <a:pt x="2770" y="1880"/>
                  </a:lnTo>
                  <a:lnTo>
                    <a:pt x="2767" y="1893"/>
                  </a:lnTo>
                  <a:lnTo>
                    <a:pt x="2767" y="1893"/>
                  </a:lnTo>
                  <a:lnTo>
                    <a:pt x="2765" y="1906"/>
                  </a:lnTo>
                  <a:lnTo>
                    <a:pt x="2765" y="1906"/>
                  </a:lnTo>
                  <a:lnTo>
                    <a:pt x="2757" y="1931"/>
                  </a:lnTo>
                  <a:lnTo>
                    <a:pt x="2757" y="1931"/>
                  </a:lnTo>
                  <a:lnTo>
                    <a:pt x="2751" y="1944"/>
                  </a:lnTo>
                  <a:lnTo>
                    <a:pt x="2751" y="1944"/>
                  </a:lnTo>
                  <a:lnTo>
                    <a:pt x="2746" y="1955"/>
                  </a:lnTo>
                  <a:lnTo>
                    <a:pt x="2746" y="1955"/>
                  </a:lnTo>
                  <a:lnTo>
                    <a:pt x="2735" y="1979"/>
                  </a:lnTo>
                  <a:lnTo>
                    <a:pt x="2735" y="1979"/>
                  </a:lnTo>
                  <a:lnTo>
                    <a:pt x="2727" y="1990"/>
                  </a:lnTo>
                  <a:lnTo>
                    <a:pt x="2719" y="2000"/>
                  </a:lnTo>
                  <a:lnTo>
                    <a:pt x="2714" y="2006"/>
                  </a:lnTo>
                  <a:lnTo>
                    <a:pt x="2711" y="2009"/>
                  </a:lnTo>
                  <a:lnTo>
                    <a:pt x="2700" y="2019"/>
                  </a:lnTo>
                  <a:lnTo>
                    <a:pt x="2700" y="2019"/>
                  </a:lnTo>
                  <a:lnTo>
                    <a:pt x="2682" y="2038"/>
                  </a:lnTo>
                  <a:lnTo>
                    <a:pt x="2682" y="2038"/>
                  </a:lnTo>
                  <a:lnTo>
                    <a:pt x="2660" y="2054"/>
                  </a:lnTo>
                  <a:lnTo>
                    <a:pt x="2649" y="2062"/>
                  </a:lnTo>
                  <a:lnTo>
                    <a:pt x="2639" y="2070"/>
                  </a:lnTo>
                  <a:lnTo>
                    <a:pt x="2639" y="2070"/>
                  </a:lnTo>
                  <a:lnTo>
                    <a:pt x="2617" y="2084"/>
                  </a:lnTo>
                  <a:lnTo>
                    <a:pt x="2617" y="2084"/>
                  </a:lnTo>
                  <a:lnTo>
                    <a:pt x="2593" y="2097"/>
                  </a:lnTo>
                  <a:lnTo>
                    <a:pt x="2593" y="2097"/>
                  </a:lnTo>
                  <a:lnTo>
                    <a:pt x="2569" y="2108"/>
                  </a:lnTo>
                  <a:lnTo>
                    <a:pt x="2569" y="2108"/>
                  </a:lnTo>
                  <a:lnTo>
                    <a:pt x="2593" y="2097"/>
                  </a:lnTo>
                  <a:lnTo>
                    <a:pt x="2593" y="2097"/>
                  </a:lnTo>
                  <a:lnTo>
                    <a:pt x="2617" y="2086"/>
                  </a:lnTo>
                  <a:lnTo>
                    <a:pt x="2617" y="2086"/>
                  </a:lnTo>
                  <a:lnTo>
                    <a:pt x="2641" y="2073"/>
                  </a:lnTo>
                  <a:lnTo>
                    <a:pt x="2652" y="2065"/>
                  </a:lnTo>
                  <a:lnTo>
                    <a:pt x="2663" y="2057"/>
                  </a:lnTo>
                  <a:lnTo>
                    <a:pt x="2663" y="2057"/>
                  </a:lnTo>
                  <a:lnTo>
                    <a:pt x="2684" y="2040"/>
                  </a:lnTo>
                  <a:lnTo>
                    <a:pt x="2684" y="2040"/>
                  </a:lnTo>
                  <a:lnTo>
                    <a:pt x="2706" y="2025"/>
                  </a:lnTo>
                  <a:lnTo>
                    <a:pt x="2714" y="2014"/>
                  </a:lnTo>
                  <a:lnTo>
                    <a:pt x="2719" y="2009"/>
                  </a:lnTo>
                  <a:lnTo>
                    <a:pt x="2724" y="2003"/>
                  </a:lnTo>
                  <a:lnTo>
                    <a:pt x="2732" y="1992"/>
                  </a:lnTo>
                  <a:lnTo>
                    <a:pt x="2732" y="1992"/>
                  </a:lnTo>
                  <a:lnTo>
                    <a:pt x="2741" y="1981"/>
                  </a:lnTo>
                  <a:lnTo>
                    <a:pt x="2741" y="1981"/>
                  </a:lnTo>
                  <a:lnTo>
                    <a:pt x="2754" y="1960"/>
                  </a:lnTo>
                  <a:lnTo>
                    <a:pt x="2754" y="1960"/>
                  </a:lnTo>
                  <a:lnTo>
                    <a:pt x="2762" y="1947"/>
                  </a:lnTo>
                  <a:lnTo>
                    <a:pt x="2762" y="1947"/>
                  </a:lnTo>
                  <a:lnTo>
                    <a:pt x="2767" y="1936"/>
                  </a:lnTo>
                  <a:lnTo>
                    <a:pt x="2767" y="1936"/>
                  </a:lnTo>
                  <a:lnTo>
                    <a:pt x="2776" y="1909"/>
                  </a:lnTo>
                  <a:lnTo>
                    <a:pt x="2776" y="1909"/>
                  </a:lnTo>
                  <a:lnTo>
                    <a:pt x="2778" y="1896"/>
                  </a:lnTo>
                  <a:lnTo>
                    <a:pt x="2781" y="1882"/>
                  </a:lnTo>
                  <a:lnTo>
                    <a:pt x="2781" y="1874"/>
                  </a:lnTo>
                  <a:lnTo>
                    <a:pt x="2783" y="1869"/>
                  </a:lnTo>
                  <a:lnTo>
                    <a:pt x="2783" y="1856"/>
                  </a:lnTo>
                  <a:lnTo>
                    <a:pt x="2783" y="1856"/>
                  </a:lnTo>
                  <a:lnTo>
                    <a:pt x="2783" y="1829"/>
                  </a:lnTo>
                  <a:lnTo>
                    <a:pt x="2786" y="1783"/>
                  </a:lnTo>
                  <a:lnTo>
                    <a:pt x="2786" y="1783"/>
                  </a:lnTo>
                  <a:lnTo>
                    <a:pt x="2826" y="1778"/>
                  </a:lnTo>
                  <a:lnTo>
                    <a:pt x="2866" y="1770"/>
                  </a:lnTo>
                  <a:lnTo>
                    <a:pt x="2907" y="1759"/>
                  </a:lnTo>
                  <a:lnTo>
                    <a:pt x="2947" y="1748"/>
                  </a:lnTo>
                  <a:lnTo>
                    <a:pt x="2947" y="1748"/>
                  </a:lnTo>
                  <a:lnTo>
                    <a:pt x="2987" y="1732"/>
                  </a:lnTo>
                  <a:lnTo>
                    <a:pt x="3028" y="1713"/>
                  </a:lnTo>
                  <a:lnTo>
                    <a:pt x="3028" y="1713"/>
                  </a:lnTo>
                  <a:lnTo>
                    <a:pt x="3062" y="1689"/>
                  </a:lnTo>
                  <a:lnTo>
                    <a:pt x="3097" y="1663"/>
                  </a:lnTo>
                  <a:lnTo>
                    <a:pt x="3097" y="1663"/>
                  </a:lnTo>
                  <a:lnTo>
                    <a:pt x="3132" y="1633"/>
                  </a:lnTo>
                  <a:lnTo>
                    <a:pt x="3159" y="1601"/>
                  </a:lnTo>
                  <a:lnTo>
                    <a:pt x="3159" y="1601"/>
                  </a:lnTo>
                  <a:lnTo>
                    <a:pt x="3172" y="1582"/>
                  </a:lnTo>
                  <a:lnTo>
                    <a:pt x="3183" y="1563"/>
                  </a:lnTo>
                  <a:lnTo>
                    <a:pt x="3183" y="1563"/>
                  </a:lnTo>
                  <a:lnTo>
                    <a:pt x="3194" y="1545"/>
                  </a:lnTo>
                  <a:lnTo>
                    <a:pt x="3202" y="1523"/>
                  </a:lnTo>
                  <a:lnTo>
                    <a:pt x="3202" y="1523"/>
                  </a:lnTo>
                  <a:lnTo>
                    <a:pt x="3210" y="1501"/>
                  </a:lnTo>
                  <a:lnTo>
                    <a:pt x="3212" y="1477"/>
                  </a:lnTo>
                  <a:lnTo>
                    <a:pt x="3212" y="1477"/>
                  </a:lnTo>
                  <a:lnTo>
                    <a:pt x="3215" y="1456"/>
                  </a:lnTo>
                  <a:lnTo>
                    <a:pt x="3215" y="1435"/>
                  </a:lnTo>
                  <a:lnTo>
                    <a:pt x="3218" y="1392"/>
                  </a:lnTo>
                  <a:lnTo>
                    <a:pt x="3218" y="1370"/>
                  </a:lnTo>
                  <a:lnTo>
                    <a:pt x="3218" y="1365"/>
                  </a:lnTo>
                  <a:lnTo>
                    <a:pt x="3218" y="1359"/>
                  </a:lnTo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6757838" y="2322272"/>
            <a:ext cx="2402561" cy="4494704"/>
            <a:chOff x="6757838" y="2322272"/>
            <a:chExt cx="2402561" cy="4494704"/>
          </a:xfrm>
        </p:grpSpPr>
        <p:grpSp>
          <p:nvGrpSpPr>
            <p:cNvPr id="43" name="Group 42"/>
            <p:cNvGrpSpPr/>
            <p:nvPr/>
          </p:nvGrpSpPr>
          <p:grpSpPr bwMode="gray">
            <a:xfrm>
              <a:off x="7459081" y="2322272"/>
              <a:ext cx="1670049" cy="3671297"/>
              <a:chOff x="7426021" y="3034703"/>
              <a:chExt cx="1711362" cy="2633009"/>
            </a:xfrm>
          </p:grpSpPr>
          <p:sp>
            <p:nvSpPr>
              <p:cNvPr id="44" name="Rounded Rectangle 43"/>
              <p:cNvSpPr/>
              <p:nvPr/>
            </p:nvSpPr>
            <p:spPr bwMode="gray">
              <a:xfrm>
                <a:off x="7451947" y="3475501"/>
                <a:ext cx="1667495" cy="2192211"/>
              </a:xfrm>
              <a:prstGeom prst="roundRect">
                <a:avLst>
                  <a:gd name="adj" fmla="val 7025"/>
                </a:avLst>
              </a:prstGeom>
              <a:noFill/>
              <a:ln w="381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5" name="Rectangle 44"/>
              <p:cNvSpPr/>
              <p:nvPr/>
            </p:nvSpPr>
            <p:spPr bwMode="gray">
              <a:xfrm>
                <a:off x="7426021" y="3034703"/>
                <a:ext cx="1711362" cy="3311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2400" b="1" u="sng" dirty="0" smtClean="0">
                    <a:solidFill>
                      <a:schemeClr val="accent6">
                        <a:lumMod val="75000"/>
                      </a:schemeClr>
                    </a:solidFill>
                  </a:rPr>
                  <a:t>Intelligence</a:t>
                </a:r>
                <a:endParaRPr lang="en-US" sz="2400" b="1" u="sng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p:grpSp>
        <p:sp>
          <p:nvSpPr>
            <p:cNvPr id="2" name="TextBox 1"/>
            <p:cNvSpPr txBox="1"/>
            <p:nvPr/>
          </p:nvSpPr>
          <p:spPr>
            <a:xfrm>
              <a:off x="6757838" y="6078312"/>
              <a:ext cx="2402561" cy="73866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Topology, Anomaly Detection, </a:t>
              </a:r>
            </a:p>
            <a:p>
              <a:r>
                <a:rPr lang="en-US" sz="1400" dirty="0" smtClean="0"/>
                <a:t>Root Cause Analysis, </a:t>
              </a:r>
            </a:p>
            <a:p>
              <a:r>
                <a:rPr lang="en-US" sz="1400" dirty="0" smtClean="0"/>
                <a:t>Predictive Insight, ….</a:t>
              </a:r>
              <a:endParaRPr lang="en-US" sz="1400" dirty="0"/>
            </a:p>
          </p:txBody>
        </p:sp>
      </p:grpSp>
      <p:pic>
        <p:nvPicPr>
          <p:cNvPr id="18" name="Picture 17" descr="recommender_systems.jp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6929" y="5525227"/>
            <a:ext cx="1704601" cy="120455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762263" y="576306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946929" y="5420094"/>
            <a:ext cx="7548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Intent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5458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54200"/>
            <a:ext cx="8229600" cy="4525963"/>
          </a:xfrm>
        </p:spPr>
        <p:txBody>
          <a:bodyPr>
            <a:normAutofit fontScale="62500" lnSpcReduction="20000"/>
          </a:bodyPr>
          <a:lstStyle/>
          <a:p>
            <a:r>
              <a:rPr lang="en-US" strike="sngStrike" dirty="0" smtClean="0"/>
              <a:t>Introduction </a:t>
            </a:r>
            <a:r>
              <a:rPr lang="en-US" dirty="0"/>
              <a:t> </a:t>
            </a:r>
            <a:r>
              <a:rPr lang="en-US" dirty="0" smtClean="0"/>
              <a:t>                                                                             25 minutes                           </a:t>
            </a:r>
            <a:endParaRPr lang="en-US" dirty="0"/>
          </a:p>
          <a:p>
            <a:pPr lvl="1"/>
            <a:r>
              <a:rPr lang="en-US" strike="sngStrike" dirty="0" smtClean="0"/>
              <a:t>What is an ML application?</a:t>
            </a:r>
          </a:p>
          <a:p>
            <a:pPr lvl="1"/>
            <a:r>
              <a:rPr lang="en-US" strike="sngStrike" dirty="0" smtClean="0"/>
              <a:t>So What Are Anomalies?</a:t>
            </a:r>
            <a:endParaRPr lang="en-US" strike="sngStrike" dirty="0"/>
          </a:p>
          <a:p>
            <a:pPr lvl="1"/>
            <a:r>
              <a:rPr lang="en-US" strike="sngStrike" dirty="0" smtClean="0"/>
              <a:t>Anomaly Detection Schemes</a:t>
            </a:r>
          </a:p>
          <a:p>
            <a:pPr lvl="1"/>
            <a:r>
              <a:rPr lang="en-US" strike="sngStrike" dirty="0" smtClean="0"/>
              <a:t>A bit on k-Nearest Neighbors</a:t>
            </a:r>
          </a:p>
          <a:p>
            <a:pPr lvl="1"/>
            <a:r>
              <a:rPr lang="en-US" strike="sngStrike" dirty="0" smtClean="0"/>
              <a:t>Why algorithms like k-NN or K-Means aren’t the endgame</a:t>
            </a:r>
          </a:p>
          <a:p>
            <a:endParaRPr lang="en-US" dirty="0" smtClean="0"/>
          </a:p>
          <a:p>
            <a:r>
              <a:rPr lang="en-US" dirty="0" smtClean="0"/>
              <a:t>Derick on Generalization Graphs for Machine Learning    25 minutes</a:t>
            </a:r>
          </a:p>
          <a:p>
            <a:endParaRPr lang="en-US" dirty="0" smtClean="0"/>
          </a:p>
          <a:p>
            <a:r>
              <a:rPr lang="en-US" dirty="0" smtClean="0"/>
              <a:t>Ed on Anomaly Detection Prototypes                                    25 minutes</a:t>
            </a:r>
          </a:p>
          <a:p>
            <a:endParaRPr lang="en-US" dirty="0"/>
          </a:p>
          <a:p>
            <a:r>
              <a:rPr lang="en-US" dirty="0" smtClean="0"/>
              <a:t>Business Models for ML Discussion</a:t>
            </a:r>
          </a:p>
          <a:p>
            <a:endParaRPr lang="en-US" dirty="0"/>
          </a:p>
          <a:p>
            <a:r>
              <a:rPr lang="en-US" dirty="0" smtClean="0"/>
              <a:t>Q&amp;A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185517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Algorithm developed in-house (potential IP)</a:t>
            </a:r>
          </a:p>
          <a:p>
            <a:r>
              <a:rPr lang="en-US" dirty="0" smtClean="0"/>
              <a:t>Data preparation stage</a:t>
            </a:r>
          </a:p>
          <a:p>
            <a:r>
              <a:rPr lang="en-US" dirty="0" smtClean="0"/>
              <a:t>Built to help capture what is normal, as well as anomalies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1982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Visualization…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619" y="2125266"/>
            <a:ext cx="2869747" cy="2869747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3475265" y="3622221"/>
            <a:ext cx="185057" cy="174172"/>
          </a:xfrm>
          <a:prstGeom prst="ellipse">
            <a:avLst/>
          </a:prstGeom>
          <a:solidFill>
            <a:schemeClr val="accent3">
              <a:lumMod val="75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Oval 6"/>
          <p:cNvSpPr/>
          <p:nvPr/>
        </p:nvSpPr>
        <p:spPr>
          <a:xfrm>
            <a:off x="3011643" y="4074421"/>
            <a:ext cx="554518" cy="521900"/>
          </a:xfrm>
          <a:prstGeom prst="ellipse">
            <a:avLst/>
          </a:prstGeom>
          <a:solidFill>
            <a:schemeClr val="accent3">
              <a:lumMod val="75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9" name="Straight Arrow Connector 8"/>
          <p:cNvCxnSpPr/>
          <p:nvPr/>
        </p:nvCxnSpPr>
        <p:spPr>
          <a:xfrm flipH="1" flipV="1">
            <a:off x="3694366" y="3796393"/>
            <a:ext cx="646748" cy="42813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3660322" y="4224528"/>
            <a:ext cx="680792" cy="8915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341114" y="4086028"/>
            <a:ext cx="124264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DNS anomalies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245103" y="2448094"/>
            <a:ext cx="4457700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Tx/>
              <a:buChar char="-"/>
            </a:pPr>
            <a:r>
              <a:rPr lang="en-US" sz="1350" dirty="0"/>
              <a:t>Data preparation algorithm for separating anomalies from normal/noise in network flow datasets</a:t>
            </a:r>
          </a:p>
          <a:p>
            <a:pPr marL="214313" indent="-214313">
              <a:buFontTx/>
              <a:buChar char="-"/>
            </a:pPr>
            <a:r>
              <a:rPr lang="en-US" sz="1350" dirty="0"/>
              <a:t>Builds a generalization directed graph</a:t>
            </a:r>
          </a:p>
        </p:txBody>
      </p:sp>
    </p:spTree>
    <p:extLst>
      <p:ext uri="{BB962C8B-B14F-4D97-AF65-F5344CB8AC3E}">
        <p14:creationId xmlns:p14="http://schemas.microsoft.com/office/powerpoint/2010/main" val="122479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Generalization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403" y="2004012"/>
            <a:ext cx="1468211" cy="365529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124314" y="2401672"/>
            <a:ext cx="489268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Tx/>
              <a:buChar char="-"/>
            </a:pPr>
            <a:r>
              <a:rPr lang="en-US" dirty="0"/>
              <a:t>Generalization is the process of replacing specific fields in flow records with generic tags.</a:t>
            </a:r>
          </a:p>
          <a:p>
            <a:pPr marL="214313" indent="-214313">
              <a:buFontTx/>
              <a:buChar char="-"/>
            </a:pPr>
            <a:r>
              <a:rPr lang="en-US" dirty="0"/>
              <a:t>Tags represent arbitrary groups of things</a:t>
            </a:r>
          </a:p>
          <a:p>
            <a:pPr marL="214313" indent="-214313">
              <a:buFontTx/>
              <a:buChar char="-"/>
            </a:pPr>
            <a:r>
              <a:rPr lang="en-US" dirty="0"/>
              <a:t>Tags harvested from places external to network</a:t>
            </a:r>
          </a:p>
          <a:p>
            <a:pPr marL="557213" lvl="1" indent="-214313">
              <a:buFontTx/>
              <a:buChar char="-"/>
            </a:pPr>
            <a:r>
              <a:rPr lang="en-US" dirty="0"/>
              <a:t>IPAM</a:t>
            </a:r>
          </a:p>
          <a:p>
            <a:pPr marL="557213" lvl="1" indent="-214313">
              <a:buFontTx/>
              <a:buChar char="-"/>
            </a:pPr>
            <a:r>
              <a:rPr lang="en-US" dirty="0"/>
              <a:t>Puppet/Chef/</a:t>
            </a:r>
            <a:r>
              <a:rPr lang="en-US" dirty="0" err="1"/>
              <a:t>Ansible</a:t>
            </a:r>
            <a:r>
              <a:rPr lang="en-US" dirty="0"/>
              <a:t>/Heat</a:t>
            </a:r>
          </a:p>
          <a:p>
            <a:pPr marL="557213" lvl="1" indent="-214313">
              <a:buFontTx/>
              <a:buChar char="-"/>
            </a:pPr>
            <a:r>
              <a:rPr lang="en-US" dirty="0"/>
              <a:t>Firewall ACL/policy names</a:t>
            </a:r>
          </a:p>
          <a:p>
            <a:pPr marL="557213" lvl="1" indent="-214313">
              <a:buFontTx/>
              <a:buChar char="-"/>
            </a:pPr>
            <a:r>
              <a:rPr lang="en-US" dirty="0"/>
              <a:t>IANA numbering documents</a:t>
            </a:r>
          </a:p>
          <a:p>
            <a:pPr marL="557213" lvl="1" indent="-214313">
              <a:buFontTx/>
              <a:buChar char="-"/>
            </a:pPr>
            <a:r>
              <a:rPr lang="en-US" dirty="0"/>
              <a:t>C&amp;C/botnet lists</a:t>
            </a:r>
          </a:p>
          <a:p>
            <a:pPr marL="557213" lvl="1" indent="-214313">
              <a:buFontTx/>
              <a:buChar char="-"/>
            </a:pPr>
            <a:r>
              <a:rPr lang="en-US" dirty="0"/>
              <a:t>IEEE OUI list</a:t>
            </a:r>
          </a:p>
          <a:p>
            <a:pPr marL="557213" lvl="1" indent="-214313">
              <a:buFontTx/>
              <a:buChar char="-"/>
            </a:pPr>
            <a:r>
              <a:rPr lang="en-US" dirty="0" err="1"/>
              <a:t>Etc</a:t>
            </a:r>
            <a:r>
              <a:rPr lang="en-US" dirty="0"/>
              <a:t> and so on and so forth…</a:t>
            </a:r>
          </a:p>
        </p:txBody>
      </p:sp>
    </p:spTree>
    <p:extLst>
      <p:ext uri="{BB962C8B-B14F-4D97-AF65-F5344CB8AC3E}">
        <p14:creationId xmlns:p14="http://schemas.microsoft.com/office/powerpoint/2010/main" val="1216765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 the Generalization Graph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008" y="2239162"/>
            <a:ext cx="4779928" cy="348674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008936" y="2873502"/>
            <a:ext cx="3506414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Tx/>
              <a:buChar char="-"/>
            </a:pPr>
            <a:r>
              <a:rPr lang="en-US" sz="1350" dirty="0"/>
              <a:t>For each flow, build a directed graph of tag combinations</a:t>
            </a:r>
          </a:p>
          <a:p>
            <a:pPr marL="214313" indent="-214313">
              <a:buFontTx/>
              <a:buChar char="-"/>
            </a:pPr>
            <a:r>
              <a:rPr lang="en-US" sz="1350" dirty="0"/>
              <a:t>Start with original flow record (specific)</a:t>
            </a:r>
          </a:p>
          <a:p>
            <a:pPr marL="214313" indent="-214313">
              <a:buFontTx/>
              <a:buChar char="-"/>
            </a:pPr>
            <a:r>
              <a:rPr lang="en-US" sz="1350" dirty="0"/>
              <a:t>Add one tag at a time, making graph more general as you move away from original flow record</a:t>
            </a:r>
          </a:p>
        </p:txBody>
      </p:sp>
    </p:spTree>
    <p:extLst>
      <p:ext uri="{BB962C8B-B14F-4D97-AF65-F5344CB8AC3E}">
        <p14:creationId xmlns:p14="http://schemas.microsoft.com/office/powerpoint/2010/main" val="1837093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Generic </a:t>
            </a:r>
            <a:r>
              <a:rPr lang="en-US" dirty="0"/>
              <a:t>G</a:t>
            </a:r>
            <a:r>
              <a:rPr lang="en-US" dirty="0" smtClean="0"/>
              <a:t>eneralization Graph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272" y="2125266"/>
            <a:ext cx="5505522" cy="309034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362260" y="3531939"/>
            <a:ext cx="217546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All combinations of two tags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362260" y="2864358"/>
            <a:ext cx="228536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All combinations of three tags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362260" y="4215660"/>
            <a:ext cx="210647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All combinations of one tag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362261" y="2125266"/>
            <a:ext cx="219758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All combinations of four tags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342681" y="4938613"/>
            <a:ext cx="220573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All combinations of zero tags</a:t>
            </a:r>
          </a:p>
        </p:txBody>
      </p:sp>
      <p:cxnSp>
        <p:nvCxnSpPr>
          <p:cNvPr id="11" name="Straight Arrow Connector 10"/>
          <p:cNvCxnSpPr>
            <a:stCxn id="8" idx="1"/>
          </p:cNvCxnSpPr>
          <p:nvPr/>
        </p:nvCxnSpPr>
        <p:spPr>
          <a:xfrm flipH="1" flipV="1">
            <a:off x="3847339" y="2263140"/>
            <a:ext cx="2514922" cy="1216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6" idx="1"/>
          </p:cNvCxnSpPr>
          <p:nvPr/>
        </p:nvCxnSpPr>
        <p:spPr>
          <a:xfrm flipH="1" flipV="1">
            <a:off x="5109212" y="2976373"/>
            <a:ext cx="1253048" cy="3802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5" idx="1"/>
          </p:cNvCxnSpPr>
          <p:nvPr/>
        </p:nvCxnSpPr>
        <p:spPr>
          <a:xfrm flipH="1" flipV="1">
            <a:off x="5945888" y="3669030"/>
            <a:ext cx="416372" cy="1295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7" idx="1"/>
          </p:cNvCxnSpPr>
          <p:nvPr/>
        </p:nvCxnSpPr>
        <p:spPr>
          <a:xfrm flipH="1" flipV="1">
            <a:off x="5212082" y="4346090"/>
            <a:ext cx="1150178" cy="1961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9" idx="1"/>
          </p:cNvCxnSpPr>
          <p:nvPr/>
        </p:nvCxnSpPr>
        <p:spPr>
          <a:xfrm flipH="1">
            <a:off x="3792475" y="5088654"/>
            <a:ext cx="2550206" cy="45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9607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a Second Flow Part 1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728" y="2308686"/>
            <a:ext cx="4405086" cy="282147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029201" y="4509407"/>
            <a:ext cx="389600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First, let’s replace the bottom two levels with a cloud</a:t>
            </a:r>
          </a:p>
        </p:txBody>
      </p:sp>
      <p:cxnSp>
        <p:nvCxnSpPr>
          <p:cNvPr id="7" name="Straight Arrow Connector 6"/>
          <p:cNvCxnSpPr>
            <a:stCxn id="5" idx="1"/>
          </p:cNvCxnSpPr>
          <p:nvPr/>
        </p:nvCxnSpPr>
        <p:spPr>
          <a:xfrm flipH="1" flipV="1">
            <a:off x="4027714" y="4647907"/>
            <a:ext cx="1001487" cy="11541"/>
          </a:xfrm>
          <a:prstGeom prst="straightConnector1">
            <a:avLst/>
          </a:prstGeom>
          <a:ln w="476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1107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a Second Flow Part 2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034" y="2215135"/>
            <a:ext cx="8576466" cy="323191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734556" y="2125266"/>
            <a:ext cx="194643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Gray area has new nodes</a:t>
            </a:r>
          </a:p>
        </p:txBody>
      </p:sp>
    </p:spTree>
    <p:extLst>
      <p:ext uri="{BB962C8B-B14F-4D97-AF65-F5344CB8AC3E}">
        <p14:creationId xmlns:p14="http://schemas.microsoft.com/office/powerpoint/2010/main" val="1042798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a Second Flow Part 3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318" y="2125267"/>
            <a:ext cx="8747364" cy="359927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94894" y="2235708"/>
            <a:ext cx="3666838" cy="7155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As flows are evaluated:</a:t>
            </a:r>
          </a:p>
          <a:p>
            <a:pPr marL="214313" indent="-214313">
              <a:buFontTx/>
              <a:buChar char="-"/>
            </a:pPr>
            <a:r>
              <a:rPr lang="en-US" sz="1350" dirty="0"/>
              <a:t>A count in each touched vertex is incremented</a:t>
            </a:r>
          </a:p>
          <a:p>
            <a:pPr marL="214313" indent="-214313">
              <a:buFontTx/>
              <a:buChar char="-"/>
            </a:pPr>
            <a:r>
              <a:rPr lang="en-US" sz="1350" dirty="0"/>
              <a:t>A count in each touched edge is incremented</a:t>
            </a:r>
          </a:p>
        </p:txBody>
      </p:sp>
    </p:spTree>
    <p:extLst>
      <p:ext uri="{BB962C8B-B14F-4D97-AF65-F5344CB8AC3E}">
        <p14:creationId xmlns:p14="http://schemas.microsoft.com/office/powerpoint/2010/main" val="701203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2163" y="1113905"/>
            <a:ext cx="3271837" cy="238217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However…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13905"/>
            <a:ext cx="8229600" cy="5472633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ML for networking is in its infancy</a:t>
            </a:r>
          </a:p>
          <a:p>
            <a:endParaRPr lang="en-US" dirty="0" smtClean="0"/>
          </a:p>
          <a:p>
            <a:r>
              <a:rPr lang="en-US" dirty="0" smtClean="0"/>
              <a:t>Data hard to acquire, even if you own it</a:t>
            </a:r>
          </a:p>
          <a:p>
            <a:pPr lvl="1"/>
            <a:r>
              <a:rPr lang="en-US" dirty="0"/>
              <a:t>a</a:t>
            </a:r>
            <a:r>
              <a:rPr lang="en-US" dirty="0" smtClean="0"/>
              <a:t>nd network </a:t>
            </a:r>
            <a:r>
              <a:rPr lang="en-US" dirty="0"/>
              <a:t>data is extremely noisy/dirty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No standard data formats</a:t>
            </a:r>
          </a:p>
          <a:p>
            <a:pPr lvl="1"/>
            <a:r>
              <a:rPr lang="en-US" dirty="0"/>
              <a:t>l</a:t>
            </a:r>
            <a:r>
              <a:rPr lang="en-US" dirty="0" smtClean="0"/>
              <a:t>ooks like flow/IPFIX is the most standard</a:t>
            </a:r>
          </a:p>
          <a:p>
            <a:pPr lvl="1"/>
            <a:r>
              <a:rPr lang="en-US" dirty="0"/>
              <a:t>l</a:t>
            </a:r>
            <a:r>
              <a:rPr lang="en-US" dirty="0" smtClean="0"/>
              <a:t>ogs , packets, files, alerts, thread feeds, Chef recipes, …</a:t>
            </a:r>
          </a:p>
          <a:p>
            <a:endParaRPr lang="en-US" dirty="0" smtClean="0"/>
          </a:p>
          <a:p>
            <a:r>
              <a:rPr lang="en-US" dirty="0" smtClean="0"/>
              <a:t>No algorithm performance benchmarks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ontrast CNNs for object/scene recognition</a:t>
            </a:r>
          </a:p>
          <a:p>
            <a:endParaRPr lang="en-US" dirty="0" smtClean="0"/>
          </a:p>
          <a:p>
            <a:r>
              <a:rPr lang="en-US" dirty="0" smtClean="0"/>
              <a:t>The good news: plenty of room for innovation</a:t>
            </a:r>
          </a:p>
          <a:p>
            <a:endParaRPr lang="en-US" dirty="0" smtClean="0"/>
          </a:p>
          <a:p>
            <a:r>
              <a:rPr lang="en-US" dirty="0" smtClean="0"/>
              <a:t>The bad news: everyone is starting to realize this</a:t>
            </a:r>
          </a:p>
          <a:p>
            <a:pPr lvl="1"/>
            <a:r>
              <a:rPr lang="en-US" dirty="0" smtClean="0"/>
              <a:t>Literally 100s of startups in the ML space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3856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normal?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2043685"/>
            <a:ext cx="5259538" cy="175234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992375" y="3282587"/>
            <a:ext cx="5465826" cy="2377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“What is normal for ‘internal’ hosts making DNS requests?”</a:t>
            </a:r>
          </a:p>
          <a:p>
            <a:endParaRPr lang="en-US" sz="1350" dirty="0"/>
          </a:p>
          <a:p>
            <a:pPr marL="214313" indent="-214313">
              <a:buFontTx/>
              <a:buChar char="-"/>
            </a:pPr>
            <a:r>
              <a:rPr lang="en-US" sz="1350" dirty="0"/>
              <a:t>Counts tell us what is normal</a:t>
            </a:r>
          </a:p>
          <a:p>
            <a:pPr marL="557213" lvl="1" indent="-214313">
              <a:buFontTx/>
              <a:buChar char="-"/>
            </a:pPr>
            <a:r>
              <a:rPr lang="en-US" sz="1350" dirty="0"/>
              <a:t>Node counts reflect the most common combinations containing “internal” and “53”</a:t>
            </a:r>
          </a:p>
          <a:p>
            <a:pPr marL="557213" lvl="1" indent="-214313">
              <a:buFontTx/>
              <a:buChar char="-"/>
            </a:pPr>
            <a:r>
              <a:rPr lang="en-US" sz="1350" dirty="0"/>
              <a:t>Edge counts reflect the most common way in which flows generalize</a:t>
            </a:r>
          </a:p>
          <a:p>
            <a:pPr marL="214313" indent="-214313">
              <a:buFontTx/>
              <a:buChar char="-"/>
            </a:pPr>
            <a:endParaRPr lang="en-US" sz="1350" dirty="0"/>
          </a:p>
          <a:p>
            <a:pPr marL="214313" indent="-214313">
              <a:buFontTx/>
              <a:buChar char="-"/>
            </a:pPr>
            <a:r>
              <a:rPr lang="en-US" sz="1350" dirty="0"/>
              <a:t>Doesn’t have to be a strict MAX(count0, count1, …, </a:t>
            </a:r>
            <a:r>
              <a:rPr lang="en-US" sz="1350" dirty="0" err="1"/>
              <a:t>countN</a:t>
            </a:r>
            <a:r>
              <a:rPr lang="en-US" sz="1350" dirty="0"/>
              <a:t>) determination.  Can be a probability distribution at a specific level (hosts are configured with multiple DNS servers)</a:t>
            </a:r>
          </a:p>
        </p:txBody>
      </p:sp>
    </p:spTree>
    <p:extLst>
      <p:ext uri="{BB962C8B-B14F-4D97-AF65-F5344CB8AC3E}">
        <p14:creationId xmlns:p14="http://schemas.microsoft.com/office/powerpoint/2010/main" val="1884285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abnormal?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This algorithm is part of the data preparation stage of an ML pipeline.</a:t>
            </a:r>
          </a:p>
          <a:p>
            <a:r>
              <a:rPr lang="en-US" dirty="0" smtClean="0"/>
              <a:t>The goal is to isolate potential anomalies away from noise and normal samples as cleanly as possible, so ML algorithms can work effectively.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383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Visualization: Isolating anomalies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493" y="2208276"/>
            <a:ext cx="3075813" cy="307581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764520" y="3283285"/>
            <a:ext cx="5006340" cy="1131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Tx/>
              <a:buChar char="-"/>
            </a:pPr>
            <a:r>
              <a:rPr lang="en-US" sz="1350" dirty="0"/>
              <a:t>The circles on the circumference of this image are the nodes in the generalization graph</a:t>
            </a:r>
          </a:p>
          <a:p>
            <a:pPr marL="214313" indent="-214313">
              <a:buFontTx/>
              <a:buChar char="-"/>
            </a:pPr>
            <a:r>
              <a:rPr lang="en-US" sz="1350" dirty="0"/>
              <a:t>Sets of nodes with numbers next to them represent “normal”</a:t>
            </a:r>
          </a:p>
          <a:p>
            <a:pPr marL="214313" indent="-214313">
              <a:buFontTx/>
              <a:buChar char="-"/>
            </a:pPr>
            <a:r>
              <a:rPr lang="en-US" sz="1350" dirty="0"/>
              <a:t>Numbers reflect the number of tags</a:t>
            </a:r>
          </a:p>
          <a:p>
            <a:pPr marL="214313" indent="-214313">
              <a:buFontTx/>
              <a:buChar char="-"/>
            </a:pPr>
            <a:r>
              <a:rPr lang="en-US" sz="1350" dirty="0"/>
              <a:t>Anomalies are isolated in the southeast / southeast-east area. 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827135" y="2028271"/>
            <a:ext cx="27283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1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93303" y="4014805"/>
            <a:ext cx="27283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2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365042" y="2766328"/>
            <a:ext cx="27283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3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91577" y="2509189"/>
            <a:ext cx="27283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5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827135" y="5228599"/>
            <a:ext cx="27283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116842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Another Visualization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1" y="2217964"/>
            <a:ext cx="3118757" cy="311875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086100" y="4743450"/>
            <a:ext cx="496539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Anomalies (top-left and bottom) are cleanly separated from normal.</a:t>
            </a:r>
          </a:p>
        </p:txBody>
      </p:sp>
    </p:spTree>
    <p:extLst>
      <p:ext uri="{BB962C8B-B14F-4D97-AF65-F5344CB8AC3E}">
        <p14:creationId xmlns:p14="http://schemas.microsoft.com/office/powerpoint/2010/main" val="415931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steps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Add multiple layers of hierarchy.  In this presentation, only a single order of generalization was discussed. (“internal” can be generalized to “host”)</a:t>
            </a:r>
          </a:p>
          <a:p>
            <a:r>
              <a:rPr lang="en-US" dirty="0" smtClean="0"/>
              <a:t>Query syntax to determine what is normal.. A query language for the graph (probably modified version of existing tool)</a:t>
            </a:r>
          </a:p>
          <a:p>
            <a:r>
              <a:rPr lang="en-US" dirty="0" smtClean="0"/>
              <a:t>Validation</a:t>
            </a:r>
          </a:p>
          <a:p>
            <a:pPr lvl="1"/>
            <a:r>
              <a:rPr lang="en-US" dirty="0" smtClean="0"/>
              <a:t>Formal description coming (w/ Dave)</a:t>
            </a:r>
          </a:p>
          <a:p>
            <a:pPr lvl="1"/>
            <a:r>
              <a:rPr lang="en-US" dirty="0" smtClean="0"/>
              <a:t>ML community validation (under NDA)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6222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54200"/>
            <a:ext cx="8229600" cy="4525963"/>
          </a:xfrm>
        </p:spPr>
        <p:txBody>
          <a:bodyPr>
            <a:normAutofit fontScale="62500" lnSpcReduction="20000"/>
          </a:bodyPr>
          <a:lstStyle/>
          <a:p>
            <a:r>
              <a:rPr lang="en-US" strike="sngStrike" dirty="0" smtClean="0"/>
              <a:t>Introduction</a:t>
            </a:r>
            <a:r>
              <a:rPr lang="en-US" dirty="0" smtClean="0"/>
              <a:t> </a:t>
            </a:r>
            <a:r>
              <a:rPr lang="en-US" dirty="0"/>
              <a:t> </a:t>
            </a:r>
            <a:r>
              <a:rPr lang="en-US" dirty="0" smtClean="0"/>
              <a:t>                                                                             25 minutes                           </a:t>
            </a:r>
            <a:endParaRPr lang="en-US" dirty="0"/>
          </a:p>
          <a:p>
            <a:pPr lvl="1"/>
            <a:r>
              <a:rPr lang="en-US" strike="sngStrike" dirty="0" smtClean="0"/>
              <a:t>What is an ML application?</a:t>
            </a:r>
          </a:p>
          <a:p>
            <a:pPr lvl="1"/>
            <a:r>
              <a:rPr lang="en-US" strike="sngStrike" dirty="0" smtClean="0"/>
              <a:t>So What Are Anomalies?</a:t>
            </a:r>
            <a:endParaRPr lang="en-US" strike="sngStrike" dirty="0"/>
          </a:p>
          <a:p>
            <a:pPr lvl="1"/>
            <a:r>
              <a:rPr lang="en-US" strike="sngStrike" dirty="0" smtClean="0"/>
              <a:t>Anomaly Detection Schemes</a:t>
            </a:r>
          </a:p>
          <a:p>
            <a:pPr lvl="1"/>
            <a:r>
              <a:rPr lang="en-US" strike="sngStrike" dirty="0" smtClean="0"/>
              <a:t>A bit on k-Nearest Neighbors</a:t>
            </a:r>
          </a:p>
          <a:p>
            <a:pPr lvl="1"/>
            <a:r>
              <a:rPr lang="en-US" strike="sngStrike" dirty="0" smtClean="0"/>
              <a:t>Why algorithms like k-NN or K-Means aren’t the endgame</a:t>
            </a:r>
          </a:p>
          <a:p>
            <a:endParaRPr lang="en-US" dirty="0" smtClean="0"/>
          </a:p>
          <a:p>
            <a:r>
              <a:rPr lang="en-US" strike="sngStrike" dirty="0" smtClean="0"/>
              <a:t>Derick on Generalization Graphs for Machine Learning</a:t>
            </a:r>
            <a:r>
              <a:rPr lang="en-US" dirty="0" smtClean="0"/>
              <a:t>    25 minutes</a:t>
            </a:r>
          </a:p>
          <a:p>
            <a:endParaRPr lang="en-US" dirty="0" smtClean="0"/>
          </a:p>
          <a:p>
            <a:r>
              <a:rPr lang="en-US" dirty="0" smtClean="0"/>
              <a:t>Ed on Anomaly Detection Prototypes                                    25 minutes</a:t>
            </a:r>
          </a:p>
          <a:p>
            <a:endParaRPr lang="en-US" dirty="0"/>
          </a:p>
          <a:p>
            <a:r>
              <a:rPr lang="en-US" dirty="0" smtClean="0"/>
              <a:t>Business Models for ML Discussion</a:t>
            </a:r>
          </a:p>
          <a:p>
            <a:endParaRPr lang="en-US" dirty="0"/>
          </a:p>
          <a:p>
            <a:r>
              <a:rPr lang="en-US" dirty="0" smtClean="0"/>
              <a:t>Q&amp;A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772246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algn="ctr"/>
            <a:r>
              <a:rPr lang="en-US" dirty="0" smtClean="0"/>
              <a:t>Naïve Bayes</a:t>
            </a:r>
          </a:p>
        </p:txBody>
      </p:sp>
      <p:sp>
        <p:nvSpPr>
          <p:cNvPr id="8" name="Content Placeholder 5"/>
          <p:cNvSpPr>
            <a:spLocks noGrp="1"/>
          </p:cNvSpPr>
          <p:nvPr>
            <p:ph sz="half" idx="1"/>
          </p:nvPr>
        </p:nvSpPr>
        <p:spPr>
          <a:xfrm>
            <a:off x="4572000" y="1600200"/>
            <a:ext cx="3886200" cy="3263504"/>
          </a:xfrm>
        </p:spPr>
        <p:txBody>
          <a:bodyPr/>
          <a:lstStyle/>
          <a:p>
            <a:pPr algn="ctr"/>
            <a:r>
              <a:rPr lang="en-US" dirty="0" smtClean="0"/>
              <a:t>k Nearest Neighbor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427846" y="4339828"/>
            <a:ext cx="2287807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2.8 million samples</a:t>
            </a:r>
            <a:endParaRPr lang="en-US" sz="2100" dirty="0"/>
          </a:p>
        </p:txBody>
      </p:sp>
      <p:sp>
        <p:nvSpPr>
          <p:cNvPr id="7" name="TextBox 6"/>
          <p:cNvSpPr txBox="1"/>
          <p:nvPr/>
        </p:nvSpPr>
        <p:spPr>
          <a:xfrm>
            <a:off x="5466446" y="4339828"/>
            <a:ext cx="2023311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500,000 samples</a:t>
            </a:r>
            <a:endParaRPr lang="en-US" sz="21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3961" y="2422327"/>
            <a:ext cx="3267075" cy="16192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361" y="2419350"/>
            <a:ext cx="3152775" cy="159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086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700" dirty="0"/>
              <a:t>Agenda</a:t>
            </a:r>
            <a:endParaRPr lang="en-US" sz="27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2226469"/>
            <a:ext cx="7886700" cy="3263504"/>
          </a:xfrm>
        </p:spPr>
        <p:txBody>
          <a:bodyPr/>
          <a:lstStyle/>
          <a:p>
            <a:r>
              <a:rPr lang="en-US" dirty="0" smtClean="0"/>
              <a:t>Supervised Learning</a:t>
            </a:r>
          </a:p>
          <a:p>
            <a:pPr lvl="1"/>
            <a:r>
              <a:rPr lang="en-US" dirty="0" smtClean="0"/>
              <a:t>Why Supervised vs. Unsupervised?</a:t>
            </a:r>
          </a:p>
          <a:p>
            <a:r>
              <a:rPr lang="en-US" dirty="0" smtClean="0"/>
              <a:t>Algorithms</a:t>
            </a:r>
          </a:p>
          <a:p>
            <a:r>
              <a:rPr lang="en-US" dirty="0" smtClean="0"/>
              <a:t>Dataset(s)</a:t>
            </a:r>
          </a:p>
          <a:p>
            <a:r>
              <a:rPr lang="en-US" dirty="0" smtClean="0"/>
              <a:t>Results</a:t>
            </a:r>
          </a:p>
          <a:p>
            <a:r>
              <a:rPr lang="en-US" dirty="0" smtClean="0"/>
              <a:t>Where do we go from here?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2050" y="1847850"/>
            <a:ext cx="381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644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 smtClean="0"/>
              <a:t>Supervised vs. Unsupervised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2302990"/>
            <a:ext cx="3886200" cy="3263504"/>
          </a:xfrm>
        </p:spPr>
        <p:txBody>
          <a:bodyPr/>
          <a:lstStyle/>
          <a:p>
            <a:r>
              <a:rPr lang="en-US" dirty="0" smtClean="0"/>
              <a:t>Supervised Learning</a:t>
            </a:r>
          </a:p>
          <a:p>
            <a:pPr lvl="1"/>
            <a:r>
              <a:rPr lang="en-US" sz="1350" dirty="0"/>
              <a:t>Defines the effect one set of observations (inputs) has on another set of observations (output)</a:t>
            </a:r>
          </a:p>
          <a:p>
            <a:pPr lvl="1"/>
            <a:endParaRPr lang="en-US" sz="1350" dirty="0"/>
          </a:p>
          <a:p>
            <a:r>
              <a:rPr lang="en-US" dirty="0" smtClean="0"/>
              <a:t>Unsupervised Learning</a:t>
            </a:r>
          </a:p>
          <a:p>
            <a:pPr lvl="1"/>
            <a:r>
              <a:rPr lang="en-US" sz="1350" dirty="0"/>
              <a:t>All observations assumed to be caused by latent variables</a:t>
            </a:r>
            <a:r>
              <a:rPr lang="en-US" sz="1050" dirty="0"/>
              <a:t> (observations assumed to be at the end of the causal chain)</a:t>
            </a:r>
            <a:endParaRPr lang="en-US" sz="135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1537" y="2488981"/>
            <a:ext cx="4082600" cy="2550340"/>
          </a:xfrm>
        </p:spPr>
      </p:pic>
    </p:spTree>
    <p:extLst>
      <p:ext uri="{BB962C8B-B14F-4D97-AF65-F5344CB8AC3E}">
        <p14:creationId xmlns:p14="http://schemas.microsoft.com/office/powerpoint/2010/main" val="1538624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Dataset(s) used for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CTU-13 Dataset</a:t>
            </a:r>
          </a:p>
          <a:p>
            <a:pPr lvl="1"/>
            <a:r>
              <a:rPr lang="en-US" sz="1350" dirty="0"/>
              <a:t>Captured within CTU University (Czech Republic)</a:t>
            </a:r>
          </a:p>
          <a:p>
            <a:pPr lvl="1"/>
            <a:r>
              <a:rPr lang="en-US" sz="1350" dirty="0"/>
              <a:t>Tons of labeled data</a:t>
            </a:r>
          </a:p>
          <a:p>
            <a:pPr lvl="2"/>
            <a:r>
              <a:rPr lang="en-US" sz="1050" dirty="0"/>
              <a:t>Botnets</a:t>
            </a:r>
          </a:p>
          <a:p>
            <a:pPr lvl="2"/>
            <a:r>
              <a:rPr lang="en-US" sz="1050" dirty="0" err="1"/>
              <a:t>DDoS</a:t>
            </a:r>
            <a:endParaRPr lang="en-US" sz="1050" dirty="0"/>
          </a:p>
          <a:p>
            <a:pPr lvl="2"/>
            <a:r>
              <a:rPr lang="en-US" sz="1050" dirty="0"/>
              <a:t>Spam</a:t>
            </a:r>
          </a:p>
          <a:p>
            <a:pPr lvl="2"/>
            <a:r>
              <a:rPr lang="en-US" sz="1050" dirty="0" err="1"/>
              <a:t>PortScans</a:t>
            </a:r>
            <a:endParaRPr lang="en-US" sz="1050" dirty="0"/>
          </a:p>
          <a:p>
            <a:pPr lvl="2"/>
            <a:r>
              <a:rPr lang="en-US" sz="1050" dirty="0" err="1"/>
              <a:t>ClickFraud</a:t>
            </a:r>
            <a:endParaRPr lang="en-US" sz="1050" dirty="0"/>
          </a:p>
          <a:p>
            <a:pPr lvl="2"/>
            <a:r>
              <a:rPr lang="en-US" sz="1050" dirty="0"/>
              <a:t>Etc.</a:t>
            </a:r>
          </a:p>
          <a:p>
            <a:pPr lvl="1"/>
            <a:r>
              <a:rPr lang="en-US" sz="1350" dirty="0"/>
              <a:t>~ 95GB of data</a:t>
            </a:r>
          </a:p>
          <a:p>
            <a:pPr lvl="2"/>
            <a:r>
              <a:rPr lang="en-US" sz="1050" dirty="0"/>
              <a:t>PCAPs</a:t>
            </a:r>
          </a:p>
          <a:p>
            <a:pPr lvl="2"/>
            <a:r>
              <a:rPr lang="en-US" sz="1050" dirty="0" err="1"/>
              <a:t>Netflow</a:t>
            </a:r>
            <a:endParaRPr lang="en-US" sz="1050" dirty="0"/>
          </a:p>
          <a:p>
            <a:pPr lvl="1"/>
            <a:r>
              <a:rPr lang="en-US" sz="1350" dirty="0"/>
              <a:t>ALREADY LABELED (important(sort of))</a:t>
            </a:r>
            <a:endParaRPr lang="en-US" sz="135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5850" y="2226469"/>
            <a:ext cx="3672800" cy="3263504"/>
          </a:xfrm>
        </p:spPr>
      </p:pic>
    </p:spTree>
    <p:extLst>
      <p:ext uri="{BB962C8B-B14F-4D97-AF65-F5344CB8AC3E}">
        <p14:creationId xmlns:p14="http://schemas.microsoft.com/office/powerpoint/2010/main" val="1805293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70019"/>
          </a:xfrm>
        </p:spPr>
        <p:txBody>
          <a:bodyPr>
            <a:normAutofit/>
          </a:bodyPr>
          <a:lstStyle/>
          <a:p>
            <a:r>
              <a:rPr lang="en-US" dirty="0" smtClean="0"/>
              <a:t>Summary: Issues/Challenges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924" y="942974"/>
            <a:ext cx="2609734" cy="2202615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3342" y="942975"/>
            <a:ext cx="8429625" cy="5915025"/>
          </a:xfrm>
        </p:spPr>
        <p:txBody>
          <a:bodyPr>
            <a:normAutofit fontScale="62500" lnSpcReduction="20000"/>
          </a:bodyPr>
          <a:lstStyle/>
          <a:p>
            <a:r>
              <a:rPr lang="en-US" sz="2200" dirty="0" smtClean="0"/>
              <a:t>Is there a unique model that we can  use?</a:t>
            </a:r>
          </a:p>
          <a:p>
            <a:pPr lvl="1"/>
            <a:r>
              <a:rPr lang="en-US" sz="2100" dirty="0" smtClean="0"/>
              <a:t>Probably not, as </a:t>
            </a:r>
            <a:r>
              <a:rPr lang="en-US" sz="2100" dirty="0" smtClean="0">
                <a:sym typeface="Wingdings"/>
              </a:rPr>
              <a:t>CSNSE </a:t>
            </a:r>
            <a:r>
              <a:rPr lang="en-US" sz="2100" dirty="0">
                <a:sym typeface="Wingdings"/>
              </a:rPr>
              <a:t>infrastructure varies </a:t>
            </a:r>
            <a:r>
              <a:rPr lang="en-US" sz="2100" dirty="0" smtClean="0">
                <a:sym typeface="Wingdings"/>
              </a:rPr>
              <a:t>widely</a:t>
            </a:r>
            <a:endParaRPr lang="en-US" sz="2100" dirty="0" smtClean="0"/>
          </a:p>
          <a:p>
            <a:pPr lvl="1"/>
            <a:r>
              <a:rPr lang="en-US" sz="2100" dirty="0">
                <a:sym typeface="Wingdings"/>
              </a:rPr>
              <a:t>Concept Drift</a:t>
            </a:r>
          </a:p>
          <a:p>
            <a:pPr lvl="1"/>
            <a:r>
              <a:rPr lang="en-US" sz="2100" dirty="0" smtClean="0">
                <a:sym typeface="Wingdings"/>
              </a:rPr>
              <a:t>Averaging models over training sets and over time will help</a:t>
            </a:r>
          </a:p>
          <a:p>
            <a:pPr lvl="1"/>
            <a:r>
              <a:rPr lang="en-US" sz="2100" dirty="0" smtClean="0">
                <a:sym typeface="Wingdings"/>
              </a:rPr>
              <a:t>Scores</a:t>
            </a:r>
          </a:p>
          <a:p>
            <a:pPr marL="457200" lvl="1" indent="0">
              <a:buNone/>
            </a:pPr>
            <a:endParaRPr lang="en-US" sz="1700" dirty="0" smtClean="0"/>
          </a:p>
          <a:p>
            <a:r>
              <a:rPr lang="en-US" sz="2200" dirty="0" smtClean="0"/>
              <a:t>Network data is </a:t>
            </a:r>
            <a:r>
              <a:rPr lang="en-US" sz="2200" i="1" dirty="0" smtClean="0"/>
              <a:t>non-perceptual</a:t>
            </a:r>
            <a:endParaRPr lang="en-US" sz="2200" dirty="0" smtClean="0"/>
          </a:p>
          <a:p>
            <a:pPr lvl="1"/>
            <a:r>
              <a:rPr lang="en-US" sz="2100" dirty="0" smtClean="0"/>
              <a:t>Does the Manifold Hypothesis hold for non-perceptual data sets?</a:t>
            </a:r>
          </a:p>
          <a:p>
            <a:pPr lvl="1"/>
            <a:r>
              <a:rPr lang="en-US" sz="2100" dirty="0" smtClean="0"/>
              <a:t>Seems to (Google PUE, etc)</a:t>
            </a:r>
          </a:p>
          <a:p>
            <a:endParaRPr lang="en-US" sz="1200" dirty="0" smtClean="0"/>
          </a:p>
          <a:p>
            <a:r>
              <a:rPr lang="en-US" sz="2200" dirty="0" smtClean="0"/>
              <a:t>Unlabeled vs. Labeled Data</a:t>
            </a:r>
          </a:p>
          <a:p>
            <a:pPr lvl="1"/>
            <a:r>
              <a:rPr lang="en-US" sz="2100" dirty="0" smtClean="0"/>
              <a:t>Most commercial successes in ML have come with deep supervised </a:t>
            </a:r>
          </a:p>
          <a:p>
            <a:pPr lvl="1"/>
            <a:r>
              <a:rPr lang="en-US" sz="2100" dirty="0" smtClean="0">
                <a:sym typeface="Wingdings"/>
              </a:rPr>
              <a:t>We don’t have ready access to large labeled data sets (always a problem)</a:t>
            </a:r>
          </a:p>
          <a:p>
            <a:pPr marL="0" indent="0">
              <a:buNone/>
            </a:pPr>
            <a:endParaRPr lang="en-US" sz="1200" dirty="0" smtClean="0">
              <a:sym typeface="Wingdings"/>
            </a:endParaRPr>
          </a:p>
          <a:p>
            <a:r>
              <a:rPr lang="en-US" sz="2200" dirty="0" smtClean="0">
                <a:sym typeface="Wingdings"/>
              </a:rPr>
              <a:t>Time Series Data</a:t>
            </a:r>
          </a:p>
          <a:p>
            <a:pPr lvl="1"/>
            <a:r>
              <a:rPr lang="en-US" sz="2100" dirty="0" smtClean="0">
                <a:sym typeface="Wingdings"/>
              </a:rPr>
              <a:t>With the exception of Recurrent Neural Networks, most  ANNs do not explicitly model time</a:t>
            </a:r>
          </a:p>
          <a:p>
            <a:pPr lvl="1"/>
            <a:r>
              <a:rPr lang="en-US" sz="2100" dirty="0" smtClean="0">
                <a:sym typeface="Wingdings"/>
              </a:rPr>
              <a:t>Flow data/sampling</a:t>
            </a:r>
          </a:p>
          <a:p>
            <a:pPr lvl="1"/>
            <a:endParaRPr lang="en-US" sz="1200" dirty="0" smtClean="0">
              <a:sym typeface="Wingdings"/>
            </a:endParaRPr>
          </a:p>
          <a:p>
            <a:r>
              <a:rPr lang="en-US" sz="2200" dirty="0" smtClean="0">
                <a:sym typeface="Wingdings"/>
              </a:rPr>
              <a:t>Training vs. {prediction,classification} Complexity</a:t>
            </a:r>
          </a:p>
          <a:p>
            <a:pPr lvl="1"/>
            <a:r>
              <a:rPr lang="en-US" sz="1900" dirty="0" smtClean="0">
                <a:sym typeface="Wingdings"/>
              </a:rPr>
              <a:t>Stochastic (online) vs. Batch vs. Mini-batch</a:t>
            </a:r>
          </a:p>
          <a:p>
            <a:pPr lvl="1"/>
            <a:r>
              <a:rPr lang="en-US" sz="1900" dirty="0" smtClean="0">
                <a:sym typeface="Wingdings"/>
              </a:rPr>
              <a:t>Where are the computational bottlenecks/interaction with real time requirements?</a:t>
            </a:r>
          </a:p>
          <a:p>
            <a:pPr lvl="1"/>
            <a:endParaRPr lang="en-US" sz="1600" dirty="0" smtClean="0">
              <a:sym typeface="Wingdings"/>
            </a:endParaRPr>
          </a:p>
          <a:p>
            <a:r>
              <a:rPr lang="en-US" sz="2200" dirty="0">
                <a:sym typeface="Wingdings"/>
              </a:rPr>
              <a:t>Technical Skills</a:t>
            </a:r>
          </a:p>
          <a:p>
            <a:pPr lvl="1"/>
            <a:r>
              <a:rPr lang="en-US" sz="1900" dirty="0">
                <a:sym typeface="Wingdings"/>
              </a:rPr>
              <a:t>ML today is largely a technical (</a:t>
            </a:r>
            <a:r>
              <a:rPr lang="en-US" sz="2100" dirty="0">
                <a:sym typeface="Wingdings"/>
              </a:rPr>
              <a:t>mathematical</a:t>
            </a:r>
            <a:r>
              <a:rPr lang="en-US" sz="1900" dirty="0">
                <a:sym typeface="Wingdings"/>
              </a:rPr>
              <a:t>) </a:t>
            </a:r>
            <a:r>
              <a:rPr lang="en-US" sz="1900" dirty="0" smtClean="0">
                <a:sym typeface="Wingdings"/>
              </a:rPr>
              <a:t>discipline</a:t>
            </a:r>
          </a:p>
          <a:p>
            <a:pPr lvl="1"/>
            <a:endParaRPr lang="en-US" sz="1900" dirty="0" smtClean="0">
              <a:sym typeface="Wingdings"/>
            </a:endParaRPr>
          </a:p>
          <a:p>
            <a:r>
              <a:rPr lang="en-US" sz="2400" dirty="0" smtClean="0"/>
              <a:t>Locating Attack Signals</a:t>
            </a:r>
          </a:p>
          <a:p>
            <a:pPr lvl="1"/>
            <a:r>
              <a:rPr lang="en-US" sz="2000" dirty="0" smtClean="0"/>
              <a:t>For example, some internal attacks can </a:t>
            </a:r>
            <a:r>
              <a:rPr lang="en-US" sz="2000" dirty="0"/>
              <a:t>in general only be discovered by correlating “weak” </a:t>
            </a:r>
            <a:r>
              <a:rPr lang="en-US" sz="2000" dirty="0" smtClean="0"/>
              <a:t>signals over time</a:t>
            </a:r>
          </a:p>
          <a:p>
            <a:pPr lvl="1"/>
            <a:endParaRPr lang="en-US" sz="2000" dirty="0" smtClean="0"/>
          </a:p>
          <a:p>
            <a:r>
              <a:rPr lang="en-US" sz="2400" dirty="0" smtClean="0"/>
              <a:t>Unique attacks against the threat monitoring /remediation system</a:t>
            </a:r>
          </a:p>
          <a:p>
            <a:pPr lvl="1"/>
            <a:r>
              <a:rPr lang="en-US" sz="2000" dirty="0" smtClean="0"/>
              <a:t>Training set poisoning </a:t>
            </a:r>
            <a:endParaRPr lang="en-US" sz="2000" dirty="0"/>
          </a:p>
          <a:p>
            <a:pPr lvl="1"/>
            <a:endParaRPr lang="en-US" sz="2100" dirty="0">
              <a:sym typeface="Wingdings"/>
            </a:endParaRPr>
          </a:p>
          <a:p>
            <a:endParaRPr lang="en-US" sz="2300" dirty="0">
              <a:sym typeface="Wingdings"/>
            </a:endParaRPr>
          </a:p>
          <a:p>
            <a:endParaRPr lang="en-US" sz="1100" dirty="0" smtClean="0">
              <a:sym typeface="Wingdings"/>
            </a:endParaRPr>
          </a:p>
        </p:txBody>
      </p:sp>
    </p:spTree>
    <p:extLst>
      <p:ext uri="{BB962C8B-B14F-4D97-AF65-F5344CB8AC3E}">
        <p14:creationId xmlns:p14="http://schemas.microsoft.com/office/powerpoint/2010/main" val="1869441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6" end="2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8" end="2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9" end="2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Dataset(s) used for analysis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663" y="1994245"/>
            <a:ext cx="7686675" cy="3718324"/>
          </a:xfrm>
        </p:spPr>
      </p:pic>
    </p:spTree>
    <p:extLst>
      <p:ext uri="{BB962C8B-B14F-4D97-AF65-F5344CB8AC3E}">
        <p14:creationId xmlns:p14="http://schemas.microsoft.com/office/powerpoint/2010/main" val="1924587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Algorithms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Lots and lots of algorithms</a:t>
            </a:r>
          </a:p>
          <a:p>
            <a:r>
              <a:rPr lang="en-US" dirty="0" smtClean="0"/>
              <a:t>Supervised Learning to start</a:t>
            </a:r>
          </a:p>
          <a:p>
            <a:pPr lvl="1"/>
            <a:r>
              <a:rPr lang="en-US" dirty="0" smtClean="0"/>
              <a:t>Occam's Razor</a:t>
            </a:r>
          </a:p>
          <a:p>
            <a:r>
              <a:rPr lang="en-US" dirty="0" smtClean="0"/>
              <a:t>Starting point</a:t>
            </a:r>
          </a:p>
          <a:p>
            <a:pPr lvl="1"/>
            <a:r>
              <a:rPr lang="en-US" dirty="0" smtClean="0"/>
              <a:t>k Nearest </a:t>
            </a:r>
            <a:r>
              <a:rPr lang="en-US" dirty="0" smtClean="0"/>
              <a:t>Neighbors</a:t>
            </a:r>
            <a:endParaRPr lang="en-US" dirty="0" smtClean="0"/>
          </a:p>
          <a:p>
            <a:pPr lvl="1"/>
            <a:r>
              <a:rPr lang="en-US" dirty="0" smtClean="0"/>
              <a:t>Naïve Bayes</a:t>
            </a:r>
            <a:endParaRPr lang="en-US" dirty="0"/>
          </a:p>
        </p:txBody>
      </p:sp>
      <p:pic>
        <p:nvPicPr>
          <p:cNvPr id="5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2080" y="2302990"/>
            <a:ext cx="4361357" cy="2554165"/>
          </a:xfrm>
          <a:prstGeom prst="rect">
            <a:avLst/>
          </a:prstGeom>
        </p:spPr>
      </p:pic>
      <p:sp>
        <p:nvSpPr>
          <p:cNvPr id="6" name="Frame 5"/>
          <p:cNvSpPr/>
          <p:nvPr/>
        </p:nvSpPr>
        <p:spPr>
          <a:xfrm>
            <a:off x="7282543" y="3970940"/>
            <a:ext cx="640080" cy="189187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sp>
        <p:nvSpPr>
          <p:cNvPr id="7" name="Frame 6"/>
          <p:cNvSpPr/>
          <p:nvPr/>
        </p:nvSpPr>
        <p:spPr>
          <a:xfrm>
            <a:off x="7282543" y="4485459"/>
            <a:ext cx="940526" cy="195943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9337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Naïve Bayes Classifier</a:t>
            </a:r>
            <a:endParaRPr lang="en-US" dirty="0"/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6591300" y="2446604"/>
            <a:ext cx="289379" cy="661074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562725" y="2101785"/>
            <a:ext cx="90210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/>
              <a:t>Likelihood</a:t>
            </a:r>
            <a:endParaRPr lang="en-US" sz="1350"/>
          </a:p>
        </p:txBody>
      </p:sp>
      <p:cxnSp>
        <p:nvCxnSpPr>
          <p:cNvPr id="17" name="Straight Arrow Connector 16"/>
          <p:cNvCxnSpPr/>
          <p:nvPr/>
        </p:nvCxnSpPr>
        <p:spPr>
          <a:xfrm flipH="1" flipV="1">
            <a:off x="4438650" y="2585103"/>
            <a:ext cx="257175" cy="577197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3495675" y="2308104"/>
            <a:ext cx="171758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Class </a:t>
            </a:r>
            <a:r>
              <a:rPr lang="en-US" sz="1350"/>
              <a:t>Prior Probability</a:t>
            </a:r>
            <a:endParaRPr lang="en-US" sz="1350"/>
          </a:p>
        </p:txBody>
      </p:sp>
      <p:cxnSp>
        <p:nvCxnSpPr>
          <p:cNvPr id="20" name="Straight Arrow Connector 19"/>
          <p:cNvCxnSpPr>
            <a:endCxn id="21" idx="0"/>
          </p:cNvCxnSpPr>
          <p:nvPr/>
        </p:nvCxnSpPr>
        <p:spPr>
          <a:xfrm flipH="1">
            <a:off x="2216454" y="3943350"/>
            <a:ext cx="60022" cy="820288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404501" y="4763638"/>
            <a:ext cx="162390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/>
              <a:t>Posterior Probability</a:t>
            </a:r>
            <a:endParaRPr lang="en-US" sz="1350"/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5886450" y="4094799"/>
            <a:ext cx="676275" cy="877927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5886451" y="5140479"/>
            <a:ext cx="201516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Predictor Prior Probability</a:t>
            </a:r>
            <a:endParaRPr lang="en-US" sz="1350" dirty="0"/>
          </a:p>
        </p:txBody>
      </p:sp>
      <p:graphicFrame>
        <p:nvGraphicFramePr>
          <p:cNvPr id="27" name="Object 26"/>
          <p:cNvGraphicFramePr>
            <a:graphicFrameLocks noChangeAspect="1"/>
          </p:cNvGraphicFramePr>
          <p:nvPr>
            <p:extLst/>
          </p:nvPr>
        </p:nvGraphicFramePr>
        <p:xfrm>
          <a:off x="990189" y="3124325"/>
          <a:ext cx="6858000" cy="10322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0" r:id="rId4" imgW="69926200" imgH="10528300" progId="">
                  <p:embed/>
                </p:oleObj>
              </mc:Choice>
              <mc:Fallback>
                <p:oleObj r:id="rId4" imgW="69926200" imgH="1052830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90189" y="3124325"/>
                        <a:ext cx="6858000" cy="10322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115" y="1153716"/>
            <a:ext cx="2227049" cy="19431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490722" y="5534406"/>
            <a:ext cx="388067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P(Y|X) = P(Y)P(X|Y) / P(X)? – maybe rewrite like this?</a:t>
            </a:r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689856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Naïve Bayes Algorithm</a:t>
            </a:r>
            <a:endParaRPr lang="en-US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1828800" y="2200275"/>
            <a:ext cx="6172200" cy="4057650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2100" dirty="0"/>
              <a:t>For each value </a:t>
            </a:r>
            <a:r>
              <a:rPr lang="en-US" altLang="en-US" sz="2100" dirty="0" err="1"/>
              <a:t>y</a:t>
            </a:r>
            <a:r>
              <a:rPr lang="en-US" altLang="en-US" sz="2100" baseline="-25000" dirty="0" err="1"/>
              <a:t>k</a:t>
            </a:r>
            <a:endParaRPr lang="en-US" altLang="en-US" sz="2100" baseline="-25000" dirty="0"/>
          </a:p>
          <a:p>
            <a:pPr lvl="1"/>
            <a:r>
              <a:rPr lang="en-US" altLang="en-US" sz="1800" dirty="0"/>
              <a:t>Estimate P(Y = </a:t>
            </a:r>
            <a:r>
              <a:rPr lang="en-US" altLang="en-US" sz="1800" dirty="0" err="1"/>
              <a:t>y</a:t>
            </a:r>
            <a:r>
              <a:rPr lang="en-US" altLang="en-US" baseline="-25000" dirty="0" err="1"/>
              <a:t>k</a:t>
            </a:r>
            <a:r>
              <a:rPr lang="en-US" altLang="en-US" sz="1800" dirty="0"/>
              <a:t>) from the data.</a:t>
            </a:r>
          </a:p>
          <a:p>
            <a:pPr lvl="1"/>
            <a:r>
              <a:rPr lang="en-US" altLang="en-US" sz="1800" dirty="0"/>
              <a:t>For each value </a:t>
            </a:r>
            <a:r>
              <a:rPr lang="en-US" altLang="en-US" sz="1800" dirty="0" err="1"/>
              <a:t>x</a:t>
            </a:r>
            <a:r>
              <a:rPr lang="en-US" altLang="en-US" baseline="-25000" dirty="0" err="1"/>
              <a:t>ij</a:t>
            </a:r>
            <a:r>
              <a:rPr lang="en-US" altLang="en-US" sz="1800" dirty="0"/>
              <a:t> of each attribute X</a:t>
            </a:r>
            <a:r>
              <a:rPr lang="en-US" altLang="en-US" baseline="-25000" dirty="0"/>
              <a:t>i</a:t>
            </a:r>
          </a:p>
          <a:p>
            <a:pPr lvl="2"/>
            <a:r>
              <a:rPr lang="en-US" altLang="en-US" sz="1500" dirty="0"/>
              <a:t>Estimate P(X</a:t>
            </a:r>
            <a:r>
              <a:rPr lang="en-US" altLang="en-US" sz="2400" baseline="-25000" dirty="0"/>
              <a:t>i</a:t>
            </a:r>
            <a:r>
              <a:rPr lang="en-US" altLang="en-US" sz="1500" dirty="0"/>
              <a:t>=</a:t>
            </a:r>
            <a:r>
              <a:rPr lang="en-US" altLang="en-US" sz="1500" dirty="0" err="1"/>
              <a:t>x</a:t>
            </a:r>
            <a:r>
              <a:rPr lang="en-US" altLang="en-US" sz="2400" baseline="-25000" dirty="0" err="1"/>
              <a:t>ij</a:t>
            </a:r>
            <a:r>
              <a:rPr lang="en-US" altLang="en-US" sz="1500" dirty="0"/>
              <a:t> | Y = </a:t>
            </a:r>
            <a:r>
              <a:rPr lang="en-US" altLang="en-US" sz="1500" dirty="0" err="1"/>
              <a:t>y</a:t>
            </a:r>
            <a:r>
              <a:rPr lang="en-US" altLang="en-US" sz="2400" baseline="-25000" dirty="0" err="1"/>
              <a:t>k</a:t>
            </a:r>
            <a:r>
              <a:rPr lang="en-US" altLang="en-US" sz="1500" dirty="0"/>
              <a:t>)</a:t>
            </a:r>
          </a:p>
          <a:p>
            <a:r>
              <a:rPr lang="en-US" altLang="en-US" sz="2100" dirty="0"/>
              <a:t>Classify a new point via:</a:t>
            </a:r>
          </a:p>
          <a:p>
            <a:endParaRPr lang="en-US" altLang="en-US" sz="2100" dirty="0"/>
          </a:p>
          <a:p>
            <a:endParaRPr lang="en-US" altLang="en-US" sz="2100" dirty="0"/>
          </a:p>
          <a:p>
            <a:r>
              <a:rPr lang="en-US" altLang="en-US" sz="2100" dirty="0"/>
              <a:t>In practice, the independence assumption doesn’t often hold true, but Naïve Bayes performs very well despite it.</a:t>
            </a:r>
          </a:p>
          <a:p>
            <a:endParaRPr lang="en-US" altLang="en-US" sz="2100" dirty="0"/>
          </a:p>
        </p:txBody>
      </p:sp>
      <p:pic>
        <p:nvPicPr>
          <p:cNvPr id="6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7450" y="1811294"/>
            <a:ext cx="2628900" cy="1931436"/>
          </a:xfr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013" y="3881438"/>
            <a:ext cx="6657975" cy="69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743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965482"/>
            <a:ext cx="3857625" cy="58518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Naïve Bayes Classifier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55745" y="1765620"/>
          <a:ext cx="4675974" cy="14329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8658"/>
                <a:gridCol w="1558658"/>
                <a:gridCol w="1558658"/>
              </a:tblGrid>
              <a:tr h="29097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 smtClean="0"/>
                        <a:t>SrcIP</a:t>
                      </a:r>
                      <a:endParaRPr lang="en-US" sz="1400" dirty="0" smtClean="0"/>
                    </a:p>
                  </a:txBody>
                  <a:tcPr marL="68580" marR="68580" marT="34290" marB="34290"/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Label</a:t>
                      </a:r>
                    </a:p>
                  </a:txBody>
                  <a:tcPr marL="68580" marR="68580" marT="34290" marB="34290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285506"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Background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Botnet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</a:tr>
              <a:tr h="285506"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147.32.84.229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3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</a:tr>
              <a:tr h="285506"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147.32.84.165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4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</a:tr>
              <a:tr h="285506"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83.137.254.245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3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751080" y="1488620"/>
            <a:ext cx="133427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Frequency Table</a:t>
            </a:r>
            <a:endParaRPr lang="en-US" sz="1350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/>
          </p:nvPr>
        </p:nvGraphicFramePr>
        <p:xfrm>
          <a:off x="2063413" y="3682932"/>
          <a:ext cx="5095300" cy="1691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825"/>
                <a:gridCol w="1273825"/>
                <a:gridCol w="1273825"/>
                <a:gridCol w="1273825"/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 smtClean="0"/>
                        <a:t>SrcIP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Label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68580" marR="68580" marT="34290" marB="34290"/>
                </a:tc>
              </a:tr>
              <a:tr h="278130"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Background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Botnet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68580" marR="68580" marT="34290" marB="34290"/>
                </a:tc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147.32.84.229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3 / 9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5/14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147.32.84.165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4 / 9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4/14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83.137.254.245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 / 9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3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5/14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</a:tr>
              <a:tr h="278130"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9/14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5/14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68580" marR="68580" marT="34290" marB="34290"/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3991363" y="3384685"/>
            <a:ext cx="131337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/>
              <a:t>Likelihood </a:t>
            </a:r>
            <a:r>
              <a:rPr lang="en-US" sz="1350" dirty="0"/>
              <a:t>Table</a:t>
            </a:r>
            <a:endParaRPr lang="en-US" sz="1350" dirty="0"/>
          </a:p>
        </p:txBody>
      </p:sp>
      <p:sp>
        <p:nvSpPr>
          <p:cNvPr id="9" name="TextBox 8"/>
          <p:cNvSpPr txBox="1"/>
          <p:nvPr/>
        </p:nvSpPr>
        <p:spPr>
          <a:xfrm>
            <a:off x="5507109" y="1029241"/>
            <a:ext cx="3507443" cy="1223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Zero Frequency problem (Laplace Estimator) :</a:t>
            </a:r>
          </a:p>
          <a:p>
            <a:r>
              <a:rPr lang="en-US" sz="1050" dirty="0"/>
              <a:t>Add 1 to every count when an attribute value doesn’t occur. </a:t>
            </a:r>
          </a:p>
          <a:p>
            <a:endParaRPr lang="en-US" sz="1050" dirty="0"/>
          </a:p>
          <a:p>
            <a:r>
              <a:rPr lang="en-US" sz="1050" dirty="0"/>
              <a:t>Real Example over 2.8mil rows :</a:t>
            </a:r>
          </a:p>
          <a:p>
            <a:endParaRPr lang="en-US" sz="1050" dirty="0"/>
          </a:p>
          <a:p>
            <a:r>
              <a:rPr lang="en-US" sz="1050" dirty="0"/>
              <a:t>w/o Estimator : Accuracy = ~90%</a:t>
            </a:r>
          </a:p>
          <a:p>
            <a:r>
              <a:rPr lang="en-US" sz="1050" dirty="0"/>
              <a:t>w/ Estimator : Accuracy  = ~95%</a:t>
            </a:r>
            <a:endParaRPr lang="en-US" sz="1050" dirty="0"/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4371976" y="3384685"/>
            <a:ext cx="1135133" cy="956582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106773" y="3071658"/>
            <a:ext cx="34635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P(</a:t>
            </a:r>
            <a:r>
              <a:rPr lang="en-US" sz="1200" dirty="0" err="1"/>
              <a:t>x|C</a:t>
            </a:r>
            <a:r>
              <a:rPr lang="en-US" sz="1200" dirty="0"/>
              <a:t>) = P(142.32.84.229 | Background) = 3/9 = 0.33</a:t>
            </a:r>
          </a:p>
        </p:txBody>
      </p:sp>
      <p:cxnSp>
        <p:nvCxnSpPr>
          <p:cNvPr id="14" name="Straight Arrow Connector 13"/>
          <p:cNvCxnSpPr>
            <a:endCxn id="15" idx="3"/>
          </p:cNvCxnSpPr>
          <p:nvPr/>
        </p:nvCxnSpPr>
        <p:spPr>
          <a:xfrm flipH="1" flipV="1">
            <a:off x="1699336" y="5038139"/>
            <a:ext cx="1760464" cy="154182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1444" y="4784223"/>
            <a:ext cx="1667892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dirty="0"/>
              <a:t>P(C) = P(Background)</a:t>
            </a:r>
          </a:p>
          <a:p>
            <a:pPr algn="ctr"/>
            <a:r>
              <a:rPr lang="en-US" sz="1350" dirty="0"/>
              <a:t> = 9/14 = 0.64</a:t>
            </a:r>
            <a:endParaRPr lang="en-US" sz="1350" dirty="0"/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6796305" y="4397652"/>
            <a:ext cx="505627" cy="9716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342947" y="4341267"/>
            <a:ext cx="1826141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dirty="0"/>
              <a:t>P(x) = P(142.32.42.229)</a:t>
            </a:r>
          </a:p>
          <a:p>
            <a:pPr algn="ctr"/>
            <a:r>
              <a:rPr lang="en-US" sz="1350" dirty="0"/>
              <a:t>= 5/14 = .36</a:t>
            </a:r>
            <a:endParaRPr lang="en-US" sz="1350" dirty="0"/>
          </a:p>
        </p:txBody>
      </p:sp>
      <p:sp>
        <p:nvSpPr>
          <p:cNvPr id="23" name="TextBox 22"/>
          <p:cNvSpPr txBox="1"/>
          <p:nvPr/>
        </p:nvSpPr>
        <p:spPr>
          <a:xfrm>
            <a:off x="1552579" y="5666941"/>
            <a:ext cx="640931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Posterior Probability : P(</a:t>
            </a:r>
            <a:r>
              <a:rPr lang="en-US" sz="1350" dirty="0" err="1"/>
              <a:t>C|x</a:t>
            </a:r>
            <a:r>
              <a:rPr lang="en-US" sz="1350" dirty="0"/>
              <a:t>) = P(Background | 142.32.84.229) = 0.33 x 0.64 / 0.36 = 0.60</a:t>
            </a:r>
            <a:endParaRPr lang="en-US" sz="1350" dirty="0"/>
          </a:p>
        </p:txBody>
      </p:sp>
      <p:cxnSp>
        <p:nvCxnSpPr>
          <p:cNvPr id="25" name="Straight Arrow Connector 24"/>
          <p:cNvCxnSpPr/>
          <p:nvPr/>
        </p:nvCxnSpPr>
        <p:spPr>
          <a:xfrm flipV="1">
            <a:off x="4161322" y="1765621"/>
            <a:ext cx="1345787" cy="990807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3033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7502" y="857251"/>
            <a:ext cx="7886700" cy="99417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Where do we go from here?</a:t>
            </a:r>
            <a:br>
              <a:rPr lang="en-US" dirty="0" smtClean="0"/>
            </a:br>
            <a:r>
              <a:rPr lang="en-US" sz="2400" dirty="0"/>
              <a:t>(think systems approach)</a:t>
            </a: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20065" y="1923074"/>
            <a:ext cx="3924300" cy="4183857"/>
          </a:xfrm>
        </p:spPr>
        <p:txBody>
          <a:bodyPr>
            <a:normAutofit fontScale="40000" lnSpcReduction="20000"/>
          </a:bodyPr>
          <a:lstStyle/>
          <a:p>
            <a:r>
              <a:rPr lang="en-US" sz="3450" dirty="0"/>
              <a:t>Algorithms</a:t>
            </a:r>
          </a:p>
          <a:p>
            <a:pPr lvl="1"/>
            <a:r>
              <a:rPr lang="en-US" sz="2625" dirty="0" err="1"/>
              <a:t>Ensembling</a:t>
            </a:r>
            <a:endParaRPr lang="en-US" sz="2625" dirty="0"/>
          </a:p>
          <a:p>
            <a:pPr lvl="2"/>
            <a:r>
              <a:rPr lang="en-US" sz="2325" dirty="0"/>
              <a:t>Averaging multiple models run against datasets</a:t>
            </a:r>
          </a:p>
          <a:p>
            <a:pPr lvl="2"/>
            <a:r>
              <a:rPr lang="en-US" sz="2325" dirty="0" err="1"/>
              <a:t>Regularizer</a:t>
            </a:r>
            <a:r>
              <a:rPr lang="en-US" sz="2325" dirty="0"/>
              <a:t> (!)</a:t>
            </a:r>
          </a:p>
          <a:p>
            <a:pPr lvl="2"/>
            <a:r>
              <a:rPr lang="en-US" sz="2325" dirty="0"/>
              <a:t>Largest </a:t>
            </a:r>
            <a:r>
              <a:rPr lang="en-US" sz="2325" dirty="0" err="1"/>
              <a:t>kaggle</a:t>
            </a:r>
            <a:r>
              <a:rPr lang="en-US" sz="2325" dirty="0"/>
              <a:t> entry I’ve seen contained 3 levels of over 40 models run against roughly 93 engineered features</a:t>
            </a:r>
          </a:p>
          <a:p>
            <a:pPr marL="685800" lvl="2" indent="0">
              <a:buNone/>
            </a:pPr>
            <a:endParaRPr lang="en-US" sz="1050" dirty="0"/>
          </a:p>
          <a:p>
            <a:pPr lvl="1"/>
            <a:r>
              <a:rPr lang="en-US" sz="2700" dirty="0"/>
              <a:t>Unsupervised Learning</a:t>
            </a:r>
          </a:p>
          <a:p>
            <a:pPr lvl="2"/>
            <a:r>
              <a:rPr lang="en-US" sz="2700" dirty="0"/>
              <a:t>Latent feature discovery</a:t>
            </a:r>
          </a:p>
          <a:p>
            <a:pPr marL="685800" lvl="2" indent="0">
              <a:buNone/>
            </a:pPr>
            <a:endParaRPr lang="en-US" sz="1050" dirty="0"/>
          </a:p>
          <a:p>
            <a:r>
              <a:rPr lang="en-US" sz="3450" dirty="0"/>
              <a:t>Data</a:t>
            </a:r>
          </a:p>
          <a:p>
            <a:pPr lvl="1"/>
            <a:r>
              <a:rPr lang="en-US" sz="2700" dirty="0"/>
              <a:t>All infrastructure should be considered sensors</a:t>
            </a:r>
          </a:p>
          <a:p>
            <a:pPr lvl="1"/>
            <a:r>
              <a:rPr lang="en-US" sz="2700" dirty="0"/>
              <a:t>More data = more better (most of the time)</a:t>
            </a:r>
          </a:p>
          <a:p>
            <a:endParaRPr lang="en-US" sz="1650" dirty="0"/>
          </a:p>
          <a:p>
            <a:r>
              <a:rPr lang="en-US" sz="3450" dirty="0"/>
              <a:t>More Compute (GPU and CPU)</a:t>
            </a:r>
          </a:p>
          <a:p>
            <a:pPr lvl="1"/>
            <a:r>
              <a:rPr lang="en-US" sz="2700" dirty="0"/>
              <a:t>Roughly ~4 hours run-time for </a:t>
            </a:r>
            <a:r>
              <a:rPr lang="en-US" sz="2700" dirty="0"/>
              <a:t>2.8mil rows </a:t>
            </a:r>
            <a:r>
              <a:rPr lang="en-US" sz="2700" dirty="0"/>
              <a:t>of data</a:t>
            </a:r>
          </a:p>
          <a:p>
            <a:pPr lvl="1"/>
            <a:r>
              <a:rPr lang="en-US" sz="2700" dirty="0"/>
              <a:t>Corollary (more efficient implementations of algorithms)</a:t>
            </a:r>
          </a:p>
          <a:p>
            <a:pPr lvl="1"/>
            <a:r>
              <a:rPr lang="en-US" sz="2700" dirty="0"/>
              <a:t>Micro / mini-batch </a:t>
            </a:r>
            <a:r>
              <a:rPr lang="en-US" sz="2700" dirty="0"/>
              <a:t>processing</a:t>
            </a:r>
            <a:endParaRPr lang="en-US" sz="1350" dirty="0"/>
          </a:p>
          <a:p>
            <a:pPr lvl="1"/>
            <a:endParaRPr lang="en-US" sz="135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77384" y="1923074"/>
            <a:ext cx="3886200" cy="3971496"/>
          </a:xfrm>
        </p:spPr>
        <p:txBody>
          <a:bodyPr>
            <a:normAutofit fontScale="40000" lnSpcReduction="20000"/>
          </a:bodyPr>
          <a:lstStyle/>
          <a:p>
            <a:r>
              <a:rPr lang="en-US" sz="3450" dirty="0"/>
              <a:t>Systems approach</a:t>
            </a:r>
          </a:p>
          <a:p>
            <a:pPr lvl="1"/>
            <a:r>
              <a:rPr lang="en-US" sz="2700" dirty="0"/>
              <a:t>Data pipeline</a:t>
            </a:r>
          </a:p>
          <a:p>
            <a:pPr lvl="2"/>
            <a:r>
              <a:rPr lang="en-US" sz="2700" dirty="0"/>
              <a:t>Acquisition</a:t>
            </a:r>
          </a:p>
          <a:p>
            <a:pPr lvl="2"/>
            <a:r>
              <a:rPr lang="en-US" sz="2700" dirty="0"/>
              <a:t>ETL</a:t>
            </a:r>
          </a:p>
          <a:p>
            <a:pPr lvl="2"/>
            <a:r>
              <a:rPr lang="en-US" sz="2700" dirty="0"/>
              <a:t>ML</a:t>
            </a:r>
          </a:p>
          <a:p>
            <a:pPr lvl="2"/>
            <a:r>
              <a:rPr lang="en-US" sz="2700" dirty="0"/>
              <a:t>Optimization / Remediation</a:t>
            </a:r>
          </a:p>
          <a:p>
            <a:pPr marL="685800" lvl="2" indent="0">
              <a:buNone/>
            </a:pPr>
            <a:endParaRPr lang="en-US" sz="2700" dirty="0"/>
          </a:p>
          <a:p>
            <a:pPr lvl="1"/>
            <a:r>
              <a:rPr lang="en-US" sz="3450" dirty="0"/>
              <a:t>Telemetry</a:t>
            </a:r>
          </a:p>
          <a:p>
            <a:pPr lvl="2"/>
            <a:r>
              <a:rPr lang="en-US" sz="2700" dirty="0"/>
              <a:t>Robust telemetry across entire portfolio</a:t>
            </a:r>
          </a:p>
          <a:p>
            <a:pPr lvl="2"/>
            <a:r>
              <a:rPr lang="en-US" sz="2700" dirty="0"/>
              <a:t>Meaningful acquisition methodologies</a:t>
            </a:r>
          </a:p>
          <a:p>
            <a:pPr lvl="3"/>
            <a:r>
              <a:rPr lang="en-US" sz="2700" dirty="0"/>
              <a:t>IPFIX / </a:t>
            </a:r>
            <a:r>
              <a:rPr lang="en-US" sz="2700" dirty="0" err="1"/>
              <a:t>Netflow</a:t>
            </a:r>
            <a:endParaRPr lang="en-US" sz="2700" dirty="0"/>
          </a:p>
          <a:p>
            <a:pPr lvl="3"/>
            <a:r>
              <a:rPr lang="en-US" sz="2700" dirty="0"/>
              <a:t>Direct API interaction</a:t>
            </a:r>
          </a:p>
          <a:p>
            <a:pPr lvl="3"/>
            <a:r>
              <a:rPr lang="en-US" sz="2700" dirty="0"/>
              <a:t>LSDC </a:t>
            </a:r>
            <a:r>
              <a:rPr lang="en-US" sz="1875" dirty="0"/>
              <a:t>(Varma) </a:t>
            </a:r>
            <a:r>
              <a:rPr lang="en-US" sz="2700" dirty="0"/>
              <a:t>/ Elmer </a:t>
            </a:r>
            <a:r>
              <a:rPr lang="en-US" sz="1875" dirty="0"/>
              <a:t>(Derick / Matt Stone)</a:t>
            </a:r>
            <a:endParaRPr lang="en-US" sz="1875" dirty="0"/>
          </a:p>
          <a:p>
            <a:pPr lvl="3"/>
            <a:r>
              <a:rPr lang="en-US" sz="2700" dirty="0"/>
              <a:t>SNMP (</a:t>
            </a:r>
            <a:r>
              <a:rPr lang="en-US" sz="2700" dirty="0">
                <a:sym typeface="Wingdings"/>
              </a:rPr>
              <a:t>)</a:t>
            </a:r>
          </a:p>
          <a:p>
            <a:pPr lvl="3"/>
            <a:r>
              <a:rPr lang="en-US" sz="2700" dirty="0"/>
              <a:t>NETCONF</a:t>
            </a:r>
          </a:p>
          <a:p>
            <a:pPr lvl="3"/>
            <a:r>
              <a:rPr lang="en-US" sz="2700" dirty="0"/>
              <a:t>Syslog</a:t>
            </a:r>
          </a:p>
          <a:p>
            <a:pPr lvl="3"/>
            <a:r>
              <a:rPr lang="en-US" sz="2700" dirty="0"/>
              <a:t>Thermometers</a:t>
            </a:r>
          </a:p>
          <a:p>
            <a:pPr lvl="3"/>
            <a:r>
              <a:rPr lang="en-US" sz="2700" dirty="0"/>
              <a:t>Counters</a:t>
            </a:r>
          </a:p>
          <a:p>
            <a:pPr lvl="3"/>
            <a:r>
              <a:rPr lang="en-US" sz="2700" dirty="0"/>
              <a:t>Configuration Data</a:t>
            </a:r>
          </a:p>
          <a:p>
            <a:pPr lvl="3"/>
            <a:r>
              <a:rPr lang="en-US" sz="2700" dirty="0"/>
              <a:t>Chef / Puppet / Heat / </a:t>
            </a:r>
            <a:r>
              <a:rPr lang="en-US" sz="2700" dirty="0" err="1"/>
              <a:t>Ansible</a:t>
            </a:r>
            <a:r>
              <a:rPr lang="en-US" sz="2700" dirty="0"/>
              <a:t> / etc.</a:t>
            </a:r>
          </a:p>
          <a:p>
            <a:pPr lvl="3"/>
            <a:endParaRPr lang="en-US" sz="2700" dirty="0"/>
          </a:p>
          <a:p>
            <a:pPr marL="1028700" lvl="3" indent="0">
              <a:buNone/>
            </a:pPr>
            <a:endParaRPr lang="en-US" sz="2700" dirty="0"/>
          </a:p>
        </p:txBody>
      </p:sp>
    </p:spTree>
    <p:extLst>
      <p:ext uri="{BB962C8B-B14F-4D97-AF65-F5344CB8AC3E}">
        <p14:creationId xmlns:p14="http://schemas.microsoft.com/office/powerpoint/2010/main" val="669326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54200"/>
            <a:ext cx="8229600" cy="4525963"/>
          </a:xfrm>
        </p:spPr>
        <p:txBody>
          <a:bodyPr>
            <a:normAutofit fontScale="70000" lnSpcReduction="20000"/>
          </a:bodyPr>
          <a:lstStyle/>
          <a:p>
            <a:r>
              <a:rPr lang="en-US" strike="sngStrike" dirty="0" smtClean="0"/>
              <a:t>Introduction</a:t>
            </a:r>
            <a:r>
              <a:rPr lang="en-US" dirty="0" smtClean="0"/>
              <a:t> </a:t>
            </a:r>
            <a:r>
              <a:rPr lang="en-US" dirty="0"/>
              <a:t> </a:t>
            </a:r>
            <a:r>
              <a:rPr lang="en-US" dirty="0" smtClean="0"/>
              <a:t>                                                                             25 minutes                           </a:t>
            </a:r>
            <a:endParaRPr lang="en-US" dirty="0"/>
          </a:p>
          <a:p>
            <a:pPr lvl="1"/>
            <a:r>
              <a:rPr lang="en-US" strike="sngStrike" dirty="0" smtClean="0"/>
              <a:t>What is an ML application?</a:t>
            </a:r>
          </a:p>
          <a:p>
            <a:pPr lvl="1"/>
            <a:r>
              <a:rPr lang="en-US" strike="sngStrike" dirty="0" smtClean="0"/>
              <a:t>So What Are Anomalies?</a:t>
            </a:r>
            <a:endParaRPr lang="en-US" strike="sngStrike" dirty="0"/>
          </a:p>
          <a:p>
            <a:pPr lvl="1"/>
            <a:r>
              <a:rPr lang="en-US" strike="sngStrike" dirty="0" smtClean="0"/>
              <a:t>Anomaly Detection Schemes</a:t>
            </a:r>
          </a:p>
          <a:p>
            <a:pPr lvl="1"/>
            <a:r>
              <a:rPr lang="en-US" strike="sngStrike" dirty="0" smtClean="0"/>
              <a:t>A bit on k-Nearest Neighbors</a:t>
            </a:r>
          </a:p>
          <a:p>
            <a:pPr lvl="1"/>
            <a:r>
              <a:rPr lang="en-US" strike="sngStrike" dirty="0" smtClean="0"/>
              <a:t>Why algorithms like k-NN or K-Means aren’t the endgame</a:t>
            </a:r>
          </a:p>
          <a:p>
            <a:endParaRPr lang="en-US" dirty="0" smtClean="0"/>
          </a:p>
          <a:p>
            <a:r>
              <a:rPr lang="en-US" strike="sngStrike" dirty="0" smtClean="0"/>
              <a:t>Derick on Generalization Graphs for Machine Learning</a:t>
            </a:r>
            <a:r>
              <a:rPr lang="en-US" dirty="0" smtClean="0"/>
              <a:t>    25 minutes</a:t>
            </a:r>
          </a:p>
          <a:p>
            <a:endParaRPr lang="en-US" dirty="0" smtClean="0"/>
          </a:p>
          <a:p>
            <a:r>
              <a:rPr lang="en-US" strike="sngStrike" dirty="0" smtClean="0"/>
              <a:t>Ed on Anomaly Detection Prototypes</a:t>
            </a:r>
            <a:r>
              <a:rPr lang="en-US" dirty="0" smtClean="0"/>
              <a:t>                                    25 </a:t>
            </a:r>
            <a:r>
              <a:rPr lang="en-US" sz="2900" dirty="0" smtClean="0"/>
              <a:t>minutes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Q&amp;A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694446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7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66150"/>
            <a:ext cx="8229600" cy="1143000"/>
          </a:xfrm>
        </p:spPr>
        <p:txBody>
          <a:bodyPr>
            <a:normAutofit/>
          </a:bodyPr>
          <a:lstStyle/>
          <a:p>
            <a:r>
              <a:rPr lang="en-US" sz="6600" dirty="0" smtClean="0"/>
              <a:t>Q&amp;A</a:t>
            </a:r>
            <a:endParaRPr lang="en-US" sz="6600" dirty="0"/>
          </a:p>
        </p:txBody>
      </p:sp>
      <p:sp>
        <p:nvSpPr>
          <p:cNvPr id="3" name="TextBox 2"/>
          <p:cNvSpPr txBox="1"/>
          <p:nvPr/>
        </p:nvSpPr>
        <p:spPr>
          <a:xfrm>
            <a:off x="3101277" y="3102430"/>
            <a:ext cx="294144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 smtClean="0"/>
              <a:t>Thanks!</a:t>
            </a:r>
            <a:endParaRPr lang="en-US" sz="6600" b="1" dirty="0"/>
          </a:p>
        </p:txBody>
      </p:sp>
    </p:spTree>
    <p:extLst>
      <p:ext uri="{BB962C8B-B14F-4D97-AF65-F5344CB8AC3E}">
        <p14:creationId xmlns:p14="http://schemas.microsoft.com/office/powerpoint/2010/main" val="120306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2080" y="4983481"/>
            <a:ext cx="2001920" cy="1787237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2906" y="1209743"/>
            <a:ext cx="8358188" cy="5083233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N</a:t>
            </a:r>
            <a:r>
              <a:rPr lang="en-US" dirty="0" smtClean="0"/>
              <a:t>o “black-box” ML applications for networking…yet</a:t>
            </a:r>
          </a:p>
          <a:p>
            <a:pPr lvl="1"/>
            <a:r>
              <a:rPr lang="en-US" dirty="0" smtClean="0"/>
              <a:t>Still need to have intimate knowledge of both data and algorithms to be successful</a:t>
            </a:r>
          </a:p>
          <a:p>
            <a:pPr lvl="1"/>
            <a:r>
              <a:rPr lang="en-US" dirty="0" smtClean="0"/>
              <a:t>This is continue for the foreseeable future</a:t>
            </a:r>
          </a:p>
          <a:p>
            <a:pPr lvl="1"/>
            <a:endParaRPr lang="en-US" dirty="0" smtClean="0"/>
          </a:p>
          <a:p>
            <a:r>
              <a:rPr lang="en-US" dirty="0" smtClean="0">
                <a:sym typeface="Wingdings"/>
              </a:rPr>
              <a:t> </a:t>
            </a:r>
            <a:r>
              <a:rPr lang="en-US" dirty="0" smtClean="0"/>
              <a:t>No “one-size-fits-all” ML applications for networking</a:t>
            </a:r>
          </a:p>
          <a:p>
            <a:pPr lvl="1"/>
            <a:r>
              <a:rPr lang="en-US" dirty="0"/>
              <a:t>v</a:t>
            </a:r>
            <a:r>
              <a:rPr lang="en-US" dirty="0" smtClean="0"/>
              <a:t>s. something like Flow Optimizer</a:t>
            </a:r>
          </a:p>
          <a:p>
            <a:pPr lvl="1"/>
            <a:r>
              <a:rPr lang="en-US" dirty="0" smtClean="0"/>
              <a:t>And likely to be a combination of algorithms, heuristics, and datasets</a:t>
            </a:r>
          </a:p>
          <a:p>
            <a:endParaRPr lang="en-US" dirty="0" smtClean="0"/>
          </a:p>
          <a:p>
            <a:r>
              <a:rPr lang="en-US" dirty="0" smtClean="0"/>
              <a:t>More likely is that we will have “systems” that leverage a wide number of algorithms and datasets</a:t>
            </a:r>
          </a:p>
          <a:p>
            <a:pPr lvl="1"/>
            <a:r>
              <a:rPr lang="en-US" dirty="0" smtClean="0"/>
              <a:t>IBM, Spark, </a:t>
            </a:r>
            <a:r>
              <a:rPr lang="en-US" dirty="0" smtClean="0">
                <a:hlinkClick r:id="rId4"/>
              </a:rPr>
              <a:t>Niara</a:t>
            </a:r>
            <a:r>
              <a:rPr lang="en-US" dirty="0" smtClean="0"/>
              <a:t>, </a:t>
            </a:r>
            <a:r>
              <a:rPr lang="en-US" dirty="0" smtClean="0">
                <a:hlinkClick r:id="rId5"/>
              </a:rPr>
              <a:t>Darktrace</a:t>
            </a:r>
            <a:r>
              <a:rPr lang="en-US" dirty="0" smtClean="0"/>
              <a:t>, </a:t>
            </a:r>
            <a:r>
              <a:rPr lang="en-US" dirty="0" smtClean="0">
                <a:hlinkClick r:id="rId6"/>
              </a:rPr>
              <a:t>Threatstream</a:t>
            </a:r>
            <a:r>
              <a:rPr lang="en-US" dirty="0" smtClean="0"/>
              <a:t>, …</a:t>
            </a:r>
            <a:endParaRPr lang="en-US" dirty="0"/>
          </a:p>
          <a:p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Business Models?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92906" y="6102025"/>
            <a:ext cx="47667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Switching gears for a moment…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825428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0649"/>
            <a:ext cx="8229600" cy="905351"/>
          </a:xfrm>
        </p:spPr>
        <p:txBody>
          <a:bodyPr>
            <a:normAutofit/>
          </a:bodyPr>
          <a:lstStyle/>
          <a:p>
            <a:r>
              <a:rPr lang="en-US" sz="3600" dirty="0" smtClean="0"/>
              <a:t>Anomaly Detection: What and Why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46200"/>
            <a:ext cx="8229600" cy="5511800"/>
          </a:xfrm>
        </p:spPr>
        <p:txBody>
          <a:bodyPr>
            <a:normAutofit fontScale="32500" lnSpcReduction="20000"/>
          </a:bodyPr>
          <a:lstStyle/>
          <a:p>
            <a:pPr>
              <a:lnSpc>
                <a:spcPct val="105000"/>
              </a:lnSpc>
              <a:spcBef>
                <a:spcPts val="875"/>
              </a:spcBef>
              <a:tabLst>
                <a:tab pos="798513" algn="l"/>
                <a:tab pos="1712913" algn="l"/>
                <a:tab pos="2627313" algn="l"/>
                <a:tab pos="3541713" algn="l"/>
                <a:tab pos="4456113" algn="l"/>
                <a:tab pos="5370513" algn="l"/>
                <a:tab pos="6284913" algn="l"/>
                <a:tab pos="7199313" algn="l"/>
                <a:tab pos="8113713" algn="l"/>
                <a:tab pos="9028113" algn="l"/>
                <a:tab pos="9942513" algn="l"/>
              </a:tabLst>
            </a:pPr>
            <a:r>
              <a:rPr lang="en-GB" altLang="en-US" sz="4900" dirty="0" smtClean="0"/>
              <a:t>It is clear that one of the major challenges we face as a civilization is dealing with deluge </a:t>
            </a:r>
            <a:r>
              <a:rPr lang="en-GB" altLang="en-US" sz="4900" dirty="0"/>
              <a:t>of data that are being collected </a:t>
            </a:r>
            <a:r>
              <a:rPr lang="en-GB" altLang="en-US" sz="4900" dirty="0" smtClean="0"/>
              <a:t>from our networks at global (and beyond) scale</a:t>
            </a:r>
          </a:p>
          <a:p>
            <a:pPr lvl="1">
              <a:lnSpc>
                <a:spcPct val="105000"/>
              </a:lnSpc>
              <a:spcBef>
                <a:spcPts val="875"/>
              </a:spcBef>
              <a:tabLst>
                <a:tab pos="798513" algn="l"/>
                <a:tab pos="1712913" algn="l"/>
                <a:tab pos="2627313" algn="l"/>
                <a:tab pos="3541713" algn="l"/>
                <a:tab pos="4456113" algn="l"/>
                <a:tab pos="5370513" algn="l"/>
                <a:tab pos="6284913" algn="l"/>
                <a:tab pos="7199313" algn="l"/>
                <a:tab pos="8113713" algn="l"/>
                <a:tab pos="9028113" algn="l"/>
                <a:tab pos="9942513" algn="l"/>
              </a:tabLst>
            </a:pPr>
            <a:r>
              <a:rPr lang="en-GB" altLang="en-US" sz="3700" dirty="0"/>
              <a:t>W</a:t>
            </a:r>
            <a:r>
              <a:rPr lang="en-GB" altLang="en-US" sz="3700" dirty="0" smtClean="0"/>
              <a:t>hile at the same time we are “knowledge starved”</a:t>
            </a:r>
          </a:p>
          <a:p>
            <a:pPr lvl="1">
              <a:lnSpc>
                <a:spcPct val="105000"/>
              </a:lnSpc>
              <a:spcBef>
                <a:spcPts val="875"/>
              </a:spcBef>
              <a:tabLst>
                <a:tab pos="798513" algn="l"/>
                <a:tab pos="1712913" algn="l"/>
                <a:tab pos="2627313" algn="l"/>
                <a:tab pos="3541713" algn="l"/>
                <a:tab pos="4456113" algn="l"/>
                <a:tab pos="5370513" algn="l"/>
                <a:tab pos="6284913" algn="l"/>
                <a:tab pos="7199313" algn="l"/>
                <a:tab pos="8113713" algn="l"/>
                <a:tab pos="9028113" algn="l"/>
                <a:tab pos="9942513" algn="l"/>
              </a:tabLst>
            </a:pPr>
            <a:r>
              <a:rPr lang="en-GB" altLang="en-US" sz="3700" dirty="0" smtClean="0"/>
              <a:t>Can’t find the needles in an exponentially growing haystack</a:t>
            </a:r>
          </a:p>
          <a:p>
            <a:pPr lvl="1">
              <a:lnSpc>
                <a:spcPct val="105000"/>
              </a:lnSpc>
              <a:spcBef>
                <a:spcPts val="875"/>
              </a:spcBef>
              <a:tabLst>
                <a:tab pos="798513" algn="l"/>
                <a:tab pos="1712913" algn="l"/>
                <a:tab pos="2627313" algn="l"/>
                <a:tab pos="3541713" algn="l"/>
                <a:tab pos="4456113" algn="l"/>
                <a:tab pos="5370513" algn="l"/>
                <a:tab pos="6284913" algn="l"/>
                <a:tab pos="7199313" algn="l"/>
                <a:tab pos="8113713" algn="l"/>
                <a:tab pos="9028113" algn="l"/>
                <a:tab pos="9942513" algn="l"/>
              </a:tabLst>
            </a:pPr>
            <a:r>
              <a:rPr lang="en-GB" altLang="en-US" sz="3700" dirty="0" smtClean="0"/>
              <a:t>Anomaly Detection (aka “Outlier detection”)  is one piece of the puzzle</a:t>
            </a:r>
          </a:p>
          <a:p>
            <a:pPr lvl="1">
              <a:lnSpc>
                <a:spcPct val="105000"/>
              </a:lnSpc>
              <a:spcBef>
                <a:spcPts val="875"/>
              </a:spcBef>
              <a:tabLst>
                <a:tab pos="798513" algn="l"/>
                <a:tab pos="1712913" algn="l"/>
                <a:tab pos="2627313" algn="l"/>
                <a:tab pos="3541713" algn="l"/>
                <a:tab pos="4456113" algn="l"/>
                <a:tab pos="5370513" algn="l"/>
                <a:tab pos="6284913" algn="l"/>
                <a:tab pos="7199313" algn="l"/>
                <a:tab pos="8113713" algn="l"/>
                <a:tab pos="9028113" algn="l"/>
                <a:tab pos="9942513" algn="l"/>
              </a:tabLst>
            </a:pPr>
            <a:r>
              <a:rPr lang="en-GB" altLang="en-US" sz="3700" dirty="0"/>
              <a:t>Machine Learning is a fundamental part of the answer</a:t>
            </a:r>
          </a:p>
          <a:p>
            <a:pPr marL="0" indent="0">
              <a:lnSpc>
                <a:spcPct val="105000"/>
              </a:lnSpc>
              <a:spcBef>
                <a:spcPts val="875"/>
              </a:spcBef>
              <a:buNone/>
              <a:tabLst>
                <a:tab pos="798513" algn="l"/>
                <a:tab pos="1712913" algn="l"/>
                <a:tab pos="2627313" algn="l"/>
                <a:tab pos="3541713" algn="l"/>
                <a:tab pos="4456113" algn="l"/>
                <a:tab pos="5370513" algn="l"/>
                <a:tab pos="6284913" algn="l"/>
                <a:tab pos="7199313" algn="l"/>
                <a:tab pos="8113713" algn="l"/>
                <a:tab pos="9028113" algn="l"/>
                <a:tab pos="9942513" algn="l"/>
              </a:tabLst>
            </a:pPr>
            <a:endParaRPr lang="en-GB" altLang="en-US" sz="2800" dirty="0" smtClean="0"/>
          </a:p>
          <a:p>
            <a:pPr>
              <a:lnSpc>
                <a:spcPct val="105000"/>
              </a:lnSpc>
              <a:spcBef>
                <a:spcPts val="875"/>
              </a:spcBef>
              <a:tabLst>
                <a:tab pos="798513" algn="l"/>
                <a:tab pos="1712913" algn="l"/>
                <a:tab pos="2627313" algn="l"/>
                <a:tab pos="3541713" algn="l"/>
                <a:tab pos="4456113" algn="l"/>
                <a:tab pos="5370513" algn="l"/>
                <a:tab pos="6284913" algn="l"/>
                <a:tab pos="7199313" algn="l"/>
                <a:tab pos="8113713" algn="l"/>
                <a:tab pos="9028113" algn="l"/>
                <a:tab pos="9942513" algn="l"/>
              </a:tabLst>
            </a:pPr>
            <a:endParaRPr lang="en-GB" altLang="en-US" sz="2800" dirty="0"/>
          </a:p>
          <a:p>
            <a:pPr>
              <a:lnSpc>
                <a:spcPct val="105000"/>
              </a:lnSpc>
              <a:spcBef>
                <a:spcPts val="875"/>
              </a:spcBef>
              <a:tabLst>
                <a:tab pos="798513" algn="l"/>
                <a:tab pos="1712913" algn="l"/>
                <a:tab pos="2627313" algn="l"/>
                <a:tab pos="3541713" algn="l"/>
                <a:tab pos="4456113" algn="l"/>
                <a:tab pos="5370513" algn="l"/>
                <a:tab pos="6284913" algn="l"/>
                <a:tab pos="7199313" algn="l"/>
                <a:tab pos="8113713" algn="l"/>
                <a:tab pos="9028113" algn="l"/>
                <a:tab pos="9942513" algn="l"/>
              </a:tabLst>
            </a:pPr>
            <a:endParaRPr lang="en-GB" altLang="en-US" sz="3400" b="1" dirty="0" smtClean="0"/>
          </a:p>
          <a:p>
            <a:pPr>
              <a:lnSpc>
                <a:spcPct val="105000"/>
              </a:lnSpc>
              <a:spcBef>
                <a:spcPts val="875"/>
              </a:spcBef>
              <a:tabLst>
                <a:tab pos="798513" algn="l"/>
                <a:tab pos="1712913" algn="l"/>
                <a:tab pos="2627313" algn="l"/>
                <a:tab pos="3541713" algn="l"/>
                <a:tab pos="4456113" algn="l"/>
                <a:tab pos="5370513" algn="l"/>
                <a:tab pos="6284913" algn="l"/>
                <a:tab pos="7199313" algn="l"/>
                <a:tab pos="8113713" algn="l"/>
                <a:tab pos="9028113" algn="l"/>
                <a:tab pos="9942513" algn="l"/>
              </a:tabLst>
            </a:pPr>
            <a:r>
              <a:rPr lang="en-GB" altLang="en-US" sz="4900" dirty="0" smtClean="0"/>
              <a:t>Key Assumption for Anomaly Detection</a:t>
            </a:r>
          </a:p>
          <a:p>
            <a:pPr lvl="1">
              <a:lnSpc>
                <a:spcPct val="105000"/>
              </a:lnSpc>
              <a:spcBef>
                <a:spcPts val="875"/>
              </a:spcBef>
              <a:tabLst>
                <a:tab pos="798513" algn="l"/>
                <a:tab pos="1712913" algn="l"/>
                <a:tab pos="2627313" algn="l"/>
                <a:tab pos="3541713" algn="l"/>
                <a:tab pos="4456113" algn="l"/>
                <a:tab pos="5370513" algn="l"/>
                <a:tab pos="6284913" algn="l"/>
                <a:tab pos="7199313" algn="l"/>
                <a:tab pos="8113713" algn="l"/>
                <a:tab pos="9028113" algn="l"/>
                <a:tab pos="9942513" algn="l"/>
              </a:tabLst>
            </a:pPr>
            <a:r>
              <a:rPr lang="en-GB" altLang="en-US" sz="3700" dirty="0" smtClean="0"/>
              <a:t>Anomalous </a:t>
            </a:r>
            <a:r>
              <a:rPr lang="en-GB" altLang="en-US" sz="3700" dirty="0"/>
              <a:t>events occur relatively </a:t>
            </a:r>
            <a:r>
              <a:rPr lang="en-GB" altLang="en-US" sz="3700" dirty="0" smtClean="0"/>
              <a:t>infrequently (alternatively: most events normal)</a:t>
            </a:r>
          </a:p>
          <a:p>
            <a:pPr lvl="1">
              <a:lnSpc>
                <a:spcPct val="105000"/>
              </a:lnSpc>
              <a:spcBef>
                <a:spcPts val="875"/>
              </a:spcBef>
              <a:tabLst>
                <a:tab pos="798513" algn="l"/>
                <a:tab pos="1712913" algn="l"/>
                <a:tab pos="2627313" algn="l"/>
                <a:tab pos="3541713" algn="l"/>
                <a:tab pos="4456113" algn="l"/>
                <a:tab pos="5370513" algn="l"/>
                <a:tab pos="6284913" algn="l"/>
                <a:tab pos="7199313" algn="l"/>
                <a:tab pos="8113713" algn="l"/>
                <a:tab pos="9028113" algn="l"/>
                <a:tab pos="9942513" algn="l"/>
              </a:tabLst>
            </a:pPr>
            <a:r>
              <a:rPr lang="en-GB" altLang="en-US" sz="3700" dirty="0" smtClean="0"/>
              <a:t>Second order assumption: Common events follow a Gaussian distribution (likely to be wrong)</a:t>
            </a:r>
            <a:endParaRPr lang="en-GB" altLang="en-US" sz="3700" dirty="0"/>
          </a:p>
          <a:p>
            <a:pPr marL="0" indent="0">
              <a:lnSpc>
                <a:spcPct val="105000"/>
              </a:lnSpc>
              <a:spcBef>
                <a:spcPts val="875"/>
              </a:spcBef>
              <a:buNone/>
              <a:tabLst>
                <a:tab pos="798513" algn="l"/>
                <a:tab pos="1712913" algn="l"/>
                <a:tab pos="2627313" algn="l"/>
                <a:tab pos="3541713" algn="l"/>
                <a:tab pos="4456113" algn="l"/>
                <a:tab pos="5370513" algn="l"/>
                <a:tab pos="6284913" algn="l"/>
                <a:tab pos="7199313" algn="l"/>
                <a:tab pos="8113713" algn="l"/>
                <a:tab pos="9028113" algn="l"/>
                <a:tab pos="9942513" algn="l"/>
              </a:tabLst>
            </a:pPr>
            <a:endParaRPr lang="en-GB" altLang="en-US" sz="2900" dirty="0" smtClean="0"/>
          </a:p>
          <a:p>
            <a:pPr marL="0" indent="0">
              <a:lnSpc>
                <a:spcPct val="105000"/>
              </a:lnSpc>
              <a:spcBef>
                <a:spcPts val="875"/>
              </a:spcBef>
              <a:buNone/>
              <a:tabLst>
                <a:tab pos="798513" algn="l"/>
                <a:tab pos="1712913" algn="l"/>
                <a:tab pos="2627313" algn="l"/>
                <a:tab pos="3541713" algn="l"/>
                <a:tab pos="4456113" algn="l"/>
                <a:tab pos="5370513" algn="l"/>
                <a:tab pos="6284913" algn="l"/>
                <a:tab pos="7199313" algn="l"/>
                <a:tab pos="8113713" algn="l"/>
                <a:tab pos="9028113" algn="l"/>
                <a:tab pos="9942513" algn="l"/>
              </a:tabLst>
            </a:pPr>
            <a:endParaRPr lang="en-GB" altLang="en-US" sz="2900" dirty="0"/>
          </a:p>
          <a:p>
            <a:pPr>
              <a:lnSpc>
                <a:spcPct val="105000"/>
              </a:lnSpc>
              <a:spcBef>
                <a:spcPts val="875"/>
              </a:spcBef>
              <a:tabLst>
                <a:tab pos="798513" algn="l"/>
                <a:tab pos="1712913" algn="l"/>
                <a:tab pos="2627313" algn="l"/>
                <a:tab pos="3541713" algn="l"/>
                <a:tab pos="4456113" algn="l"/>
                <a:tab pos="5370513" algn="l"/>
                <a:tab pos="6284913" algn="l"/>
                <a:tab pos="7199313" algn="l"/>
                <a:tab pos="8113713" algn="l"/>
                <a:tab pos="9028113" algn="l"/>
                <a:tab pos="9942513" algn="l"/>
              </a:tabLst>
            </a:pPr>
            <a:endParaRPr lang="en-GB" altLang="en-US" sz="2800" dirty="0" smtClean="0"/>
          </a:p>
          <a:p>
            <a:pPr>
              <a:lnSpc>
                <a:spcPct val="105000"/>
              </a:lnSpc>
              <a:spcBef>
                <a:spcPts val="875"/>
              </a:spcBef>
              <a:tabLst>
                <a:tab pos="798513" algn="l"/>
                <a:tab pos="1712913" algn="l"/>
                <a:tab pos="2627313" algn="l"/>
                <a:tab pos="3541713" algn="l"/>
                <a:tab pos="4456113" algn="l"/>
                <a:tab pos="5370513" algn="l"/>
                <a:tab pos="6284913" algn="l"/>
                <a:tab pos="7199313" algn="l"/>
                <a:tab pos="8113713" algn="l"/>
                <a:tab pos="9028113" algn="l"/>
                <a:tab pos="9942513" algn="l"/>
              </a:tabLst>
            </a:pPr>
            <a:endParaRPr lang="en-GB" altLang="en-US" sz="2800" dirty="0" smtClean="0"/>
          </a:p>
          <a:p>
            <a:pPr>
              <a:lnSpc>
                <a:spcPct val="105000"/>
              </a:lnSpc>
              <a:spcBef>
                <a:spcPts val="875"/>
              </a:spcBef>
              <a:tabLst>
                <a:tab pos="798513" algn="l"/>
                <a:tab pos="1712913" algn="l"/>
                <a:tab pos="2627313" algn="l"/>
                <a:tab pos="3541713" algn="l"/>
                <a:tab pos="4456113" algn="l"/>
                <a:tab pos="5370513" algn="l"/>
                <a:tab pos="6284913" algn="l"/>
                <a:tab pos="7199313" algn="l"/>
                <a:tab pos="8113713" algn="l"/>
                <a:tab pos="9028113" algn="l"/>
                <a:tab pos="9942513" algn="l"/>
              </a:tabLst>
            </a:pPr>
            <a:endParaRPr lang="en-GB" altLang="en-US" sz="2800" dirty="0" smtClean="0"/>
          </a:p>
          <a:p>
            <a:pPr>
              <a:lnSpc>
                <a:spcPct val="105000"/>
              </a:lnSpc>
              <a:spcBef>
                <a:spcPts val="875"/>
              </a:spcBef>
              <a:tabLst>
                <a:tab pos="798513" algn="l"/>
                <a:tab pos="1712913" algn="l"/>
                <a:tab pos="2627313" algn="l"/>
                <a:tab pos="3541713" algn="l"/>
                <a:tab pos="4456113" algn="l"/>
                <a:tab pos="5370513" algn="l"/>
                <a:tab pos="6284913" algn="l"/>
                <a:tab pos="7199313" algn="l"/>
                <a:tab pos="8113713" algn="l"/>
                <a:tab pos="9028113" algn="l"/>
                <a:tab pos="9942513" algn="l"/>
              </a:tabLst>
            </a:pPr>
            <a:endParaRPr lang="en-GB" altLang="en-US" sz="2800" dirty="0" smtClean="0"/>
          </a:p>
          <a:p>
            <a:pPr>
              <a:lnSpc>
                <a:spcPct val="105000"/>
              </a:lnSpc>
              <a:spcBef>
                <a:spcPts val="875"/>
              </a:spcBef>
              <a:tabLst>
                <a:tab pos="798513" algn="l"/>
                <a:tab pos="1712913" algn="l"/>
                <a:tab pos="2627313" algn="l"/>
                <a:tab pos="3541713" algn="l"/>
                <a:tab pos="4456113" algn="l"/>
                <a:tab pos="5370513" algn="l"/>
                <a:tab pos="6284913" algn="l"/>
                <a:tab pos="7199313" algn="l"/>
                <a:tab pos="8113713" algn="l"/>
                <a:tab pos="9028113" algn="l"/>
                <a:tab pos="9942513" algn="l"/>
              </a:tabLst>
            </a:pPr>
            <a:endParaRPr lang="en-GB" altLang="en-US" sz="3400" b="1" dirty="0" smtClean="0"/>
          </a:p>
          <a:p>
            <a:pPr>
              <a:lnSpc>
                <a:spcPct val="105000"/>
              </a:lnSpc>
              <a:spcBef>
                <a:spcPts val="875"/>
              </a:spcBef>
              <a:tabLst>
                <a:tab pos="798513" algn="l"/>
                <a:tab pos="1712913" algn="l"/>
                <a:tab pos="2627313" algn="l"/>
                <a:tab pos="3541713" algn="l"/>
                <a:tab pos="4456113" algn="l"/>
                <a:tab pos="5370513" algn="l"/>
                <a:tab pos="6284913" algn="l"/>
                <a:tab pos="7199313" algn="l"/>
                <a:tab pos="8113713" algn="l"/>
                <a:tab pos="9028113" algn="l"/>
                <a:tab pos="9942513" algn="l"/>
              </a:tabLst>
            </a:pPr>
            <a:r>
              <a:rPr lang="en-GB" altLang="en-US" sz="4900" dirty="0" smtClean="0"/>
              <a:t>What is obvious: When anomalous events do </a:t>
            </a:r>
            <a:r>
              <a:rPr lang="en-GB" altLang="en-US" sz="4900" dirty="0"/>
              <a:t>occur, their consequences can be quite </a:t>
            </a:r>
            <a:r>
              <a:rPr lang="en-GB" altLang="en-US" sz="4900" dirty="0" smtClean="0"/>
              <a:t>serious and often have substantial negative impact on our businesses, security, …</a:t>
            </a:r>
            <a:endParaRPr lang="en-GB" altLang="en-US" sz="49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5809" y="1821446"/>
            <a:ext cx="2435901" cy="1726948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1039942" y="4700863"/>
            <a:ext cx="7064116" cy="1237426"/>
            <a:chOff x="976512" y="4727557"/>
            <a:chExt cx="7064116" cy="1237426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5404" y="4960725"/>
              <a:ext cx="1238249" cy="771091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67473" y="4727557"/>
              <a:ext cx="2073155" cy="1237426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6512" y="5053875"/>
              <a:ext cx="2911508" cy="5847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82972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228600" y="228600"/>
            <a:ext cx="8686800" cy="1066800"/>
          </a:xfrm>
          <a:ln/>
        </p:spPr>
        <p:txBody>
          <a:bodyPr/>
          <a:lstStyle/>
          <a:p>
            <a:pPr>
              <a:lnSpc>
                <a:spcPct val="100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en-US" dirty="0" smtClean="0"/>
              <a:t>So What </a:t>
            </a:r>
            <a:r>
              <a:rPr lang="en-GB" altLang="en-US" dirty="0"/>
              <a:t>are Anomalies?</a:t>
            </a:r>
          </a:p>
        </p:txBody>
      </p:sp>
      <p:sp>
        <p:nvSpPr>
          <p:cNvPr id="7170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381000" y="1600200"/>
            <a:ext cx="8458200" cy="5257800"/>
          </a:xfrm>
          <a:ln/>
        </p:spPr>
        <p:txBody>
          <a:bodyPr>
            <a:normAutofit fontScale="55000" lnSpcReduction="20000"/>
          </a:bodyPr>
          <a:lstStyle/>
          <a:p>
            <a:pPr>
              <a:lnSpc>
                <a:spcPct val="100000"/>
              </a:lnSpc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dirty="0" smtClean="0"/>
              <a:t>An anomaly </a:t>
            </a:r>
            <a:r>
              <a:rPr lang="en-GB" altLang="en-US" dirty="0"/>
              <a:t>is a pattern </a:t>
            </a:r>
            <a:r>
              <a:rPr lang="en-GB" altLang="en-US" dirty="0" smtClean="0"/>
              <a:t>that </a:t>
            </a:r>
            <a:r>
              <a:rPr lang="en-GB" altLang="en-US" dirty="0"/>
              <a:t>does not conform to the expected </a:t>
            </a:r>
            <a:r>
              <a:rPr lang="en-GB" altLang="en-US" dirty="0" smtClean="0"/>
              <a:t>behaviour</a:t>
            </a:r>
          </a:p>
          <a:p>
            <a:pPr lvl="1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dirty="0" smtClean="0"/>
              <a:t>An observation that deviates so significantly from other observations </a:t>
            </a:r>
          </a:p>
          <a:p>
            <a:pPr lvl="2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dirty="0"/>
              <a:t>s</a:t>
            </a:r>
            <a:r>
              <a:rPr lang="en-GB" altLang="en-US" dirty="0" smtClean="0"/>
              <a:t>o as to arouse suspicion that it was generated by a different mechanism, or just far from expected…</a:t>
            </a:r>
          </a:p>
          <a:p>
            <a:pPr lvl="1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dirty="0" smtClean="0"/>
              <a:t>How to define expected behaviour?</a:t>
            </a:r>
          </a:p>
          <a:p>
            <a:pPr lvl="1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dirty="0" smtClean="0"/>
              <a:t>How to find the “outliers”?</a:t>
            </a:r>
          </a:p>
          <a:p>
            <a:pPr lvl="1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GB" altLang="en-US" dirty="0"/>
          </a:p>
          <a:p>
            <a:pPr lvl="1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GB" altLang="en-US" dirty="0" smtClean="0"/>
          </a:p>
          <a:p>
            <a:pPr>
              <a:lnSpc>
                <a:spcPct val="100000"/>
              </a:lnSpc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GB" altLang="en-US" dirty="0" smtClean="0"/>
          </a:p>
          <a:p>
            <a:pPr>
              <a:lnSpc>
                <a:spcPct val="100000"/>
              </a:lnSpc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GB" altLang="en-US" dirty="0"/>
          </a:p>
          <a:p>
            <a:pPr>
              <a:lnSpc>
                <a:spcPct val="100000"/>
              </a:lnSpc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GB" altLang="en-US" dirty="0" smtClean="0"/>
          </a:p>
          <a:p>
            <a:pPr>
              <a:lnSpc>
                <a:spcPct val="100000"/>
              </a:lnSpc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GB" altLang="en-US" dirty="0"/>
          </a:p>
          <a:p>
            <a:pPr>
              <a:lnSpc>
                <a:spcPct val="100000"/>
              </a:lnSpc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GB" altLang="en-US" dirty="0" smtClean="0"/>
          </a:p>
          <a:p>
            <a:pPr>
              <a:lnSpc>
                <a:spcPct val="100000"/>
              </a:lnSpc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GB" altLang="en-US" dirty="0" smtClean="0"/>
          </a:p>
          <a:p>
            <a:pPr>
              <a:lnSpc>
                <a:spcPct val="100000"/>
              </a:lnSpc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GB" altLang="en-US" dirty="0" smtClean="0"/>
          </a:p>
          <a:p>
            <a:pPr>
              <a:lnSpc>
                <a:spcPct val="100000"/>
              </a:lnSpc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dirty="0" smtClean="0"/>
              <a:t>Anomalies </a:t>
            </a:r>
            <a:r>
              <a:rPr lang="en-GB" altLang="en-US" dirty="0"/>
              <a:t>translate to </a:t>
            </a:r>
            <a:r>
              <a:rPr lang="en-GB" altLang="en-US" dirty="0" smtClean="0"/>
              <a:t>significant real </a:t>
            </a:r>
            <a:r>
              <a:rPr lang="en-GB" altLang="en-US" dirty="0"/>
              <a:t>life </a:t>
            </a:r>
            <a:r>
              <a:rPr lang="en-GB" altLang="en-US" dirty="0" smtClean="0"/>
              <a:t>events</a:t>
            </a:r>
            <a:endParaRPr lang="en-GB" altLang="en-US" dirty="0"/>
          </a:p>
          <a:p>
            <a:pPr lvl="1">
              <a:lnSpc>
                <a:spcPct val="100000"/>
              </a:lnSpc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dirty="0"/>
              <a:t>Cyber </a:t>
            </a:r>
            <a:r>
              <a:rPr lang="en-GB" altLang="en-US" dirty="0" smtClean="0"/>
              <a:t>intrusions</a:t>
            </a:r>
            <a:endParaRPr lang="en-GB" altLang="en-US" dirty="0"/>
          </a:p>
          <a:p>
            <a:pPr lvl="1">
              <a:lnSpc>
                <a:spcPct val="100000"/>
              </a:lnSpc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dirty="0" smtClean="0"/>
              <a:t>Cyber crime</a:t>
            </a:r>
          </a:p>
          <a:p>
            <a:pPr lvl="1">
              <a:lnSpc>
                <a:spcPct val="100000"/>
              </a:lnSpc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dirty="0" smtClean="0"/>
              <a:t>Manufacturing/product defects</a:t>
            </a:r>
          </a:p>
          <a:p>
            <a:pPr lvl="1">
              <a:lnSpc>
                <a:spcPct val="100000"/>
              </a:lnSpc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dirty="0" smtClean="0"/>
              <a:t>…</a:t>
            </a:r>
            <a:endParaRPr lang="en-GB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0" y="6604084"/>
            <a:ext cx="216918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/>
              <a:t>Graphic courtesy Andrew Ng, others</a:t>
            </a:r>
            <a:endParaRPr lang="en-US" sz="105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2032" y="5431726"/>
            <a:ext cx="3984625" cy="132045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6750" y="3001531"/>
            <a:ext cx="1874623" cy="189642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490" y="2536595"/>
            <a:ext cx="3687634" cy="2140522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4857414" y="3174906"/>
            <a:ext cx="3565830" cy="1879516"/>
            <a:chOff x="5002421" y="2836330"/>
            <a:chExt cx="3836779" cy="1941379"/>
          </a:xfrm>
        </p:grpSpPr>
        <p:cxnSp>
          <p:nvCxnSpPr>
            <p:cNvPr id="9" name="Straight Connector 8"/>
            <p:cNvCxnSpPr/>
            <p:nvPr/>
          </p:nvCxnSpPr>
          <p:spPr>
            <a:xfrm flipH="1">
              <a:off x="5904854" y="2836330"/>
              <a:ext cx="2934346" cy="1503195"/>
            </a:xfrm>
            <a:prstGeom prst="line">
              <a:avLst/>
            </a:prstGeom>
            <a:ln w="15875">
              <a:solidFill>
                <a:srgbClr val="7030A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5002421" y="4408377"/>
              <a:ext cx="25724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Linear Decision Boundary</a:t>
              </a:r>
              <a:endParaRPr lang="en-US" dirty="0">
                <a:solidFill>
                  <a:srgbClr val="7030A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3358452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BTW, What is Really Happening Here?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25442794" y="36905587"/>
            <a:ext cx="7112933" cy="6839449"/>
            <a:chOff x="25442794" y="36905587"/>
            <a:chExt cx="7112933" cy="6839449"/>
          </a:xfrm>
        </p:grpSpPr>
        <p:grpSp>
          <p:nvGrpSpPr>
            <p:cNvPr id="5" name="Group 4"/>
            <p:cNvGrpSpPr/>
            <p:nvPr/>
          </p:nvGrpSpPr>
          <p:grpSpPr>
            <a:xfrm>
              <a:off x="26186419" y="36905587"/>
              <a:ext cx="6241709" cy="3811889"/>
              <a:chOff x="26821509" y="36010204"/>
              <a:chExt cx="6925198" cy="4575431"/>
            </a:xfrm>
          </p:grpSpPr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062165" y="36825239"/>
                <a:ext cx="3760396" cy="3760396"/>
              </a:xfrm>
              <a:prstGeom prst="rect">
                <a:avLst/>
              </a:prstGeom>
              <a:ln w="12700">
                <a:solidFill>
                  <a:schemeClr val="tx1"/>
                </a:solidFill>
              </a:ln>
            </p:spPr>
          </p:pic>
          <p:sp>
            <p:nvSpPr>
              <p:cNvPr id="10" name="TextBox 9"/>
              <p:cNvSpPr txBox="1"/>
              <p:nvPr/>
            </p:nvSpPr>
            <p:spPr>
              <a:xfrm>
                <a:off x="26821509" y="36010204"/>
                <a:ext cx="6925198" cy="6280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 smtClean="0"/>
                  <a:t>Voronoi diagram under Euclidian distance</a:t>
                </a:r>
                <a:endParaRPr lang="en-US" sz="2800" dirty="0"/>
              </a:p>
            </p:txBody>
          </p:sp>
        </p:grpSp>
        <p:grpSp>
          <p:nvGrpSpPr>
            <p:cNvPr id="6" name="Group 5"/>
            <p:cNvGrpSpPr/>
            <p:nvPr/>
          </p:nvGrpSpPr>
          <p:grpSpPr>
            <a:xfrm>
              <a:off x="25442794" y="41016523"/>
              <a:ext cx="7112933" cy="2728513"/>
              <a:chOff x="25442794" y="41016523"/>
              <a:chExt cx="7112933" cy="2728513"/>
            </a:xfrm>
          </p:grpSpPr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442794" y="41655424"/>
                <a:ext cx="7112933" cy="2089612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8" name="TextBox 7"/>
              <p:cNvSpPr txBox="1"/>
              <p:nvPr/>
            </p:nvSpPr>
            <p:spPr>
              <a:xfrm>
                <a:off x="25949286" y="41016523"/>
                <a:ext cx="6099948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Linear </a:t>
                </a:r>
                <a:r>
                  <a:rPr lang="en-US" sz="2800" dirty="0" smtClean="0"/>
                  <a:t>Separability in a Neural Network</a:t>
                </a:r>
                <a:endParaRPr lang="en-US" sz="2800" dirty="0"/>
              </a:p>
            </p:txBody>
          </p:sp>
        </p:grpSp>
      </p:grpSp>
      <p:grpSp>
        <p:nvGrpSpPr>
          <p:cNvPr id="11" name="Group 10"/>
          <p:cNvGrpSpPr/>
          <p:nvPr/>
        </p:nvGrpSpPr>
        <p:grpSpPr>
          <a:xfrm>
            <a:off x="25595194" y="37057987"/>
            <a:ext cx="7112933" cy="6839449"/>
            <a:chOff x="25442794" y="36905587"/>
            <a:chExt cx="7112933" cy="6839449"/>
          </a:xfrm>
        </p:grpSpPr>
        <p:grpSp>
          <p:nvGrpSpPr>
            <p:cNvPr id="12" name="Group 11"/>
            <p:cNvGrpSpPr/>
            <p:nvPr/>
          </p:nvGrpSpPr>
          <p:grpSpPr>
            <a:xfrm>
              <a:off x="26186419" y="36905587"/>
              <a:ext cx="6241709" cy="3811889"/>
              <a:chOff x="26821509" y="36010204"/>
              <a:chExt cx="6925198" cy="4575431"/>
            </a:xfrm>
          </p:grpSpPr>
          <p:pic>
            <p:nvPicPr>
              <p:cNvPr id="16" name="Picture 15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062165" y="36825239"/>
                <a:ext cx="3760396" cy="3760396"/>
              </a:xfrm>
              <a:prstGeom prst="rect">
                <a:avLst/>
              </a:prstGeom>
              <a:ln w="12700">
                <a:solidFill>
                  <a:schemeClr val="tx1"/>
                </a:solidFill>
              </a:ln>
            </p:spPr>
          </p:pic>
          <p:sp>
            <p:nvSpPr>
              <p:cNvPr id="17" name="TextBox 16"/>
              <p:cNvSpPr txBox="1"/>
              <p:nvPr/>
            </p:nvSpPr>
            <p:spPr>
              <a:xfrm>
                <a:off x="26821509" y="36010204"/>
                <a:ext cx="6925198" cy="6280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 smtClean="0"/>
                  <a:t>Voronoi diagram under Euclidian distance</a:t>
                </a:r>
                <a:endParaRPr lang="en-US" sz="2800" dirty="0"/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25442794" y="41016523"/>
              <a:ext cx="7112933" cy="2728513"/>
              <a:chOff x="25442794" y="41016523"/>
              <a:chExt cx="7112933" cy="2728513"/>
            </a:xfrm>
          </p:grpSpPr>
          <p:pic>
            <p:nvPicPr>
              <p:cNvPr id="14" name="Picture 13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442794" y="41655424"/>
                <a:ext cx="7112933" cy="2089612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15" name="TextBox 14"/>
              <p:cNvSpPr txBox="1"/>
              <p:nvPr/>
            </p:nvSpPr>
            <p:spPr>
              <a:xfrm>
                <a:off x="25949286" y="41016523"/>
                <a:ext cx="6099948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Linear </a:t>
                </a:r>
                <a:r>
                  <a:rPr lang="en-US" sz="2800" dirty="0" smtClean="0"/>
                  <a:t>Separability in a Neural Network</a:t>
                </a:r>
                <a:endParaRPr lang="en-US" sz="2800" dirty="0"/>
              </a:p>
            </p:txBody>
          </p:sp>
        </p:grpSp>
      </p:grpSp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99" y="1518110"/>
            <a:ext cx="8686799" cy="3329149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26873" y="5518343"/>
            <a:ext cx="72147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Deep Nets disentangle the underlying explanatory </a:t>
            </a:r>
          </a:p>
          <a:p>
            <a:r>
              <a:rPr lang="en-US" sz="2400" dirty="0" smtClean="0"/>
              <a:t>factors in the data so as to make them </a:t>
            </a:r>
            <a:r>
              <a:rPr lang="en-US" sz="2400" i="1" dirty="0" smtClean="0"/>
              <a:t>linearly separable</a:t>
            </a:r>
            <a:endParaRPr lang="en-US" sz="2400" i="1" dirty="0"/>
          </a:p>
        </p:txBody>
      </p:sp>
      <p:sp>
        <p:nvSpPr>
          <p:cNvPr id="20" name="TextBox 19"/>
          <p:cNvSpPr txBox="1"/>
          <p:nvPr/>
        </p:nvSpPr>
        <p:spPr>
          <a:xfrm>
            <a:off x="0" y="6596390"/>
            <a:ext cx="21579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Graphic courtesy Christopher Olah</a:t>
            </a:r>
            <a:endParaRPr lang="en-US" sz="1100" dirty="0"/>
          </a:p>
        </p:txBody>
      </p:sp>
      <p:grpSp>
        <p:nvGrpSpPr>
          <p:cNvPr id="30" name="Group 29"/>
          <p:cNvGrpSpPr/>
          <p:nvPr/>
        </p:nvGrpSpPr>
        <p:grpSpPr>
          <a:xfrm>
            <a:off x="1840538" y="2098316"/>
            <a:ext cx="3020217" cy="2193422"/>
            <a:chOff x="1840538" y="2098316"/>
            <a:chExt cx="3020217" cy="2193422"/>
          </a:xfrm>
        </p:grpSpPr>
        <p:sp>
          <p:nvSpPr>
            <p:cNvPr id="24" name="TextBox 23"/>
            <p:cNvSpPr txBox="1"/>
            <p:nvPr/>
          </p:nvSpPr>
          <p:spPr>
            <a:xfrm>
              <a:off x="1840538" y="3983961"/>
              <a:ext cx="204164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u="sng" dirty="0" smtClean="0">
                  <a:solidFill>
                    <a:srgbClr val="FF0000"/>
                  </a:solidFill>
                </a:rPr>
                <a:t>Linear Decision Boundary</a:t>
              </a:r>
              <a:endParaRPr lang="en-US" sz="1400" u="sng" dirty="0">
                <a:solidFill>
                  <a:srgbClr val="FF0000"/>
                </a:solidFill>
              </a:endParaRPr>
            </a:p>
          </p:txBody>
        </p:sp>
        <p:cxnSp>
          <p:nvCxnSpPr>
            <p:cNvPr id="29" name="Straight Connector 28"/>
            <p:cNvCxnSpPr/>
            <p:nvPr/>
          </p:nvCxnSpPr>
          <p:spPr>
            <a:xfrm flipV="1">
              <a:off x="3150119" y="2098316"/>
              <a:ext cx="1710636" cy="1785173"/>
            </a:xfrm>
            <a:prstGeom prst="line">
              <a:avLst/>
            </a:prstGeom>
            <a:ln w="2222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/>
          <p:cNvGrpSpPr/>
          <p:nvPr/>
        </p:nvGrpSpPr>
        <p:grpSpPr>
          <a:xfrm>
            <a:off x="126873" y="3692769"/>
            <a:ext cx="8890254" cy="1663014"/>
            <a:chOff x="126873" y="3692769"/>
            <a:chExt cx="8890254" cy="1663014"/>
          </a:xfrm>
        </p:grpSpPr>
        <p:sp>
          <p:nvSpPr>
            <p:cNvPr id="3" name="TextBox 2"/>
            <p:cNvSpPr txBox="1"/>
            <p:nvPr/>
          </p:nvSpPr>
          <p:spPr>
            <a:xfrm>
              <a:off x="126873" y="4894118"/>
              <a:ext cx="88902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Target function represented by </a:t>
              </a:r>
              <a:r>
                <a:rPr lang="en-US" sz="2400" smtClean="0"/>
                <a:t>input data is </a:t>
              </a:r>
              <a:r>
                <a:rPr lang="en-US" sz="2400" dirty="0" smtClean="0"/>
                <a:t>some twisted up manifold</a:t>
              </a:r>
              <a:endParaRPr lang="en-US" sz="2400" dirty="0"/>
            </a:p>
          </p:txBody>
        </p:sp>
        <p:cxnSp>
          <p:nvCxnSpPr>
            <p:cNvPr id="32" name="Straight Arrow Connector 31"/>
            <p:cNvCxnSpPr/>
            <p:nvPr/>
          </p:nvCxnSpPr>
          <p:spPr>
            <a:xfrm flipV="1">
              <a:off x="703385" y="3692769"/>
              <a:ext cx="580292" cy="1223194"/>
            </a:xfrm>
            <a:prstGeom prst="straightConnector1">
              <a:avLst/>
            </a:prstGeom>
            <a:ln w="15875">
              <a:solidFill>
                <a:schemeClr val="tx1"/>
              </a:solidFill>
              <a:prstDash val="sys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8944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5714</TotalTime>
  <Words>2855</Words>
  <Application>Microsoft Macintosh PowerPoint</Application>
  <PresentationFormat>On-screen Show (4:3)</PresentationFormat>
  <Paragraphs>616</Paragraphs>
  <Slides>57</Slides>
  <Notes>12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0</vt:i4>
      </vt:variant>
      <vt:variant>
        <vt:lpstr>Slide Titles</vt:lpstr>
      </vt:variant>
      <vt:variant>
        <vt:i4>57</vt:i4>
      </vt:variant>
    </vt:vector>
  </HeadingPairs>
  <TitlesOfParts>
    <vt:vector size="62" baseType="lpstr">
      <vt:lpstr>Calibri</vt:lpstr>
      <vt:lpstr>Dual 400</vt:lpstr>
      <vt:lpstr>Wingdings</vt:lpstr>
      <vt:lpstr>Arial</vt:lpstr>
      <vt:lpstr>Office Theme</vt:lpstr>
      <vt:lpstr>Machine Learning Based  Anomaly Detection for CSNSE</vt:lpstr>
      <vt:lpstr>Agenda</vt:lpstr>
      <vt:lpstr>What is an ML application?</vt:lpstr>
      <vt:lpstr>However…</vt:lpstr>
      <vt:lpstr>Summary: Issues/Challenges</vt:lpstr>
      <vt:lpstr>Business Models?</vt:lpstr>
      <vt:lpstr>Anomaly Detection: What and Why</vt:lpstr>
      <vt:lpstr>So What are Anomalies?</vt:lpstr>
      <vt:lpstr>BTW, What is Really Happening Here?</vt:lpstr>
      <vt:lpstr>Basic Idea Behind Anomaly Detection</vt:lpstr>
      <vt:lpstr>Simple Example</vt:lpstr>
      <vt:lpstr>3 Main Types of Anomaly</vt:lpstr>
      <vt:lpstr>Point Anomalies</vt:lpstr>
      <vt:lpstr>Contextual Anomalies</vt:lpstr>
      <vt:lpstr>Collective Anomalies</vt:lpstr>
      <vt:lpstr>Key Challenges  for Anomaly Detection Algorithms</vt:lpstr>
      <vt:lpstr>One Way To Visualize Anomalous Behavior (Derick will explain this in a few minutes)</vt:lpstr>
      <vt:lpstr>Another Way – Confusion Matrix (Ed will explain this in a few minutes)</vt:lpstr>
      <vt:lpstr>Agenda</vt:lpstr>
      <vt:lpstr>Really Simple Anomaly Detection k-Nearest Neighbors</vt:lpstr>
      <vt:lpstr>What is Similarity? (how to find the instance xi that is most similar to xq)</vt:lpstr>
      <vt:lpstr>Putting It All Together</vt:lpstr>
      <vt:lpstr>Ok, Why Aren’t We Done?</vt:lpstr>
      <vt:lpstr>Local Estimation Relies on Smoothness (most basic “prior”)</vt:lpstr>
      <vt:lpstr>Smoothness, however, cannot defeat The Curse of Dimensionality</vt:lpstr>
      <vt:lpstr>Seen Another Way</vt:lpstr>
      <vt:lpstr>PowerPoint Presentation</vt:lpstr>
      <vt:lpstr>A Bit More on ML Algorithm Representational Power</vt:lpstr>
      <vt:lpstr>A Few Quick Takeaways</vt:lpstr>
      <vt:lpstr>PowerPoint Presentation</vt:lpstr>
      <vt:lpstr>Agenda</vt:lpstr>
      <vt:lpstr>Overview</vt:lpstr>
      <vt:lpstr>Visualization…</vt:lpstr>
      <vt:lpstr>Generalization</vt:lpstr>
      <vt:lpstr>Build the Generalization Graph</vt:lpstr>
      <vt:lpstr>Generic Generalization Graph</vt:lpstr>
      <vt:lpstr>Adding a Second Flow Part 1</vt:lpstr>
      <vt:lpstr>Adding a Second Flow Part 2</vt:lpstr>
      <vt:lpstr>Adding a Second Flow Part 3</vt:lpstr>
      <vt:lpstr>What is normal?</vt:lpstr>
      <vt:lpstr>What is abnormal?</vt:lpstr>
      <vt:lpstr>Visualization: Isolating anomalies</vt:lpstr>
      <vt:lpstr>Another Visualization</vt:lpstr>
      <vt:lpstr>Next steps</vt:lpstr>
      <vt:lpstr>Agenda</vt:lpstr>
      <vt:lpstr>Results</vt:lpstr>
      <vt:lpstr>Agenda</vt:lpstr>
      <vt:lpstr>Supervised vs. Unsupervised Learning</vt:lpstr>
      <vt:lpstr>Dataset(s) used for analysis</vt:lpstr>
      <vt:lpstr>Dataset(s) used for analysis</vt:lpstr>
      <vt:lpstr>Algorithms</vt:lpstr>
      <vt:lpstr>Naïve Bayes Classifier</vt:lpstr>
      <vt:lpstr>Naïve Bayes Algorithm</vt:lpstr>
      <vt:lpstr>Naïve Bayes Classifier</vt:lpstr>
      <vt:lpstr>Where do we go from here? (think systems approach)</vt:lpstr>
      <vt:lpstr>Agenda</vt:lpstr>
      <vt:lpstr>Q&amp;A</vt:lpstr>
    </vt:vector>
  </TitlesOfParts>
  <Company>UO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 Study Group </dc:title>
  <dc:creator>David Meyer</dc:creator>
  <cp:lastModifiedBy>David Meyer</cp:lastModifiedBy>
  <cp:revision>2105</cp:revision>
  <dcterms:created xsi:type="dcterms:W3CDTF">2015-05-12T14:16:44Z</dcterms:created>
  <dcterms:modified xsi:type="dcterms:W3CDTF">2015-09-22T14:10:32Z</dcterms:modified>
</cp:coreProperties>
</file>